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4"/>
  </p:notesMasterIdLst>
  <p:sldIdLst>
    <p:sldId id="256" r:id="rId2"/>
    <p:sldId id="323" r:id="rId3"/>
    <p:sldId id="324" r:id="rId4"/>
    <p:sldId id="325" r:id="rId5"/>
    <p:sldId id="356" r:id="rId6"/>
    <p:sldId id="351" r:id="rId7"/>
    <p:sldId id="326" r:id="rId8"/>
    <p:sldId id="353" r:id="rId9"/>
    <p:sldId id="327" r:id="rId10"/>
    <p:sldId id="328" r:id="rId11"/>
    <p:sldId id="329" r:id="rId12"/>
    <p:sldId id="330" r:id="rId13"/>
    <p:sldId id="331" r:id="rId14"/>
    <p:sldId id="332" r:id="rId15"/>
    <p:sldId id="352" r:id="rId16"/>
    <p:sldId id="333" r:id="rId17"/>
    <p:sldId id="334" r:id="rId18"/>
    <p:sldId id="335" r:id="rId19"/>
    <p:sldId id="354" r:id="rId20"/>
    <p:sldId id="336" r:id="rId21"/>
    <p:sldId id="338" r:id="rId22"/>
    <p:sldId id="355" r:id="rId23"/>
    <p:sldId id="257" r:id="rId24"/>
    <p:sldId id="344" r:id="rId25"/>
    <p:sldId id="357" r:id="rId26"/>
    <p:sldId id="345" r:id="rId27"/>
    <p:sldId id="289" r:id="rId28"/>
    <p:sldId id="358" r:id="rId29"/>
    <p:sldId id="311" r:id="rId30"/>
    <p:sldId id="360" r:id="rId31"/>
    <p:sldId id="291" r:id="rId32"/>
    <p:sldId id="308" r:id="rId33"/>
    <p:sldId id="343" r:id="rId34"/>
    <p:sldId id="313" r:id="rId35"/>
    <p:sldId id="359" r:id="rId36"/>
    <p:sldId id="315" r:id="rId37"/>
    <p:sldId id="339" r:id="rId38"/>
    <p:sldId id="340" r:id="rId39"/>
    <p:sldId id="341" r:id="rId40"/>
    <p:sldId id="346" r:id="rId41"/>
    <p:sldId id="258" r:id="rId42"/>
    <p:sldId id="316" r:id="rId43"/>
    <p:sldId id="363" r:id="rId44"/>
    <p:sldId id="364" r:id="rId45"/>
    <p:sldId id="317" r:id="rId46"/>
    <p:sldId id="362" r:id="rId47"/>
    <p:sldId id="365" r:id="rId48"/>
    <p:sldId id="318" r:id="rId49"/>
    <p:sldId id="361" r:id="rId50"/>
    <p:sldId id="310" r:id="rId51"/>
    <p:sldId id="366" r:id="rId52"/>
    <p:sldId id="367" r:id="rId53"/>
    <p:sldId id="319" r:id="rId54"/>
    <p:sldId id="320" r:id="rId55"/>
    <p:sldId id="321" r:id="rId56"/>
    <p:sldId id="322" r:id="rId57"/>
    <p:sldId id="342" r:id="rId58"/>
    <p:sldId id="298" r:id="rId59"/>
    <p:sldId id="299" r:id="rId60"/>
    <p:sldId id="300" r:id="rId61"/>
    <p:sldId id="259" r:id="rId62"/>
    <p:sldId id="266" r:id="rId63"/>
    <p:sldId id="368" r:id="rId64"/>
    <p:sldId id="348" r:id="rId65"/>
    <p:sldId id="349" r:id="rId66"/>
    <p:sldId id="369" r:id="rId67"/>
    <p:sldId id="350" r:id="rId68"/>
    <p:sldId id="267" r:id="rId69"/>
    <p:sldId id="269" r:id="rId70"/>
    <p:sldId id="270" r:id="rId71"/>
    <p:sldId id="288" r:id="rId72"/>
    <p:sldId id="306" r:id="rId73"/>
  </p:sldIdLst>
  <p:sldSz cx="9144000" cy="6858000" type="screen4x3"/>
  <p:notesSz cx="6858000" cy="9144000"/>
  <p:custDataLst>
    <p:tags r:id="rId7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99" autoAdjust="0"/>
  </p:normalViewPr>
  <p:slideViewPr>
    <p:cSldViewPr>
      <p:cViewPr varScale="1">
        <p:scale>
          <a:sx n="56" d="100"/>
          <a:sy n="56" d="100"/>
        </p:scale>
        <p:origin x="6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06896-693A-41FF-A914-CF693761B401}" type="datetimeFigureOut">
              <a:rPr lang="en-US" smtClean="0"/>
              <a:pPr/>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8099A-67FA-49F2-A437-4B3031493DF5}" type="slidenum">
              <a:rPr lang="en-US" smtClean="0"/>
              <a:pPr/>
              <a:t>‹#›</a:t>
            </a:fld>
            <a:endParaRPr lang="en-US"/>
          </a:p>
        </p:txBody>
      </p:sp>
    </p:spTree>
    <p:extLst>
      <p:ext uri="{BB962C8B-B14F-4D97-AF65-F5344CB8AC3E}">
        <p14:creationId xmlns:p14="http://schemas.microsoft.com/office/powerpoint/2010/main" val="83042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8099A-67FA-49F2-A437-4B3031493DF5}" type="slidenum">
              <a:rPr lang="en-US" smtClean="0"/>
              <a:pPr/>
              <a:t>42</a:t>
            </a:fld>
            <a:endParaRPr lang="en-US"/>
          </a:p>
        </p:txBody>
      </p:sp>
    </p:spTree>
    <p:extLst>
      <p:ext uri="{BB962C8B-B14F-4D97-AF65-F5344CB8AC3E}">
        <p14:creationId xmlns:p14="http://schemas.microsoft.com/office/powerpoint/2010/main" val="253204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28099A-67FA-49F2-A437-4B3031493DF5}" type="slidenum">
              <a:rPr lang="en-US" smtClean="0"/>
              <a:pPr/>
              <a:t>68</a:t>
            </a:fld>
            <a:endParaRPr lang="en-US"/>
          </a:p>
        </p:txBody>
      </p:sp>
    </p:spTree>
    <p:extLst>
      <p:ext uri="{BB962C8B-B14F-4D97-AF65-F5344CB8AC3E}">
        <p14:creationId xmlns:p14="http://schemas.microsoft.com/office/powerpoint/2010/main" val="198639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8705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870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B9371EEA-00D4-49B0-8EA5-D6915786D8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69C77F7-98CC-4A34-8429-4A4414763E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9AB7BC0-946E-472F-A0E1-8F9BC09FEA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12FE8C6-006D-44CF-9BCD-8AA98C4ADB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9EE1118-40BE-429C-9AE4-9AD9982B71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5AF5216-C1EE-4BA5-98F1-AC57108BBE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D155C1B-0317-4955-80B2-2517F7D8D4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EF788B03-918D-4BE9-8A24-39DCF08CDA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9B794596-99A6-4F8D-B5B7-903DE04273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8BD57A3-7171-400B-BEEB-AA0B42694B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4ACA7B3-4A42-4870-8529-66AB55CE5D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860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860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860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860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8602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602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defRPr/>
            </a:pPr>
            <a:endParaRPr lang="en-US"/>
          </a:p>
        </p:txBody>
      </p:sp>
      <p:sp>
        <p:nvSpPr>
          <p:cNvPr id="860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a:defRPr/>
            </a:pPr>
            <a:endParaRPr lang="en-US"/>
          </a:p>
        </p:txBody>
      </p:sp>
      <p:sp>
        <p:nvSpPr>
          <p:cNvPr id="8603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a:defRPr/>
            </a:pPr>
            <a:fld id="{C71B4BB9-9FFC-4F15-8222-05B8E625AD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hyperlink" Target="http://www.cse.org/tea/images/redcoat.jpg"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16.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hyperlink" Target="https://mail.minisink.com/cgi-bin/openwebmail-viewatt.pl/pic12316.jpg?action=viewattachment&amp;sessionid=cblanarovich*mail.minisink.com-session-0.126212794464109&amp;message_id=%3c433341EA.000005.00580@YOUR-AE066C3A9B%3e&amp;folder=mail-trash&amp;attachment_nodeid=0-1&amp;convfrom=none.iso-8859-1" TargetMode="Externa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33.jpeg"/><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33.jpeg"/></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rot="-235385">
            <a:off x="2438400" y="1752600"/>
            <a:ext cx="6705600" cy="41148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en-US" sz="9600" kern="10">
                <a:ln w="9525">
                  <a:round/>
                  <a:headEnd/>
                  <a:tailEnd/>
                </a:ln>
                <a:gradFill rotWithShape="1">
                  <a:gsLst>
                    <a:gs pos="0">
                      <a:srgbClr val="707070"/>
                    </a:gs>
                    <a:gs pos="50000">
                      <a:srgbClr val="FFFFFF"/>
                    </a:gs>
                    <a:gs pos="100000">
                      <a:srgbClr val="707070"/>
                    </a:gs>
                  </a:gsLst>
                  <a:lin ang="2880000" scaled="1"/>
                </a:gradFill>
                <a:latin typeface="Impact"/>
              </a:rPr>
              <a:t>Storms</a:t>
            </a:r>
          </a:p>
        </p:txBody>
      </p:sp>
      <p:sp>
        <p:nvSpPr>
          <p:cNvPr id="2053" name="AutoShape 5"/>
          <p:cNvSpPr>
            <a:spLocks noChangeArrowheads="1"/>
          </p:cNvSpPr>
          <p:nvPr/>
        </p:nvSpPr>
        <p:spPr bwMode="auto">
          <a:xfrm>
            <a:off x="0" y="228600"/>
            <a:ext cx="3200400" cy="2819400"/>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2054" name="AutoShape 6"/>
          <p:cNvSpPr>
            <a:spLocks noChangeArrowheads="1"/>
          </p:cNvSpPr>
          <p:nvPr/>
        </p:nvSpPr>
        <p:spPr bwMode="auto">
          <a:xfrm rot="4936143">
            <a:off x="6591300" y="723900"/>
            <a:ext cx="2286000" cy="2209800"/>
          </a:xfrm>
          <a:prstGeom prst="lightningBolt">
            <a:avLst/>
          </a:prstGeom>
          <a:solidFill>
            <a:srgbClr val="FFFF00"/>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3000" fill="hold"/>
                                        <p:tgtEl>
                                          <p:spTgt spid="2053"/>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35" presetClass="emph" presetSubtype="0" fill="hold" grpId="0" nodeType="afterEffect">
                                  <p:stCondLst>
                                    <p:cond delay="0"/>
                                  </p:stCondLst>
                                  <p:childTnLst>
                                    <p:anim calcmode="discrete" valueType="str">
                                      <p:cBhvr>
                                        <p:cTn id="9" dur="3000" fill="hold"/>
                                        <p:tgtEl>
                                          <p:spTgt spid="2054"/>
                                        </p:tgtEl>
                                        <p:attrNameLst>
                                          <p:attrName>style.visibility</p:attrName>
                                        </p:attrNameLst>
                                      </p:cBhvr>
                                      <p:tavLst>
                                        <p:tav tm="0">
                                          <p:val>
                                            <p:strVal val="hidden"/>
                                          </p:val>
                                        </p:tav>
                                        <p:tav tm="50000">
                                          <p:val>
                                            <p:strVal val="visible"/>
                                          </p:val>
                                        </p:tav>
                                      </p:tavLst>
                                    </p:anim>
                                  </p:childTnLst>
                                </p:cTn>
                              </p:par>
                            </p:childTnLst>
                          </p:cTn>
                        </p:par>
                        <p:par>
                          <p:cTn id="10" fill="hold">
                            <p:stCondLst>
                              <p:cond delay="6000"/>
                            </p:stCondLst>
                            <p:childTnLst>
                              <p:par>
                                <p:cTn id="11" presetID="35" presetClass="emph" presetSubtype="0" fill="hold" grpId="1" nodeType="afterEffect">
                                  <p:stCondLst>
                                    <p:cond delay="0"/>
                                  </p:stCondLst>
                                  <p:childTnLst>
                                    <p:anim calcmode="discrete" valueType="str">
                                      <p:cBhvr>
                                        <p:cTn id="12" dur="3000" fill="hold"/>
                                        <p:tgtEl>
                                          <p:spTgt spid="205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868363"/>
          </a:xfrm>
        </p:spPr>
        <p:txBody>
          <a:bodyPr/>
          <a:lstStyle/>
          <a:p>
            <a:pPr eaLnBrk="1" hangingPunct="1">
              <a:defRPr/>
            </a:pPr>
            <a:r>
              <a:rPr lang="en-US" u="sng" smtClean="0">
                <a:solidFill>
                  <a:srgbClr val="00FF00"/>
                </a:solidFill>
              </a:rPr>
              <a:t>Air Mass Army Analogy</a:t>
            </a:r>
          </a:p>
        </p:txBody>
      </p:sp>
      <p:sp>
        <p:nvSpPr>
          <p:cNvPr id="106499" name="Rectangle 3"/>
          <p:cNvSpPr>
            <a:spLocks noGrp="1" noChangeArrowheads="1"/>
          </p:cNvSpPr>
          <p:nvPr>
            <p:ph type="body" idx="1"/>
          </p:nvPr>
        </p:nvSpPr>
        <p:spPr>
          <a:xfrm>
            <a:off x="457200" y="1295400"/>
            <a:ext cx="8229600" cy="5334000"/>
          </a:xfrm>
        </p:spPr>
        <p:txBody>
          <a:bodyPr/>
          <a:lstStyle/>
          <a:p>
            <a:pPr eaLnBrk="1" hangingPunct="1">
              <a:defRPr/>
            </a:pPr>
            <a:r>
              <a:rPr lang="en-US" dirty="0" smtClean="0"/>
              <a:t>Think of air masses as an army front (the army is BEHIND the frontline)</a:t>
            </a:r>
          </a:p>
          <a:p>
            <a:pPr eaLnBrk="1" hangingPunct="1">
              <a:defRPr/>
            </a:pPr>
            <a:endParaRPr lang="en-US" dirty="0" smtClean="0"/>
          </a:p>
          <a:p>
            <a:pPr eaLnBrk="1" hangingPunct="1">
              <a:defRPr/>
            </a:pPr>
            <a:r>
              <a:rPr lang="en-US" dirty="0" smtClean="0"/>
              <a:t>At the Front there is FIGHTING and lots of VIOLENCE (stormy weather)</a:t>
            </a:r>
          </a:p>
          <a:p>
            <a:pPr eaLnBrk="1" hangingPunct="1">
              <a:defRPr/>
            </a:pPr>
            <a:endParaRPr lang="en-US" dirty="0" smtClean="0"/>
          </a:p>
          <a:p>
            <a:pPr eaLnBrk="1" hangingPunct="1">
              <a:defRPr/>
            </a:pPr>
            <a:r>
              <a:rPr lang="en-US" dirty="0" smtClean="0"/>
              <a:t>Behind the front (inside the air mass) the general sits on </a:t>
            </a:r>
            <a:r>
              <a:rPr lang="en-US" smtClean="0"/>
              <a:t>his butt and </a:t>
            </a:r>
            <a:r>
              <a:rPr lang="en-US" dirty="0" smtClean="0"/>
              <a:t>watches the goings-on while enjoying the nice weather!</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rmy_man"/>
          <p:cNvPicPr>
            <a:picLocks noChangeAspect="1" noChangeArrowheads="1"/>
          </p:cNvPicPr>
          <p:nvPr/>
        </p:nvPicPr>
        <p:blipFill>
          <a:blip r:embed="rId3" cstate="print"/>
          <a:srcRect/>
          <a:stretch>
            <a:fillRect/>
          </a:stretch>
        </p:blipFill>
        <p:spPr bwMode="auto">
          <a:xfrm>
            <a:off x="-11113" y="685800"/>
            <a:ext cx="1306513" cy="1981200"/>
          </a:xfrm>
          <a:prstGeom prst="rect">
            <a:avLst/>
          </a:prstGeom>
          <a:noFill/>
          <a:ln w="9525">
            <a:noFill/>
            <a:miter lim="800000"/>
            <a:headEnd/>
            <a:tailEnd/>
          </a:ln>
        </p:spPr>
      </p:pic>
      <p:pic>
        <p:nvPicPr>
          <p:cNvPr id="10243" name="Picture 3" descr="army_man"/>
          <p:cNvPicPr>
            <a:picLocks noChangeAspect="1" noChangeArrowheads="1"/>
          </p:cNvPicPr>
          <p:nvPr/>
        </p:nvPicPr>
        <p:blipFill>
          <a:blip r:embed="rId3" cstate="print"/>
          <a:srcRect/>
          <a:stretch>
            <a:fillRect/>
          </a:stretch>
        </p:blipFill>
        <p:spPr bwMode="auto">
          <a:xfrm>
            <a:off x="381000" y="1371600"/>
            <a:ext cx="1306513" cy="1981200"/>
          </a:xfrm>
          <a:prstGeom prst="rect">
            <a:avLst/>
          </a:prstGeom>
          <a:noFill/>
          <a:ln w="9525">
            <a:noFill/>
            <a:miter lim="800000"/>
            <a:headEnd/>
            <a:tailEnd/>
          </a:ln>
        </p:spPr>
      </p:pic>
      <p:pic>
        <p:nvPicPr>
          <p:cNvPr id="10244" name="Picture 4" descr="army_man"/>
          <p:cNvPicPr>
            <a:picLocks noChangeAspect="1" noChangeArrowheads="1"/>
          </p:cNvPicPr>
          <p:nvPr/>
        </p:nvPicPr>
        <p:blipFill>
          <a:blip r:embed="rId3" cstate="print"/>
          <a:srcRect/>
          <a:stretch>
            <a:fillRect/>
          </a:stretch>
        </p:blipFill>
        <p:spPr bwMode="auto">
          <a:xfrm>
            <a:off x="903288" y="1981200"/>
            <a:ext cx="1306512" cy="1981200"/>
          </a:xfrm>
          <a:prstGeom prst="rect">
            <a:avLst/>
          </a:prstGeom>
          <a:noFill/>
          <a:ln w="9525">
            <a:noFill/>
            <a:miter lim="800000"/>
            <a:headEnd/>
            <a:tailEnd/>
          </a:ln>
        </p:spPr>
      </p:pic>
      <p:pic>
        <p:nvPicPr>
          <p:cNvPr id="10245" name="Picture 5" descr="army_man"/>
          <p:cNvPicPr>
            <a:picLocks noChangeAspect="1" noChangeArrowheads="1"/>
          </p:cNvPicPr>
          <p:nvPr/>
        </p:nvPicPr>
        <p:blipFill>
          <a:blip r:embed="rId3" cstate="print"/>
          <a:srcRect/>
          <a:stretch>
            <a:fillRect/>
          </a:stretch>
        </p:blipFill>
        <p:spPr bwMode="auto">
          <a:xfrm>
            <a:off x="1360488" y="2743200"/>
            <a:ext cx="1306512" cy="1981200"/>
          </a:xfrm>
          <a:prstGeom prst="rect">
            <a:avLst/>
          </a:prstGeom>
          <a:noFill/>
          <a:ln w="9525">
            <a:noFill/>
            <a:miter lim="800000"/>
            <a:headEnd/>
            <a:tailEnd/>
          </a:ln>
        </p:spPr>
      </p:pic>
      <p:pic>
        <p:nvPicPr>
          <p:cNvPr id="10246" name="Picture 6" descr="army_man"/>
          <p:cNvPicPr>
            <a:picLocks noChangeAspect="1" noChangeArrowheads="1"/>
          </p:cNvPicPr>
          <p:nvPr/>
        </p:nvPicPr>
        <p:blipFill>
          <a:blip r:embed="rId3" cstate="print"/>
          <a:srcRect/>
          <a:stretch>
            <a:fillRect/>
          </a:stretch>
        </p:blipFill>
        <p:spPr bwMode="auto">
          <a:xfrm>
            <a:off x="1741488" y="3352800"/>
            <a:ext cx="1306512" cy="1981200"/>
          </a:xfrm>
          <a:prstGeom prst="rect">
            <a:avLst/>
          </a:prstGeom>
          <a:noFill/>
          <a:ln w="9525">
            <a:noFill/>
            <a:miter lim="800000"/>
            <a:headEnd/>
            <a:tailEnd/>
          </a:ln>
        </p:spPr>
      </p:pic>
      <p:pic>
        <p:nvPicPr>
          <p:cNvPr id="10247" name="Picture 7" descr="army_man"/>
          <p:cNvPicPr>
            <a:picLocks noChangeAspect="1" noChangeArrowheads="1"/>
          </p:cNvPicPr>
          <p:nvPr/>
        </p:nvPicPr>
        <p:blipFill>
          <a:blip r:embed="rId3" cstate="print"/>
          <a:srcRect/>
          <a:stretch>
            <a:fillRect/>
          </a:stretch>
        </p:blipFill>
        <p:spPr bwMode="auto">
          <a:xfrm>
            <a:off x="2351088" y="4114800"/>
            <a:ext cx="1306512" cy="1981200"/>
          </a:xfrm>
          <a:prstGeom prst="rect">
            <a:avLst/>
          </a:prstGeom>
          <a:noFill/>
          <a:ln w="9525">
            <a:noFill/>
            <a:miter lim="800000"/>
            <a:headEnd/>
            <a:tailEnd/>
          </a:ln>
        </p:spPr>
      </p:pic>
      <p:pic>
        <p:nvPicPr>
          <p:cNvPr id="10248" name="Picture 8" descr="army_man"/>
          <p:cNvPicPr>
            <a:picLocks noChangeAspect="1" noChangeArrowheads="1"/>
          </p:cNvPicPr>
          <p:nvPr/>
        </p:nvPicPr>
        <p:blipFill>
          <a:blip r:embed="rId3" cstate="print"/>
          <a:srcRect/>
          <a:stretch>
            <a:fillRect/>
          </a:stretch>
        </p:blipFill>
        <p:spPr bwMode="auto">
          <a:xfrm>
            <a:off x="2895600" y="4800600"/>
            <a:ext cx="1306513" cy="1981200"/>
          </a:xfrm>
          <a:prstGeom prst="rect">
            <a:avLst/>
          </a:prstGeom>
          <a:noFill/>
          <a:ln w="9525">
            <a:noFill/>
            <a:miter lim="800000"/>
            <a:headEnd/>
            <a:tailEnd/>
          </a:ln>
        </p:spPr>
      </p:pic>
      <p:pic>
        <p:nvPicPr>
          <p:cNvPr id="10249" name="Picture 9" descr="030423"/>
          <p:cNvPicPr>
            <a:picLocks noChangeAspect="1" noChangeArrowheads="1"/>
          </p:cNvPicPr>
          <p:nvPr/>
        </p:nvPicPr>
        <p:blipFill>
          <a:blip r:embed="rId4" cstate="print"/>
          <a:srcRect/>
          <a:stretch>
            <a:fillRect/>
          </a:stretch>
        </p:blipFill>
        <p:spPr bwMode="auto">
          <a:xfrm>
            <a:off x="6896100" y="533400"/>
            <a:ext cx="1714500" cy="2171700"/>
          </a:xfrm>
          <a:prstGeom prst="rect">
            <a:avLst/>
          </a:prstGeom>
          <a:noFill/>
          <a:ln w="9525">
            <a:noFill/>
            <a:miter lim="800000"/>
            <a:headEnd/>
            <a:tailEnd/>
          </a:ln>
        </p:spPr>
      </p:pic>
      <p:pic>
        <p:nvPicPr>
          <p:cNvPr id="10250" name="Picture 10" descr="army_man"/>
          <p:cNvPicPr>
            <a:picLocks noChangeAspect="1" noChangeArrowheads="1"/>
          </p:cNvPicPr>
          <p:nvPr/>
        </p:nvPicPr>
        <p:blipFill>
          <a:blip r:embed="rId3" cstate="print"/>
          <a:srcRect/>
          <a:stretch>
            <a:fillRect/>
          </a:stretch>
        </p:blipFill>
        <p:spPr bwMode="auto">
          <a:xfrm>
            <a:off x="5780088" y="457200"/>
            <a:ext cx="1306512" cy="1981200"/>
          </a:xfrm>
          <a:prstGeom prst="rect">
            <a:avLst/>
          </a:prstGeom>
          <a:noFill/>
          <a:ln w="9525">
            <a:noFill/>
            <a:miter lim="800000"/>
            <a:headEnd/>
            <a:tailEnd/>
          </a:ln>
        </p:spPr>
      </p:pic>
      <p:pic>
        <p:nvPicPr>
          <p:cNvPr id="10251" name="Picture 11" descr="army_man"/>
          <p:cNvPicPr>
            <a:picLocks noChangeAspect="1" noChangeArrowheads="1"/>
          </p:cNvPicPr>
          <p:nvPr/>
        </p:nvPicPr>
        <p:blipFill>
          <a:blip r:embed="rId3" cstate="print"/>
          <a:srcRect/>
          <a:stretch>
            <a:fillRect/>
          </a:stretch>
        </p:blipFill>
        <p:spPr bwMode="auto">
          <a:xfrm>
            <a:off x="5780088" y="1600200"/>
            <a:ext cx="1306512" cy="1981200"/>
          </a:xfrm>
          <a:prstGeom prst="rect">
            <a:avLst/>
          </a:prstGeom>
          <a:noFill/>
          <a:ln w="9525">
            <a:noFill/>
            <a:miter lim="800000"/>
            <a:headEnd/>
            <a:tailEnd/>
          </a:ln>
        </p:spPr>
      </p:pic>
      <p:pic>
        <p:nvPicPr>
          <p:cNvPr id="10252" name="Picture 12" descr="army_man"/>
          <p:cNvPicPr>
            <a:picLocks noChangeAspect="1" noChangeArrowheads="1"/>
          </p:cNvPicPr>
          <p:nvPr/>
        </p:nvPicPr>
        <p:blipFill>
          <a:blip r:embed="rId3" cstate="print"/>
          <a:srcRect/>
          <a:stretch>
            <a:fillRect/>
          </a:stretch>
        </p:blipFill>
        <p:spPr bwMode="auto">
          <a:xfrm>
            <a:off x="6324600" y="2590800"/>
            <a:ext cx="1306513" cy="1981200"/>
          </a:xfrm>
          <a:prstGeom prst="rect">
            <a:avLst/>
          </a:prstGeom>
          <a:noFill/>
          <a:ln w="9525">
            <a:noFill/>
            <a:miter lim="800000"/>
            <a:headEnd/>
            <a:tailEnd/>
          </a:ln>
        </p:spPr>
      </p:pic>
      <p:pic>
        <p:nvPicPr>
          <p:cNvPr id="10253" name="Picture 13" descr="army_man"/>
          <p:cNvPicPr>
            <a:picLocks noChangeAspect="1" noChangeArrowheads="1"/>
          </p:cNvPicPr>
          <p:nvPr/>
        </p:nvPicPr>
        <p:blipFill>
          <a:blip r:embed="rId3" cstate="print"/>
          <a:srcRect/>
          <a:stretch>
            <a:fillRect/>
          </a:stretch>
        </p:blipFill>
        <p:spPr bwMode="auto">
          <a:xfrm>
            <a:off x="7380288" y="2590800"/>
            <a:ext cx="1306512" cy="1981200"/>
          </a:xfrm>
          <a:prstGeom prst="rect">
            <a:avLst/>
          </a:prstGeom>
          <a:noFill/>
          <a:ln w="9525">
            <a:noFill/>
            <a:miter lim="800000"/>
            <a:headEnd/>
            <a:tailEnd/>
          </a:ln>
        </p:spPr>
      </p:pic>
      <p:pic>
        <p:nvPicPr>
          <p:cNvPr id="10254" name="Picture 14" descr="redcoat">
            <a:hlinkClick r:id="rId5"/>
          </p:cNvPr>
          <p:cNvPicPr>
            <a:picLocks noChangeAspect="1" noChangeArrowheads="1"/>
          </p:cNvPicPr>
          <p:nvPr/>
        </p:nvPicPr>
        <p:blipFill>
          <a:blip r:embed="rId6" cstate="print"/>
          <a:srcRect/>
          <a:stretch>
            <a:fillRect/>
          </a:stretch>
        </p:blipFill>
        <p:spPr bwMode="auto">
          <a:xfrm>
            <a:off x="0" y="2971800"/>
            <a:ext cx="1098550" cy="1628775"/>
          </a:xfrm>
          <a:prstGeom prst="rect">
            <a:avLst/>
          </a:prstGeom>
          <a:noFill/>
          <a:ln w="9525">
            <a:noFill/>
            <a:miter lim="800000"/>
            <a:headEnd/>
            <a:tailEnd/>
          </a:ln>
        </p:spPr>
      </p:pic>
      <p:pic>
        <p:nvPicPr>
          <p:cNvPr id="10255" name="Picture 15" descr="redcoat">
            <a:hlinkClick r:id="rId5"/>
          </p:cNvPr>
          <p:cNvPicPr>
            <a:picLocks noChangeAspect="1" noChangeArrowheads="1"/>
          </p:cNvPicPr>
          <p:nvPr/>
        </p:nvPicPr>
        <p:blipFill>
          <a:blip r:embed="rId6" cstate="print"/>
          <a:srcRect/>
          <a:stretch>
            <a:fillRect/>
          </a:stretch>
        </p:blipFill>
        <p:spPr bwMode="auto">
          <a:xfrm>
            <a:off x="152400" y="3733800"/>
            <a:ext cx="1098550" cy="1628775"/>
          </a:xfrm>
          <a:prstGeom prst="rect">
            <a:avLst/>
          </a:prstGeom>
          <a:noFill/>
          <a:ln w="9525">
            <a:noFill/>
            <a:miter lim="800000"/>
            <a:headEnd/>
            <a:tailEnd/>
          </a:ln>
        </p:spPr>
      </p:pic>
      <p:pic>
        <p:nvPicPr>
          <p:cNvPr id="10256" name="Picture 16" descr="redcoat">
            <a:hlinkClick r:id="rId5"/>
          </p:cNvPr>
          <p:cNvPicPr>
            <a:picLocks noChangeAspect="1" noChangeArrowheads="1"/>
          </p:cNvPicPr>
          <p:nvPr/>
        </p:nvPicPr>
        <p:blipFill>
          <a:blip r:embed="rId6" cstate="print"/>
          <a:srcRect/>
          <a:stretch>
            <a:fillRect/>
          </a:stretch>
        </p:blipFill>
        <p:spPr bwMode="auto">
          <a:xfrm>
            <a:off x="730250" y="4391025"/>
            <a:ext cx="1098550" cy="1628775"/>
          </a:xfrm>
          <a:prstGeom prst="rect">
            <a:avLst/>
          </a:prstGeom>
          <a:noFill/>
          <a:ln w="9525">
            <a:noFill/>
            <a:miter lim="800000"/>
            <a:headEnd/>
            <a:tailEnd/>
          </a:ln>
        </p:spPr>
      </p:pic>
      <p:pic>
        <p:nvPicPr>
          <p:cNvPr id="10257" name="Picture 17" descr="redcoat">
            <a:hlinkClick r:id="rId5"/>
          </p:cNvPr>
          <p:cNvPicPr>
            <a:picLocks noChangeAspect="1" noChangeArrowheads="1"/>
          </p:cNvPicPr>
          <p:nvPr/>
        </p:nvPicPr>
        <p:blipFill>
          <a:blip r:embed="rId6" cstate="print"/>
          <a:srcRect/>
          <a:stretch>
            <a:fillRect/>
          </a:stretch>
        </p:blipFill>
        <p:spPr bwMode="auto">
          <a:xfrm>
            <a:off x="1339850" y="5153025"/>
            <a:ext cx="1098550" cy="1628775"/>
          </a:xfrm>
          <a:prstGeom prst="rect">
            <a:avLst/>
          </a:prstGeom>
          <a:noFill/>
          <a:ln w="9525">
            <a:noFill/>
            <a:miter lim="800000"/>
            <a:headEnd/>
            <a:tailEnd/>
          </a:ln>
        </p:spPr>
      </p:pic>
      <p:sp>
        <p:nvSpPr>
          <p:cNvPr id="107538" name="Text Box 18"/>
          <p:cNvSpPr txBox="1">
            <a:spLocks noChangeArrowheads="1"/>
          </p:cNvSpPr>
          <p:nvPr/>
        </p:nvSpPr>
        <p:spPr bwMode="auto">
          <a:xfrm>
            <a:off x="0" y="4267200"/>
            <a:ext cx="3352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010199"/>
                  </a:outerShdw>
                </a:effectLst>
              </a:rPr>
              <a:t>FIGHTING - STORMS</a:t>
            </a:r>
          </a:p>
        </p:txBody>
      </p:sp>
      <p:sp>
        <p:nvSpPr>
          <p:cNvPr id="107539" name="Text Box 19"/>
          <p:cNvSpPr txBox="1">
            <a:spLocks noChangeArrowheads="1"/>
          </p:cNvSpPr>
          <p:nvPr/>
        </p:nvSpPr>
        <p:spPr bwMode="auto">
          <a:xfrm>
            <a:off x="2590800" y="685800"/>
            <a:ext cx="2590800" cy="457200"/>
          </a:xfrm>
          <a:prstGeom prst="rect">
            <a:avLst/>
          </a:prstGeom>
          <a:noFill/>
          <a:ln w="9525">
            <a:noFill/>
            <a:miter lim="800000"/>
            <a:headEnd/>
            <a:tailEnd/>
          </a:ln>
          <a:effectLst/>
        </p:spPr>
        <p:txBody>
          <a:bodyPr>
            <a:spAutoFit/>
          </a:bodyPr>
          <a:lstStyle/>
          <a:p>
            <a:pPr>
              <a:spcBef>
                <a:spcPct val="50000"/>
              </a:spcBef>
              <a:defRPr/>
            </a:pPr>
            <a:r>
              <a:rPr lang="en-US" sz="2400" b="1">
                <a:effectLst>
                  <a:outerShdw blurRad="38100" dist="38100" dir="2700000" algn="tl">
                    <a:srgbClr val="010199"/>
                  </a:outerShdw>
                </a:effectLst>
              </a:rPr>
              <a:t>NICE WEATHER</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5943600"/>
            <a:ext cx="59436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8547" name="Rectangle 3"/>
          <p:cNvSpPr>
            <a:spLocks noGrp="1" noChangeArrowheads="1"/>
          </p:cNvSpPr>
          <p:nvPr>
            <p:ph type="title"/>
          </p:nvPr>
        </p:nvSpPr>
        <p:spPr>
          <a:xfrm>
            <a:off x="457200" y="277813"/>
            <a:ext cx="8229600" cy="788987"/>
          </a:xfrm>
        </p:spPr>
        <p:txBody>
          <a:bodyPr/>
          <a:lstStyle/>
          <a:p>
            <a:pPr eaLnBrk="1" hangingPunct="1">
              <a:defRPr/>
            </a:pPr>
            <a:r>
              <a:rPr lang="en-US" u="sng" smtClean="0">
                <a:solidFill>
                  <a:schemeClr val="tx1"/>
                </a:solidFill>
                <a:effectLst>
                  <a:outerShdw blurRad="38100" dist="38100" dir="2700000" algn="tl">
                    <a:srgbClr val="010199"/>
                  </a:outerShdw>
                </a:effectLst>
              </a:rPr>
              <a:t>Cold Front</a:t>
            </a:r>
            <a:r>
              <a:rPr lang="en-US" smtClean="0">
                <a:solidFill>
                  <a:schemeClr val="tx1"/>
                </a:solidFill>
                <a:effectLst>
                  <a:outerShdw blurRad="38100" dist="38100" dir="2700000" algn="tl">
                    <a:srgbClr val="010199"/>
                  </a:outerShdw>
                </a:effectLst>
              </a:rPr>
              <a:t> </a:t>
            </a:r>
          </a:p>
        </p:txBody>
      </p:sp>
      <p:sp>
        <p:nvSpPr>
          <p:cNvPr id="108548" name="Rectangle 4"/>
          <p:cNvSpPr>
            <a:spLocks noGrp="1" noChangeArrowheads="1"/>
          </p:cNvSpPr>
          <p:nvPr>
            <p:ph type="body" idx="1"/>
          </p:nvPr>
        </p:nvSpPr>
        <p:spPr>
          <a:xfrm>
            <a:off x="457200" y="1371600"/>
            <a:ext cx="8229600" cy="4576763"/>
          </a:xfrm>
        </p:spPr>
        <p:txBody>
          <a:bodyPr/>
          <a:lstStyle/>
          <a:p>
            <a:pPr marL="609600" indent="-609600" eaLnBrk="1" hangingPunct="1">
              <a:defRPr/>
            </a:pPr>
            <a:r>
              <a:rPr lang="en-US" smtClean="0"/>
              <a:t>Cold </a:t>
            </a:r>
            <a:r>
              <a:rPr lang="en-US" smtClean="0">
                <a:solidFill>
                  <a:srgbClr val="FFFF00"/>
                </a:solidFill>
                <a:effectLst>
                  <a:outerShdw blurRad="38100" dist="38100" dir="2700000" algn="tl">
                    <a:srgbClr val="FFFFFF"/>
                  </a:outerShdw>
                </a:effectLst>
              </a:rPr>
              <a:t>dense</a:t>
            </a:r>
            <a:r>
              <a:rPr lang="en-US" smtClean="0"/>
              <a:t> air pushes warm air out of the way</a:t>
            </a:r>
          </a:p>
          <a:p>
            <a:pPr marL="609600" indent="-609600" eaLnBrk="1" hangingPunct="1">
              <a:defRPr/>
            </a:pPr>
            <a:r>
              <a:rPr lang="en-US" smtClean="0"/>
              <a:t>Cold fronts move very quickly and bring short periods of rain/thunderstorms</a:t>
            </a:r>
          </a:p>
          <a:p>
            <a:pPr marL="609600" indent="-609600" eaLnBrk="1" hangingPunct="1">
              <a:defRPr/>
            </a:pPr>
            <a:r>
              <a:rPr lang="en-US" smtClean="0"/>
              <a:t>Lower temperatures are </a:t>
            </a:r>
            <a:r>
              <a:rPr lang="en-US" smtClean="0">
                <a:solidFill>
                  <a:srgbClr val="FFFF00"/>
                </a:solidFill>
                <a:effectLst>
                  <a:outerShdw blurRad="38100" dist="38100" dir="2700000" algn="tl">
                    <a:srgbClr val="FFFFFF"/>
                  </a:outerShdw>
                </a:effectLst>
              </a:rPr>
              <a:t>behind</a:t>
            </a:r>
            <a:r>
              <a:rPr lang="en-US" smtClean="0"/>
              <a:t> the front </a:t>
            </a:r>
          </a:p>
          <a:p>
            <a:pPr marL="609600" indent="-609600" eaLnBrk="1" hangingPunct="1">
              <a:defRPr/>
            </a:pPr>
            <a:r>
              <a:rPr lang="en-US" smtClean="0"/>
              <a:t>SYMBOL – the direction of the “arrows” points towards the direction the front is MOVING</a:t>
            </a:r>
          </a:p>
        </p:txBody>
      </p:sp>
      <p:sp>
        <p:nvSpPr>
          <p:cNvPr id="11269" name="Line 5"/>
          <p:cNvSpPr>
            <a:spLocks noChangeShapeType="1"/>
          </p:cNvSpPr>
          <p:nvPr/>
        </p:nvSpPr>
        <p:spPr bwMode="auto">
          <a:xfrm>
            <a:off x="1752600" y="6096000"/>
            <a:ext cx="5334000" cy="0"/>
          </a:xfrm>
          <a:prstGeom prst="line">
            <a:avLst/>
          </a:prstGeom>
          <a:noFill/>
          <a:ln w="57150">
            <a:solidFill>
              <a:srgbClr val="0000FF"/>
            </a:solidFill>
            <a:round/>
            <a:headEnd/>
            <a:tailEnd/>
          </a:ln>
        </p:spPr>
        <p:txBody>
          <a:bodyPr/>
          <a:lstStyle/>
          <a:p>
            <a:endParaRPr lang="en-US"/>
          </a:p>
        </p:txBody>
      </p:sp>
      <p:sp>
        <p:nvSpPr>
          <p:cNvPr id="11270" name="AutoShape 6"/>
          <p:cNvSpPr>
            <a:spLocks noChangeArrowheads="1"/>
          </p:cNvSpPr>
          <p:nvPr/>
        </p:nvSpPr>
        <p:spPr bwMode="auto">
          <a:xfrm rot="10800000">
            <a:off x="19050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1" name="AutoShape 7"/>
          <p:cNvSpPr>
            <a:spLocks noChangeArrowheads="1"/>
          </p:cNvSpPr>
          <p:nvPr/>
        </p:nvSpPr>
        <p:spPr bwMode="auto">
          <a:xfrm rot="10800000">
            <a:off x="23622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2" name="AutoShape 8"/>
          <p:cNvSpPr>
            <a:spLocks noChangeArrowheads="1"/>
          </p:cNvSpPr>
          <p:nvPr/>
        </p:nvSpPr>
        <p:spPr bwMode="auto">
          <a:xfrm rot="10800000">
            <a:off x="28194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3" name="AutoShape 9"/>
          <p:cNvSpPr>
            <a:spLocks noChangeArrowheads="1"/>
          </p:cNvSpPr>
          <p:nvPr/>
        </p:nvSpPr>
        <p:spPr bwMode="auto">
          <a:xfrm rot="10800000">
            <a:off x="32766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4" name="AutoShape 10"/>
          <p:cNvSpPr>
            <a:spLocks noChangeArrowheads="1"/>
          </p:cNvSpPr>
          <p:nvPr/>
        </p:nvSpPr>
        <p:spPr bwMode="auto">
          <a:xfrm rot="10800000">
            <a:off x="37338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5" name="AutoShape 11"/>
          <p:cNvSpPr>
            <a:spLocks noChangeArrowheads="1"/>
          </p:cNvSpPr>
          <p:nvPr/>
        </p:nvSpPr>
        <p:spPr bwMode="auto">
          <a:xfrm rot="10800000">
            <a:off x="41910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6" name="AutoShape 12"/>
          <p:cNvSpPr>
            <a:spLocks noChangeArrowheads="1"/>
          </p:cNvSpPr>
          <p:nvPr/>
        </p:nvSpPr>
        <p:spPr bwMode="auto">
          <a:xfrm rot="10800000">
            <a:off x="46482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7" name="AutoShape 13"/>
          <p:cNvSpPr>
            <a:spLocks noChangeArrowheads="1"/>
          </p:cNvSpPr>
          <p:nvPr/>
        </p:nvSpPr>
        <p:spPr bwMode="auto">
          <a:xfrm rot="10800000">
            <a:off x="51054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8" name="AutoShape 14"/>
          <p:cNvSpPr>
            <a:spLocks noChangeArrowheads="1"/>
          </p:cNvSpPr>
          <p:nvPr/>
        </p:nvSpPr>
        <p:spPr bwMode="auto">
          <a:xfrm rot="10800000">
            <a:off x="55626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9" name="AutoShape 15"/>
          <p:cNvSpPr>
            <a:spLocks noChangeArrowheads="1"/>
          </p:cNvSpPr>
          <p:nvPr/>
        </p:nvSpPr>
        <p:spPr bwMode="auto">
          <a:xfrm rot="10800000">
            <a:off x="60198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80" name="AutoShape 16"/>
          <p:cNvSpPr>
            <a:spLocks noChangeArrowheads="1"/>
          </p:cNvSpPr>
          <p:nvPr/>
        </p:nvSpPr>
        <p:spPr bwMode="auto">
          <a:xfrm rot="10800000">
            <a:off x="64770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ldfront"/>
          <p:cNvPicPr>
            <a:picLocks noChangeAspect="1" noChangeArrowheads="1"/>
          </p:cNvPicPr>
          <p:nvPr/>
        </p:nvPicPr>
        <p:blipFill>
          <a:blip r:embed="rId3" cstate="print">
            <a:lum bright="-12000" contrast="12000"/>
          </a:blip>
          <a:srcRect/>
          <a:stretch>
            <a:fillRect/>
          </a:stretch>
        </p:blipFill>
        <p:spPr bwMode="auto">
          <a:xfrm>
            <a:off x="304800" y="1052513"/>
            <a:ext cx="8610600" cy="4711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914400" y="374650"/>
            <a:ext cx="7391400" cy="60467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062103"/>
          </a:xfrm>
          <a:prstGeom prst="rect">
            <a:avLst/>
          </a:prstGeom>
          <a:noFill/>
        </p:spPr>
        <p:txBody>
          <a:bodyPr wrap="square" rtlCol="0">
            <a:spAutoFit/>
          </a:bodyPr>
          <a:lstStyle/>
          <a:p>
            <a:r>
              <a:rPr lang="en-US" sz="3200" b="1" dirty="0" smtClean="0">
                <a:solidFill>
                  <a:schemeClr val="bg1"/>
                </a:solidFill>
              </a:rPr>
              <a:t>Cold </a:t>
            </a:r>
            <a:r>
              <a:rPr lang="en-US" sz="3200" b="1" dirty="0">
                <a:solidFill>
                  <a:schemeClr val="bg1"/>
                </a:solidFill>
              </a:rPr>
              <a:t>Front </a:t>
            </a:r>
            <a:r>
              <a:rPr lang="en-US" sz="3200" dirty="0">
                <a:solidFill>
                  <a:schemeClr val="bg1"/>
                </a:solidFill>
              </a:rPr>
              <a:t>pushes warm air out </a:t>
            </a:r>
            <a:r>
              <a:rPr lang="en-US" sz="3200" dirty="0" smtClean="0">
                <a:solidFill>
                  <a:schemeClr val="bg1"/>
                </a:solidFill>
              </a:rPr>
              <a:t>– strong </a:t>
            </a:r>
            <a:r>
              <a:rPr lang="en-US" sz="3200" dirty="0">
                <a:solidFill>
                  <a:schemeClr val="bg1"/>
                </a:solidFill>
              </a:rPr>
              <a:t>quick storms (thunderstorms)  pointy arrows</a:t>
            </a:r>
          </a:p>
          <a:p>
            <a:endParaRPr lang="en-US" sz="3200" b="1"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88521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600200" y="5715000"/>
            <a:ext cx="59436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1619" name="Rectangle 3"/>
          <p:cNvSpPr>
            <a:spLocks noGrp="1" noChangeArrowheads="1"/>
          </p:cNvSpPr>
          <p:nvPr>
            <p:ph type="title"/>
          </p:nvPr>
        </p:nvSpPr>
        <p:spPr>
          <a:xfrm>
            <a:off x="457200" y="277813"/>
            <a:ext cx="8229600" cy="788987"/>
          </a:xfrm>
        </p:spPr>
        <p:txBody>
          <a:bodyPr/>
          <a:lstStyle/>
          <a:p>
            <a:pPr eaLnBrk="1" hangingPunct="1">
              <a:defRPr/>
            </a:pPr>
            <a:r>
              <a:rPr lang="en-US" u="sng" smtClean="0">
                <a:solidFill>
                  <a:schemeClr val="tx1"/>
                </a:solidFill>
                <a:effectLst>
                  <a:outerShdw blurRad="38100" dist="38100" dir="2700000" algn="tl">
                    <a:srgbClr val="010199"/>
                  </a:outerShdw>
                </a:effectLst>
              </a:rPr>
              <a:t>Warm Front</a:t>
            </a:r>
            <a:r>
              <a:rPr lang="en-US" smtClean="0">
                <a:solidFill>
                  <a:schemeClr val="tx1"/>
                </a:solidFill>
                <a:effectLst>
                  <a:outerShdw blurRad="38100" dist="38100" dir="2700000" algn="tl">
                    <a:srgbClr val="010199"/>
                  </a:outerShdw>
                </a:effectLst>
              </a:rPr>
              <a:t> </a:t>
            </a:r>
          </a:p>
        </p:txBody>
      </p:sp>
      <p:sp>
        <p:nvSpPr>
          <p:cNvPr id="111620" name="Rectangle 4"/>
          <p:cNvSpPr>
            <a:spLocks noGrp="1" noChangeArrowheads="1"/>
          </p:cNvSpPr>
          <p:nvPr>
            <p:ph type="body" idx="1"/>
          </p:nvPr>
        </p:nvSpPr>
        <p:spPr>
          <a:xfrm>
            <a:off x="457200" y="1447800"/>
            <a:ext cx="8229600" cy="4119563"/>
          </a:xfrm>
        </p:spPr>
        <p:txBody>
          <a:bodyPr/>
          <a:lstStyle/>
          <a:p>
            <a:pPr marL="609600" indent="-609600" eaLnBrk="1" hangingPunct="1">
              <a:defRPr/>
            </a:pPr>
            <a:r>
              <a:rPr lang="en-US" smtClean="0"/>
              <a:t>Warm air moves up the cold front as it slowly </a:t>
            </a:r>
            <a:r>
              <a:rPr lang="en-US" smtClean="0">
                <a:solidFill>
                  <a:srgbClr val="FFFF00"/>
                </a:solidFill>
                <a:effectLst>
                  <a:outerShdw blurRad="38100" dist="38100" dir="2700000" algn="tl">
                    <a:srgbClr val="FFFFFF"/>
                  </a:outerShdw>
                </a:effectLst>
              </a:rPr>
              <a:t>displaces</a:t>
            </a:r>
            <a:r>
              <a:rPr lang="en-US" smtClean="0"/>
              <a:t> the cold air</a:t>
            </a:r>
          </a:p>
          <a:p>
            <a:pPr marL="609600" indent="-609600" eaLnBrk="1" hangingPunct="1">
              <a:defRPr/>
            </a:pPr>
            <a:r>
              <a:rPr lang="en-US" smtClean="0"/>
              <a:t>Warm fronts move slowly, and bring many days of steady precipitation</a:t>
            </a:r>
          </a:p>
          <a:p>
            <a:pPr marL="609600" indent="-609600" eaLnBrk="1" hangingPunct="1">
              <a:defRPr/>
            </a:pPr>
            <a:r>
              <a:rPr lang="en-US" smtClean="0"/>
              <a:t>Higher temperatures are behind the front</a:t>
            </a:r>
          </a:p>
          <a:p>
            <a:pPr marL="609600" indent="-609600" eaLnBrk="1" hangingPunct="1">
              <a:defRPr/>
            </a:pPr>
            <a:r>
              <a:rPr lang="en-US" smtClean="0"/>
              <a:t>SYMBOL – direction of “half-moons” is the direction the front is moving</a:t>
            </a:r>
          </a:p>
        </p:txBody>
      </p:sp>
      <p:sp>
        <p:nvSpPr>
          <p:cNvPr id="14341" name="Line 5"/>
          <p:cNvSpPr>
            <a:spLocks noChangeShapeType="1"/>
          </p:cNvSpPr>
          <p:nvPr/>
        </p:nvSpPr>
        <p:spPr bwMode="auto">
          <a:xfrm>
            <a:off x="2209800" y="5943600"/>
            <a:ext cx="4953000" cy="0"/>
          </a:xfrm>
          <a:prstGeom prst="line">
            <a:avLst/>
          </a:prstGeom>
          <a:noFill/>
          <a:ln w="76200">
            <a:solidFill>
              <a:srgbClr val="FF0000"/>
            </a:solidFill>
            <a:round/>
            <a:headEnd/>
            <a:tailEnd/>
          </a:ln>
        </p:spPr>
        <p:txBody>
          <a:bodyPr/>
          <a:lstStyle/>
          <a:p>
            <a:endParaRPr lang="en-US"/>
          </a:p>
        </p:txBody>
      </p:sp>
      <p:sp>
        <p:nvSpPr>
          <p:cNvPr id="14342" name="AutoShape 6"/>
          <p:cNvSpPr>
            <a:spLocks noChangeArrowheads="1"/>
          </p:cNvSpPr>
          <p:nvPr/>
        </p:nvSpPr>
        <p:spPr bwMode="auto">
          <a:xfrm rot="10800000">
            <a:off x="25146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3" name="AutoShape 7"/>
          <p:cNvSpPr>
            <a:spLocks noChangeArrowheads="1"/>
          </p:cNvSpPr>
          <p:nvPr/>
        </p:nvSpPr>
        <p:spPr bwMode="auto">
          <a:xfrm rot="10800000">
            <a:off x="30480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4" name="AutoShape 8"/>
          <p:cNvSpPr>
            <a:spLocks noChangeArrowheads="1"/>
          </p:cNvSpPr>
          <p:nvPr/>
        </p:nvSpPr>
        <p:spPr bwMode="auto">
          <a:xfrm rot="10800000">
            <a:off x="35814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5" name="AutoShape 9"/>
          <p:cNvSpPr>
            <a:spLocks noChangeArrowheads="1"/>
          </p:cNvSpPr>
          <p:nvPr/>
        </p:nvSpPr>
        <p:spPr bwMode="auto">
          <a:xfrm rot="10800000">
            <a:off x="41148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6" name="AutoShape 10"/>
          <p:cNvSpPr>
            <a:spLocks noChangeArrowheads="1"/>
          </p:cNvSpPr>
          <p:nvPr/>
        </p:nvSpPr>
        <p:spPr bwMode="auto">
          <a:xfrm rot="10800000">
            <a:off x="46482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7" name="AutoShape 11"/>
          <p:cNvSpPr>
            <a:spLocks noChangeArrowheads="1"/>
          </p:cNvSpPr>
          <p:nvPr/>
        </p:nvSpPr>
        <p:spPr bwMode="auto">
          <a:xfrm rot="10800000">
            <a:off x="51816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8" name="AutoShape 12"/>
          <p:cNvSpPr>
            <a:spLocks noChangeArrowheads="1"/>
          </p:cNvSpPr>
          <p:nvPr/>
        </p:nvSpPr>
        <p:spPr bwMode="auto">
          <a:xfrm rot="10800000">
            <a:off x="57150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9" name="AutoShape 13"/>
          <p:cNvSpPr>
            <a:spLocks noChangeArrowheads="1"/>
          </p:cNvSpPr>
          <p:nvPr/>
        </p:nvSpPr>
        <p:spPr bwMode="auto">
          <a:xfrm rot="10800000">
            <a:off x="62484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50" name="Oval 14"/>
          <p:cNvSpPr>
            <a:spLocks noChangeArrowheads="1"/>
          </p:cNvSpPr>
          <p:nvPr/>
        </p:nvSpPr>
        <p:spPr bwMode="auto">
          <a:xfrm>
            <a:off x="25908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1" name="Oval 15"/>
          <p:cNvSpPr>
            <a:spLocks noChangeArrowheads="1"/>
          </p:cNvSpPr>
          <p:nvPr/>
        </p:nvSpPr>
        <p:spPr bwMode="auto">
          <a:xfrm>
            <a:off x="31242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2" name="Oval 16"/>
          <p:cNvSpPr>
            <a:spLocks noChangeArrowheads="1"/>
          </p:cNvSpPr>
          <p:nvPr/>
        </p:nvSpPr>
        <p:spPr bwMode="auto">
          <a:xfrm>
            <a:off x="36576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3" name="Oval 17"/>
          <p:cNvSpPr>
            <a:spLocks noChangeArrowheads="1"/>
          </p:cNvSpPr>
          <p:nvPr/>
        </p:nvSpPr>
        <p:spPr bwMode="auto">
          <a:xfrm>
            <a:off x="63246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4" name="Oval 18"/>
          <p:cNvSpPr>
            <a:spLocks noChangeArrowheads="1"/>
          </p:cNvSpPr>
          <p:nvPr/>
        </p:nvSpPr>
        <p:spPr bwMode="auto">
          <a:xfrm>
            <a:off x="57912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5" name="Oval 19"/>
          <p:cNvSpPr>
            <a:spLocks noChangeArrowheads="1"/>
          </p:cNvSpPr>
          <p:nvPr/>
        </p:nvSpPr>
        <p:spPr bwMode="auto">
          <a:xfrm>
            <a:off x="52578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6" name="Oval 20"/>
          <p:cNvSpPr>
            <a:spLocks noChangeArrowheads="1"/>
          </p:cNvSpPr>
          <p:nvPr/>
        </p:nvSpPr>
        <p:spPr bwMode="auto">
          <a:xfrm>
            <a:off x="47244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7" name="Oval 21"/>
          <p:cNvSpPr>
            <a:spLocks noChangeArrowheads="1"/>
          </p:cNvSpPr>
          <p:nvPr/>
        </p:nvSpPr>
        <p:spPr bwMode="auto">
          <a:xfrm>
            <a:off x="41910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armfront"/>
          <p:cNvPicPr>
            <a:picLocks noChangeAspect="1" noChangeArrowheads="1"/>
          </p:cNvPicPr>
          <p:nvPr/>
        </p:nvPicPr>
        <p:blipFill>
          <a:blip r:embed="rId3" cstate="print">
            <a:lum bright="-12000" contrast="18000"/>
          </a:blip>
          <a:srcRect/>
          <a:stretch>
            <a:fillRect/>
          </a:stretch>
        </p:blipFill>
        <p:spPr bwMode="auto">
          <a:xfrm>
            <a:off x="66675" y="927100"/>
            <a:ext cx="9077325" cy="49672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istoric NWS Image - wea00025"/>
          <p:cNvPicPr>
            <a:picLocks noChangeAspect="1" noChangeArrowheads="1"/>
          </p:cNvPicPr>
          <p:nvPr/>
        </p:nvPicPr>
        <p:blipFill>
          <a:blip r:embed="rId3" cstate="print">
            <a:lum bright="6000" contrast="42000"/>
          </a:blip>
          <a:srcRect/>
          <a:stretch>
            <a:fillRect/>
          </a:stretch>
        </p:blipFill>
        <p:spPr bwMode="auto">
          <a:xfrm>
            <a:off x="838200" y="195263"/>
            <a:ext cx="7543800" cy="63579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554545"/>
          </a:xfrm>
          <a:prstGeom prst="rect">
            <a:avLst/>
          </a:prstGeom>
          <a:noFill/>
        </p:spPr>
        <p:txBody>
          <a:bodyPr wrap="square" rtlCol="0">
            <a:spAutoFit/>
          </a:bodyPr>
          <a:lstStyle/>
          <a:p>
            <a:r>
              <a:rPr lang="en-US" sz="3200" b="1" dirty="0" smtClean="0">
                <a:solidFill>
                  <a:schemeClr val="bg1"/>
                </a:solidFill>
              </a:rPr>
              <a:t>Warm </a:t>
            </a:r>
            <a:r>
              <a:rPr lang="en-US" sz="3200" b="1" dirty="0">
                <a:solidFill>
                  <a:schemeClr val="bg1"/>
                </a:solidFill>
              </a:rPr>
              <a:t>Front</a:t>
            </a:r>
            <a:r>
              <a:rPr lang="en-US" sz="3200" dirty="0">
                <a:solidFill>
                  <a:schemeClr val="bg1"/>
                </a:solidFill>
              </a:rPr>
              <a:t> – warm air rises as it pushes cold out – brings warm weather and days of precipitation – rounded arrows</a:t>
            </a:r>
          </a:p>
          <a:p>
            <a:endParaRPr lang="en-US" sz="3200" b="1"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87461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7813"/>
            <a:ext cx="8229600" cy="1019175"/>
          </a:xfrm>
        </p:spPr>
        <p:txBody>
          <a:bodyPr/>
          <a:lstStyle/>
          <a:p>
            <a:pPr eaLnBrk="1" hangingPunct="1">
              <a:defRPr/>
            </a:pPr>
            <a:r>
              <a:rPr lang="en-US" u="sng" smtClean="0">
                <a:solidFill>
                  <a:schemeClr val="tx1"/>
                </a:solidFill>
                <a:effectLst>
                  <a:outerShdw blurRad="38100" dist="38100" dir="2700000" algn="tl">
                    <a:srgbClr val="010199"/>
                  </a:outerShdw>
                </a:effectLst>
              </a:rPr>
              <a:t>Air Masses</a:t>
            </a:r>
            <a:r>
              <a:rPr lang="en-US" smtClean="0">
                <a:solidFill>
                  <a:schemeClr val="tx1"/>
                </a:solidFill>
                <a:effectLst>
                  <a:outerShdw blurRad="38100" dist="38100" dir="2700000" algn="tl">
                    <a:srgbClr val="010199"/>
                  </a:outerShdw>
                </a:effectLst>
              </a:rPr>
              <a:t> </a:t>
            </a:r>
          </a:p>
        </p:txBody>
      </p:sp>
      <p:sp>
        <p:nvSpPr>
          <p:cNvPr id="101379" name="Rectangle 3"/>
          <p:cNvSpPr>
            <a:spLocks noGrp="1" noChangeArrowheads="1"/>
          </p:cNvSpPr>
          <p:nvPr>
            <p:ph type="body" idx="1"/>
          </p:nvPr>
        </p:nvSpPr>
        <p:spPr>
          <a:xfrm>
            <a:off x="457200" y="1600200"/>
            <a:ext cx="8229600" cy="4800600"/>
          </a:xfrm>
        </p:spPr>
        <p:txBody>
          <a:bodyPr/>
          <a:lstStyle/>
          <a:p>
            <a:pPr eaLnBrk="1" hangingPunct="1">
              <a:defRPr/>
            </a:pPr>
            <a:r>
              <a:rPr lang="en-US" sz="3600" smtClean="0"/>
              <a:t>Large areas (blobs) of air that have the same weather, temperatures and humidity </a:t>
            </a:r>
          </a:p>
          <a:p>
            <a:pPr eaLnBrk="1" hangingPunct="1">
              <a:defRPr/>
            </a:pPr>
            <a:r>
              <a:rPr lang="en-US" sz="3600" u="sng" smtClean="0"/>
              <a:t>Air Mass Types</a:t>
            </a:r>
            <a:r>
              <a:rPr lang="en-US" sz="3600" smtClean="0"/>
              <a:t> - Named for where they come </a:t>
            </a:r>
            <a:r>
              <a:rPr lang="en-US" sz="3600" smtClean="0">
                <a:solidFill>
                  <a:srgbClr val="FFFF00"/>
                </a:solidFill>
                <a:effectLst>
                  <a:outerShdw blurRad="38100" dist="38100" dir="2700000" algn="tl">
                    <a:srgbClr val="FFFFFF"/>
                  </a:outerShdw>
                </a:effectLst>
              </a:rPr>
              <a:t>FROM</a:t>
            </a:r>
          </a:p>
          <a:p>
            <a:pPr eaLnBrk="1" hangingPunct="1">
              <a:defRPr/>
            </a:pPr>
            <a:r>
              <a:rPr lang="en-US" sz="3600" smtClean="0"/>
              <a:t>Weather changes occur with changes in air masses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00200" y="5791200"/>
            <a:ext cx="59436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4691" name="Rectangle 3"/>
          <p:cNvSpPr>
            <a:spLocks noGrp="1" noChangeArrowheads="1"/>
          </p:cNvSpPr>
          <p:nvPr>
            <p:ph type="title"/>
          </p:nvPr>
        </p:nvSpPr>
        <p:spPr/>
        <p:txBody>
          <a:bodyPr/>
          <a:lstStyle/>
          <a:p>
            <a:pPr eaLnBrk="1" hangingPunct="1">
              <a:defRPr/>
            </a:pPr>
            <a:r>
              <a:rPr lang="en-US" u="sng" smtClean="0">
                <a:solidFill>
                  <a:schemeClr val="tx1"/>
                </a:solidFill>
                <a:effectLst>
                  <a:outerShdw blurRad="38100" dist="38100" dir="2700000" algn="tl">
                    <a:srgbClr val="010199"/>
                  </a:outerShdw>
                </a:effectLst>
              </a:rPr>
              <a:t>Stationary Front</a:t>
            </a:r>
            <a:r>
              <a:rPr lang="en-US" smtClean="0">
                <a:solidFill>
                  <a:schemeClr val="tx1"/>
                </a:solidFill>
                <a:effectLst>
                  <a:outerShdw blurRad="38100" dist="38100" dir="2700000" algn="tl">
                    <a:srgbClr val="010199"/>
                  </a:outerShdw>
                </a:effectLst>
              </a:rPr>
              <a:t> </a:t>
            </a:r>
          </a:p>
        </p:txBody>
      </p:sp>
      <p:sp>
        <p:nvSpPr>
          <p:cNvPr id="114692" name="Rectangle 4"/>
          <p:cNvSpPr>
            <a:spLocks noGrp="1" noChangeArrowheads="1"/>
          </p:cNvSpPr>
          <p:nvPr>
            <p:ph type="body" idx="1"/>
          </p:nvPr>
        </p:nvSpPr>
        <p:spPr>
          <a:xfrm>
            <a:off x="457200" y="1798638"/>
            <a:ext cx="8229600" cy="4525962"/>
          </a:xfrm>
        </p:spPr>
        <p:txBody>
          <a:bodyPr/>
          <a:lstStyle/>
          <a:p>
            <a:pPr marL="609600" indent="-609600" eaLnBrk="1" hangingPunct="1">
              <a:defRPr/>
            </a:pPr>
            <a:r>
              <a:rPr lang="en-US" smtClean="0"/>
              <a:t>The air from the warm front and cold front meet, but do not move</a:t>
            </a:r>
          </a:p>
          <a:p>
            <a:pPr marL="609600" indent="-609600" eaLnBrk="1" hangingPunct="1">
              <a:defRPr/>
            </a:pPr>
            <a:r>
              <a:rPr lang="en-US" smtClean="0"/>
              <a:t>These fronts have the same weather as warm fronts </a:t>
            </a:r>
          </a:p>
          <a:p>
            <a:pPr marL="609600" indent="-609600" eaLnBrk="1" hangingPunct="1">
              <a:defRPr/>
            </a:pPr>
            <a:r>
              <a:rPr lang="en-US" smtClean="0"/>
              <a:t>SYMBOL – warm and cold fronts are moving in opposite directions, thus making a stationary condition</a:t>
            </a:r>
          </a:p>
        </p:txBody>
      </p:sp>
      <p:sp>
        <p:nvSpPr>
          <p:cNvPr id="17413" name="Line 5"/>
          <p:cNvSpPr>
            <a:spLocks noChangeShapeType="1"/>
          </p:cNvSpPr>
          <p:nvPr/>
        </p:nvSpPr>
        <p:spPr bwMode="auto">
          <a:xfrm>
            <a:off x="2133600" y="6248400"/>
            <a:ext cx="838200" cy="0"/>
          </a:xfrm>
          <a:prstGeom prst="line">
            <a:avLst/>
          </a:prstGeom>
          <a:noFill/>
          <a:ln w="76200">
            <a:solidFill>
              <a:srgbClr val="FF0000"/>
            </a:solidFill>
            <a:round/>
            <a:headEnd/>
            <a:tailEnd/>
          </a:ln>
        </p:spPr>
        <p:txBody>
          <a:bodyPr/>
          <a:lstStyle/>
          <a:p>
            <a:endParaRPr lang="en-US"/>
          </a:p>
        </p:txBody>
      </p:sp>
      <p:sp>
        <p:nvSpPr>
          <p:cNvPr id="17414" name="Line 6"/>
          <p:cNvSpPr>
            <a:spLocks noChangeShapeType="1"/>
          </p:cNvSpPr>
          <p:nvPr/>
        </p:nvSpPr>
        <p:spPr bwMode="auto">
          <a:xfrm>
            <a:off x="2971800" y="6248400"/>
            <a:ext cx="838200" cy="0"/>
          </a:xfrm>
          <a:prstGeom prst="line">
            <a:avLst/>
          </a:prstGeom>
          <a:noFill/>
          <a:ln w="76200">
            <a:solidFill>
              <a:srgbClr val="0000FF"/>
            </a:solidFill>
            <a:round/>
            <a:headEnd/>
            <a:tailEnd/>
          </a:ln>
        </p:spPr>
        <p:txBody>
          <a:bodyPr/>
          <a:lstStyle/>
          <a:p>
            <a:endParaRPr lang="en-US"/>
          </a:p>
        </p:txBody>
      </p:sp>
      <p:sp>
        <p:nvSpPr>
          <p:cNvPr id="17415" name="Line 7"/>
          <p:cNvSpPr>
            <a:spLocks noChangeShapeType="1"/>
          </p:cNvSpPr>
          <p:nvPr/>
        </p:nvSpPr>
        <p:spPr bwMode="auto">
          <a:xfrm>
            <a:off x="3810000" y="6248400"/>
            <a:ext cx="838200" cy="0"/>
          </a:xfrm>
          <a:prstGeom prst="line">
            <a:avLst/>
          </a:prstGeom>
          <a:noFill/>
          <a:ln w="76200">
            <a:solidFill>
              <a:srgbClr val="FF0000"/>
            </a:solidFill>
            <a:round/>
            <a:headEnd/>
            <a:tailEnd/>
          </a:ln>
        </p:spPr>
        <p:txBody>
          <a:bodyPr/>
          <a:lstStyle/>
          <a:p>
            <a:endParaRPr lang="en-US"/>
          </a:p>
        </p:txBody>
      </p:sp>
      <p:sp>
        <p:nvSpPr>
          <p:cNvPr id="17416" name="Line 8"/>
          <p:cNvSpPr>
            <a:spLocks noChangeShapeType="1"/>
          </p:cNvSpPr>
          <p:nvPr/>
        </p:nvSpPr>
        <p:spPr bwMode="auto">
          <a:xfrm>
            <a:off x="4648200" y="6248400"/>
            <a:ext cx="838200" cy="0"/>
          </a:xfrm>
          <a:prstGeom prst="line">
            <a:avLst/>
          </a:prstGeom>
          <a:noFill/>
          <a:ln w="76200">
            <a:solidFill>
              <a:srgbClr val="0000FF"/>
            </a:solidFill>
            <a:round/>
            <a:headEnd/>
            <a:tailEnd/>
          </a:ln>
        </p:spPr>
        <p:txBody>
          <a:bodyPr/>
          <a:lstStyle/>
          <a:p>
            <a:endParaRPr lang="en-US"/>
          </a:p>
        </p:txBody>
      </p:sp>
      <p:sp>
        <p:nvSpPr>
          <p:cNvPr id="17417" name="Line 9"/>
          <p:cNvSpPr>
            <a:spLocks noChangeShapeType="1"/>
          </p:cNvSpPr>
          <p:nvPr/>
        </p:nvSpPr>
        <p:spPr bwMode="auto">
          <a:xfrm>
            <a:off x="5486400" y="6248400"/>
            <a:ext cx="838200" cy="0"/>
          </a:xfrm>
          <a:prstGeom prst="line">
            <a:avLst/>
          </a:prstGeom>
          <a:noFill/>
          <a:ln w="76200">
            <a:solidFill>
              <a:srgbClr val="FF0000"/>
            </a:solidFill>
            <a:round/>
            <a:headEnd/>
            <a:tailEnd/>
          </a:ln>
        </p:spPr>
        <p:txBody>
          <a:bodyPr/>
          <a:lstStyle/>
          <a:p>
            <a:endParaRPr lang="en-US"/>
          </a:p>
        </p:txBody>
      </p:sp>
      <p:sp>
        <p:nvSpPr>
          <p:cNvPr id="17418" name="Line 10"/>
          <p:cNvSpPr>
            <a:spLocks noChangeShapeType="1"/>
          </p:cNvSpPr>
          <p:nvPr/>
        </p:nvSpPr>
        <p:spPr bwMode="auto">
          <a:xfrm>
            <a:off x="6324600" y="6248400"/>
            <a:ext cx="838200" cy="0"/>
          </a:xfrm>
          <a:prstGeom prst="line">
            <a:avLst/>
          </a:prstGeom>
          <a:noFill/>
          <a:ln w="76200">
            <a:solidFill>
              <a:srgbClr val="0000FF"/>
            </a:solidFill>
            <a:round/>
            <a:headEnd/>
            <a:tailEnd/>
          </a:ln>
        </p:spPr>
        <p:txBody>
          <a:bodyPr/>
          <a:lstStyle/>
          <a:p>
            <a:endParaRPr lang="en-US"/>
          </a:p>
        </p:txBody>
      </p:sp>
      <p:sp>
        <p:nvSpPr>
          <p:cNvPr id="17419" name="AutoShape 11"/>
          <p:cNvSpPr>
            <a:spLocks noChangeArrowheads="1"/>
          </p:cNvSpPr>
          <p:nvPr/>
        </p:nvSpPr>
        <p:spPr bwMode="auto">
          <a:xfrm rot="10800000">
            <a:off x="2362200" y="60198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7420" name="AutoShape 12"/>
          <p:cNvSpPr>
            <a:spLocks noChangeArrowheads="1"/>
          </p:cNvSpPr>
          <p:nvPr/>
        </p:nvSpPr>
        <p:spPr bwMode="auto">
          <a:xfrm rot="10800000">
            <a:off x="3962400" y="60198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7421" name="AutoShape 13"/>
          <p:cNvSpPr>
            <a:spLocks noChangeArrowheads="1"/>
          </p:cNvSpPr>
          <p:nvPr/>
        </p:nvSpPr>
        <p:spPr bwMode="auto">
          <a:xfrm rot="10800000">
            <a:off x="5715000" y="60198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7422" name="Oval 14"/>
          <p:cNvSpPr>
            <a:spLocks noChangeArrowheads="1"/>
          </p:cNvSpPr>
          <p:nvPr/>
        </p:nvSpPr>
        <p:spPr bwMode="auto">
          <a:xfrm>
            <a:off x="2438400" y="62484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7423" name="Oval 15"/>
          <p:cNvSpPr>
            <a:spLocks noChangeArrowheads="1"/>
          </p:cNvSpPr>
          <p:nvPr/>
        </p:nvSpPr>
        <p:spPr bwMode="auto">
          <a:xfrm>
            <a:off x="4038600" y="62484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7424" name="Oval 16"/>
          <p:cNvSpPr>
            <a:spLocks noChangeArrowheads="1"/>
          </p:cNvSpPr>
          <p:nvPr/>
        </p:nvSpPr>
        <p:spPr bwMode="auto">
          <a:xfrm>
            <a:off x="5791200" y="62484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7425" name="AutoShape 17"/>
          <p:cNvSpPr>
            <a:spLocks noChangeArrowheads="1"/>
          </p:cNvSpPr>
          <p:nvPr/>
        </p:nvSpPr>
        <p:spPr bwMode="auto">
          <a:xfrm>
            <a:off x="4876800" y="58674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26" name="AutoShape 18"/>
          <p:cNvSpPr>
            <a:spLocks noChangeArrowheads="1"/>
          </p:cNvSpPr>
          <p:nvPr/>
        </p:nvSpPr>
        <p:spPr bwMode="auto">
          <a:xfrm>
            <a:off x="6553200" y="58674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27" name="AutoShape 19"/>
          <p:cNvSpPr>
            <a:spLocks noChangeArrowheads="1"/>
          </p:cNvSpPr>
          <p:nvPr/>
        </p:nvSpPr>
        <p:spPr bwMode="auto">
          <a:xfrm>
            <a:off x="3200400" y="58674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US Current Weather"/>
          <p:cNvPicPr>
            <a:picLocks noChangeAspect="1" noChangeArrowheads="1"/>
          </p:cNvPicPr>
          <p:nvPr/>
        </p:nvPicPr>
        <p:blipFill>
          <a:blip r:embed="rId3" cstate="print"/>
          <a:srcRect/>
          <a:stretch>
            <a:fillRect/>
          </a:stretch>
        </p:blipFill>
        <p:spPr bwMode="auto">
          <a:xfrm>
            <a:off x="381000" y="600075"/>
            <a:ext cx="8382000" cy="5657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554545"/>
          </a:xfrm>
          <a:prstGeom prst="rect">
            <a:avLst/>
          </a:prstGeom>
          <a:noFill/>
        </p:spPr>
        <p:txBody>
          <a:bodyPr wrap="square" rtlCol="0">
            <a:spAutoFit/>
          </a:bodyPr>
          <a:lstStyle/>
          <a:p>
            <a:r>
              <a:rPr lang="en-US" sz="3200" b="1" dirty="0" smtClean="0">
                <a:solidFill>
                  <a:schemeClr val="bg1"/>
                </a:solidFill>
              </a:rPr>
              <a:t>Stationary </a:t>
            </a:r>
            <a:r>
              <a:rPr lang="en-US" sz="3200" b="1" dirty="0">
                <a:solidFill>
                  <a:schemeClr val="bg1"/>
                </a:solidFill>
              </a:rPr>
              <a:t>Front </a:t>
            </a:r>
            <a:r>
              <a:rPr lang="en-US" sz="3200" dirty="0">
                <a:solidFill>
                  <a:schemeClr val="bg1"/>
                </a:solidFill>
              </a:rPr>
              <a:t>– warm </a:t>
            </a:r>
            <a:r>
              <a:rPr lang="en-US" sz="3200" dirty="0" smtClean="0">
                <a:solidFill>
                  <a:schemeClr val="bg1"/>
                </a:solidFill>
              </a:rPr>
              <a:t>and </a:t>
            </a:r>
            <a:r>
              <a:rPr lang="en-US" sz="3200" dirty="0">
                <a:solidFill>
                  <a:schemeClr val="bg1"/>
                </a:solidFill>
              </a:rPr>
              <a:t>cold front collide – but neither strong enough to push the other out – days of precipitation – both pointy and rounded arrows</a:t>
            </a:r>
          </a:p>
          <a:p>
            <a:endParaRPr lang="en-US" sz="3200" dirty="0">
              <a:solidFill>
                <a:schemeClr val="bg1"/>
              </a:solidFill>
            </a:endParaRPr>
          </a:p>
        </p:txBody>
      </p:sp>
    </p:spTree>
    <p:extLst>
      <p:ext uri="{BB962C8B-B14F-4D97-AF65-F5344CB8AC3E}">
        <p14:creationId xmlns:p14="http://schemas.microsoft.com/office/powerpoint/2010/main" val="181431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smtClean="0"/>
              <a:t>The Cyclone</a:t>
            </a:r>
          </a:p>
        </p:txBody>
      </p:sp>
      <p:sp>
        <p:nvSpPr>
          <p:cNvPr id="1027" name="Rectangle 3"/>
          <p:cNvSpPr>
            <a:spLocks noGrp="1" noChangeArrowheads="1"/>
          </p:cNvSpPr>
          <p:nvPr>
            <p:ph type="body" idx="1"/>
          </p:nvPr>
        </p:nvSpPr>
        <p:spPr>
          <a:xfrm>
            <a:off x="457200" y="1963738"/>
            <a:ext cx="8229600" cy="1998662"/>
          </a:xfrm>
        </p:spPr>
        <p:txBody>
          <a:bodyPr/>
          <a:lstStyle/>
          <a:p>
            <a:pPr eaLnBrk="1" hangingPunct="1">
              <a:defRPr/>
            </a:pPr>
            <a:r>
              <a:rPr lang="en-US" sz="3600" smtClean="0"/>
              <a:t>A Cyclone is any low pressure system that has a counterclockwise rotation</a:t>
            </a:r>
          </a:p>
          <a:p>
            <a:pPr lvl="2" eaLnBrk="1" hangingPunct="1">
              <a:defRPr/>
            </a:pPr>
            <a:r>
              <a:rPr lang="en-US" sz="3600" smtClean="0"/>
              <a:t>(In the Northern Hemisphere)</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74783" cy="1200329"/>
          </a:xfrm>
          <a:prstGeom prst="rect">
            <a:avLst/>
          </a:prstGeom>
          <a:noFill/>
        </p:spPr>
        <p:txBody>
          <a:bodyPr wrap="none" rtlCol="0">
            <a:spAutoFit/>
          </a:bodyPr>
          <a:lstStyle/>
          <a:p>
            <a:r>
              <a:rPr lang="en-US" sz="7200" dirty="0" smtClean="0">
                <a:latin typeface="Algerian" pitchFamily="82" charset="0"/>
              </a:rPr>
              <a:t>End of Section 2.2</a:t>
            </a:r>
            <a:endParaRPr lang="en-US" sz="7200" dirty="0">
              <a:latin typeface="Algerian" pitchFamily="82"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1077218"/>
          </a:xfrm>
          <a:prstGeom prst="rect">
            <a:avLst/>
          </a:prstGeom>
          <a:noFill/>
        </p:spPr>
        <p:txBody>
          <a:bodyPr wrap="square" rtlCol="0">
            <a:spAutoFit/>
          </a:bodyPr>
          <a:lstStyle/>
          <a:p>
            <a:r>
              <a:rPr lang="en-US" sz="3200" b="1" dirty="0">
                <a:solidFill>
                  <a:schemeClr val="bg1"/>
                </a:solidFill>
              </a:rPr>
              <a:t>Cyclone </a:t>
            </a:r>
            <a:r>
              <a:rPr lang="en-US" sz="3200" dirty="0" smtClean="0">
                <a:solidFill>
                  <a:schemeClr val="bg1"/>
                </a:solidFill>
              </a:rPr>
              <a:t>–low </a:t>
            </a:r>
            <a:r>
              <a:rPr lang="en-US" sz="3200" dirty="0">
                <a:solidFill>
                  <a:schemeClr val="bg1"/>
                </a:solidFill>
              </a:rPr>
              <a:t>pressure system </a:t>
            </a:r>
            <a:r>
              <a:rPr lang="en-US" sz="3200" dirty="0" smtClean="0">
                <a:solidFill>
                  <a:schemeClr val="bg1"/>
                </a:solidFill>
              </a:rPr>
              <a:t>- rotates </a:t>
            </a:r>
            <a:r>
              <a:rPr lang="en-US" sz="3200" dirty="0">
                <a:solidFill>
                  <a:schemeClr val="bg1"/>
                </a:solidFill>
              </a:rPr>
              <a:t>counter clockwise</a:t>
            </a:r>
            <a:endParaRPr lang="en-US" sz="3200" dirty="0">
              <a:solidFill>
                <a:schemeClr val="bg1"/>
              </a:solidFill>
            </a:endParaRPr>
          </a:p>
        </p:txBody>
      </p:sp>
    </p:spTree>
    <p:extLst>
      <p:ext uri="{BB962C8B-B14F-4D97-AF65-F5344CB8AC3E}">
        <p14:creationId xmlns:p14="http://schemas.microsoft.com/office/powerpoint/2010/main" val="4054961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Text Box 10"/>
          <p:cNvSpPr txBox="1">
            <a:spLocks noChangeArrowheads="1"/>
          </p:cNvSpPr>
          <p:nvPr/>
        </p:nvSpPr>
        <p:spPr bwMode="auto">
          <a:xfrm>
            <a:off x="381000" y="1676400"/>
            <a:ext cx="8458200" cy="5697538"/>
          </a:xfrm>
          <a:prstGeom prst="rect">
            <a:avLst/>
          </a:prstGeom>
          <a:noFill/>
          <a:ln w="9525">
            <a:noFill/>
            <a:miter lim="800000"/>
            <a:headEnd/>
            <a:tailEnd/>
          </a:ln>
          <a:effectLst/>
        </p:spPr>
        <p:txBody>
          <a:bodyPr>
            <a:spAutoFit/>
          </a:bodyPr>
          <a:lstStyle/>
          <a:p>
            <a:pPr>
              <a:buFontTx/>
              <a:buChar char="•"/>
              <a:defRPr/>
            </a:pPr>
            <a:r>
              <a:rPr lang="en-US" sz="3200">
                <a:effectLst>
                  <a:outerShdw blurRad="38100" dist="38100" dir="2700000" algn="tl">
                    <a:srgbClr val="010199"/>
                  </a:outerShdw>
                </a:effectLst>
              </a:rPr>
              <a:t>small area storms formed by the strong </a:t>
            </a:r>
            <a:r>
              <a:rPr lang="en-US" sz="3200">
                <a:solidFill>
                  <a:srgbClr val="FF0000"/>
                </a:solidFill>
                <a:effectLst>
                  <a:outerShdw blurRad="38100" dist="38100" dir="2700000" algn="tl">
                    <a:srgbClr val="FFFFFF"/>
                  </a:outerShdw>
                </a:effectLst>
              </a:rPr>
              <a:t>upward</a:t>
            </a:r>
            <a:r>
              <a:rPr lang="en-US" sz="3200">
                <a:effectLst>
                  <a:outerShdw blurRad="38100" dist="38100" dir="2700000" algn="tl">
                    <a:srgbClr val="010199"/>
                  </a:outerShdw>
                </a:effectLst>
              </a:rPr>
              <a:t> </a:t>
            </a:r>
            <a:r>
              <a:rPr lang="en-US" sz="3200">
                <a:solidFill>
                  <a:srgbClr val="FF0000"/>
                </a:solidFill>
                <a:effectLst>
                  <a:outerShdw blurRad="38100" dist="38100" dir="2700000" algn="tl">
                    <a:srgbClr val="FFFFFF"/>
                  </a:outerShdw>
                </a:effectLst>
              </a:rPr>
              <a:t>movement</a:t>
            </a:r>
            <a:r>
              <a:rPr lang="en-US" sz="3200">
                <a:effectLst>
                  <a:outerShdw blurRad="38100" dist="38100" dir="2700000" algn="tl">
                    <a:srgbClr val="010199"/>
                  </a:outerShdw>
                </a:effectLst>
              </a:rPr>
              <a:t> of warm, moist air</a:t>
            </a:r>
          </a:p>
          <a:p>
            <a:pPr>
              <a:buFontTx/>
              <a:buChar char="•"/>
              <a:defRPr/>
            </a:pPr>
            <a:r>
              <a:rPr lang="en-US" sz="3200">
                <a:effectLst>
                  <a:outerShdw blurRad="38100" dist="38100" dir="2700000" algn="tl">
                    <a:srgbClr val="010199"/>
                  </a:outerShdw>
                </a:effectLst>
              </a:rPr>
              <a:t>usually occurs </a:t>
            </a:r>
            <a:r>
              <a:rPr lang="en-US" sz="3200">
                <a:solidFill>
                  <a:srgbClr val="FF0000"/>
                </a:solidFill>
                <a:effectLst>
                  <a:outerShdw blurRad="38100" dist="38100" dir="2700000" algn="tl">
                    <a:srgbClr val="FFFFFF"/>
                  </a:outerShdw>
                </a:effectLst>
              </a:rPr>
              <a:t>ahead of a cold front</a:t>
            </a:r>
            <a:r>
              <a:rPr lang="en-US" sz="3200">
                <a:effectLst>
                  <a:outerShdw blurRad="38100" dist="38100" dir="2700000" algn="tl">
                    <a:srgbClr val="010199"/>
                  </a:outerShdw>
                </a:effectLst>
              </a:rPr>
              <a:t> as the colder, denser air shoves the warmer air upward</a:t>
            </a:r>
          </a:p>
          <a:p>
            <a:pPr>
              <a:buFontTx/>
              <a:buChar char="•"/>
              <a:defRPr/>
            </a:pPr>
            <a:r>
              <a:rPr lang="en-US" sz="3200">
                <a:effectLst>
                  <a:outerShdw blurRad="38100" dist="38100" dir="2700000" algn="tl">
                    <a:srgbClr val="010199"/>
                  </a:outerShdw>
                </a:effectLst>
              </a:rPr>
              <a:t>This forms the cumulonimbus clouds that produce thunderstorms</a:t>
            </a:r>
          </a:p>
          <a:p>
            <a:pPr>
              <a:buFontTx/>
              <a:buChar char="•"/>
              <a:defRPr/>
            </a:pPr>
            <a:r>
              <a:rPr lang="en-US" sz="3200">
                <a:effectLst>
                  <a:outerShdw blurRad="38100" dist="38100" dir="2700000" algn="tl">
                    <a:srgbClr val="010199"/>
                  </a:outerShdw>
                </a:effectLst>
              </a:rPr>
              <a:t>These storms are accompanied by heavy rain, thunder, lightning, sometimes hail, and can also produce tornadoes</a:t>
            </a:r>
          </a:p>
          <a:p>
            <a:pPr>
              <a:spcBef>
                <a:spcPct val="50000"/>
              </a:spcBef>
              <a:buFontTx/>
              <a:buChar char="•"/>
              <a:defRPr/>
            </a:pPr>
            <a:endParaRPr lang="en-US" sz="3200"/>
          </a:p>
        </p:txBody>
      </p:sp>
      <p:sp>
        <p:nvSpPr>
          <p:cNvPr id="51203" name="WordArt 11"/>
          <p:cNvSpPr>
            <a:spLocks noChangeArrowheads="1" noChangeShapeType="1" noTextEdit="1"/>
          </p:cNvSpPr>
          <p:nvPr/>
        </p:nvSpPr>
        <p:spPr bwMode="auto">
          <a:xfrm>
            <a:off x="2209800" y="228600"/>
            <a:ext cx="4724400" cy="914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Thunderstorms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5016758"/>
          </a:xfrm>
          <a:prstGeom prst="rect">
            <a:avLst/>
          </a:prstGeom>
          <a:noFill/>
        </p:spPr>
        <p:txBody>
          <a:bodyPr wrap="square" rtlCol="0">
            <a:spAutoFit/>
          </a:bodyPr>
          <a:lstStyle/>
          <a:p>
            <a:r>
              <a:rPr lang="en-US" sz="3200" b="1" dirty="0">
                <a:solidFill>
                  <a:schemeClr val="bg1"/>
                </a:solidFill>
              </a:rPr>
              <a:t>Thunderstorms </a:t>
            </a:r>
          </a:p>
          <a:p>
            <a:pPr marL="457200" indent="-457200">
              <a:buFont typeface="Arial" panose="020B0604020202020204" pitchFamily="34" charset="0"/>
              <a:buChar char="•"/>
            </a:pPr>
            <a:r>
              <a:rPr lang="en-US" sz="3200" dirty="0" smtClean="0">
                <a:solidFill>
                  <a:schemeClr val="bg1"/>
                </a:solidFill>
              </a:rPr>
              <a:t>small </a:t>
            </a:r>
            <a:r>
              <a:rPr lang="en-US" sz="3200" dirty="0">
                <a:solidFill>
                  <a:schemeClr val="bg1"/>
                </a:solidFill>
              </a:rPr>
              <a:t>storms caused by very hot land and a cooler atmosphere</a:t>
            </a:r>
          </a:p>
          <a:p>
            <a:pPr marL="457200" indent="-457200">
              <a:buFont typeface="Arial" panose="020B0604020202020204" pitchFamily="34" charset="0"/>
              <a:buChar char="•"/>
            </a:pP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arrives </a:t>
            </a:r>
            <a:r>
              <a:rPr lang="en-US" sz="3200" dirty="0">
                <a:solidFill>
                  <a:schemeClr val="bg1"/>
                </a:solidFill>
              </a:rPr>
              <a:t>ahead of a cold front with cumulonimbus clouds</a:t>
            </a:r>
          </a:p>
          <a:p>
            <a:pPr marL="457200" indent="-457200">
              <a:buFont typeface="Arial" panose="020B0604020202020204" pitchFamily="34" charset="0"/>
              <a:buChar char="•"/>
            </a:pP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Heavy </a:t>
            </a:r>
            <a:r>
              <a:rPr lang="en-US" sz="3200" dirty="0">
                <a:solidFill>
                  <a:schemeClr val="bg1"/>
                </a:solidFill>
              </a:rPr>
              <a:t>rain – lightning and maybe hail or tornadoes</a:t>
            </a:r>
          </a:p>
          <a:p>
            <a:pPr marL="457200" indent="-457200">
              <a:buFont typeface="Arial" panose="020B0604020202020204" pitchFamily="34" charset="0"/>
              <a:buChar char="•"/>
            </a:pPr>
            <a:endParaRPr lang="en-US" sz="3200" dirty="0" smtClean="0">
              <a:solidFill>
                <a:schemeClr val="bg1"/>
              </a:solidFill>
            </a:endParaRPr>
          </a:p>
        </p:txBody>
      </p:sp>
    </p:spTree>
    <p:extLst>
      <p:ext uri="{BB962C8B-B14F-4D97-AF65-F5344CB8AC3E}">
        <p14:creationId xmlns:p14="http://schemas.microsoft.com/office/powerpoint/2010/main" val="406647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body" idx="1"/>
          </p:nvPr>
        </p:nvSpPr>
        <p:spPr>
          <a:xfrm>
            <a:off x="457200" y="304800"/>
            <a:ext cx="8229600" cy="6324600"/>
          </a:xfrm>
        </p:spPr>
        <p:txBody>
          <a:bodyPr/>
          <a:lstStyle/>
          <a:p>
            <a:pPr eaLnBrk="1" hangingPunct="1">
              <a:lnSpc>
                <a:spcPct val="90000"/>
              </a:lnSpc>
              <a:defRPr/>
            </a:pPr>
            <a:r>
              <a:rPr lang="en-US" smtClean="0"/>
              <a:t>All thunderstorms produce lightning</a:t>
            </a:r>
          </a:p>
          <a:p>
            <a:pPr eaLnBrk="1" hangingPunct="1">
              <a:lnSpc>
                <a:spcPct val="90000"/>
              </a:lnSpc>
              <a:defRPr/>
            </a:pPr>
            <a:r>
              <a:rPr lang="en-US" smtClean="0"/>
              <a:t>Lightning is the discharge of huge amounts of static electricity (think of walking across a carpet in your socks and then touching something-ZAP)</a:t>
            </a:r>
          </a:p>
          <a:p>
            <a:pPr eaLnBrk="1" hangingPunct="1">
              <a:lnSpc>
                <a:spcPct val="90000"/>
              </a:lnSpc>
              <a:defRPr/>
            </a:pPr>
            <a:r>
              <a:rPr lang="en-US" smtClean="0"/>
              <a:t>Lightning can travel from the cloud to the ground, cloud to cloud, or </a:t>
            </a:r>
            <a:r>
              <a:rPr lang="en-US" b="1" smtClean="0"/>
              <a:t>even from the ground to a cloud! </a:t>
            </a:r>
            <a:endParaRPr lang="en-US" smtClean="0"/>
          </a:p>
          <a:p>
            <a:pPr eaLnBrk="1" hangingPunct="1">
              <a:lnSpc>
                <a:spcPct val="90000"/>
              </a:lnSpc>
              <a:defRPr/>
            </a:pPr>
            <a:r>
              <a:rPr lang="en-US" smtClean="0"/>
              <a:t>Thunder is the result of the air quickly expanding from the heat of the lightning bolt (causes a sound wave)</a:t>
            </a:r>
          </a:p>
          <a:p>
            <a:pPr eaLnBrk="1" hangingPunct="1">
              <a:lnSpc>
                <a:spcPct val="90000"/>
              </a:lnSpc>
              <a:defRPr/>
            </a:pPr>
            <a:r>
              <a:rPr lang="en-US" smtClean="0"/>
              <a:t>You cannot have lightning without thunder!!</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7813"/>
            <a:ext cx="8229600" cy="865187"/>
          </a:xfrm>
        </p:spPr>
        <p:txBody>
          <a:bodyPr/>
          <a:lstStyle/>
          <a:p>
            <a:pPr eaLnBrk="1" hangingPunct="1">
              <a:defRPr/>
            </a:pPr>
            <a:r>
              <a:rPr lang="en-US" u="sng" smtClean="0">
                <a:solidFill>
                  <a:schemeClr val="tx1"/>
                </a:solidFill>
                <a:effectLst>
                  <a:outerShdw blurRad="38100" dist="38100" dir="2700000" algn="tl">
                    <a:srgbClr val="010199"/>
                  </a:outerShdw>
                </a:effectLst>
              </a:rPr>
              <a:t>TYPES of Air Masses</a:t>
            </a:r>
          </a:p>
        </p:txBody>
      </p:sp>
      <p:sp>
        <p:nvSpPr>
          <p:cNvPr id="102403" name="Rectangle 3"/>
          <p:cNvSpPr>
            <a:spLocks noGrp="1" noChangeArrowheads="1"/>
          </p:cNvSpPr>
          <p:nvPr>
            <p:ph type="body" idx="1"/>
          </p:nvPr>
        </p:nvSpPr>
        <p:spPr>
          <a:xfrm>
            <a:off x="228600" y="1828800"/>
            <a:ext cx="8686800" cy="4191000"/>
          </a:xfrm>
        </p:spPr>
        <p:txBody>
          <a:bodyPr/>
          <a:lstStyle/>
          <a:p>
            <a:pPr eaLnBrk="1" hangingPunct="1">
              <a:defRPr/>
            </a:pPr>
            <a:r>
              <a:rPr lang="en-US" dirty="0" smtClean="0"/>
              <a:t>maritime Tropical (</a:t>
            </a:r>
            <a:r>
              <a:rPr lang="en-US" dirty="0" err="1" smtClean="0"/>
              <a:t>mT</a:t>
            </a:r>
            <a:r>
              <a:rPr lang="en-US" dirty="0" smtClean="0"/>
              <a:t>)- warm &amp; humid air</a:t>
            </a:r>
          </a:p>
          <a:p>
            <a:pPr eaLnBrk="1" hangingPunct="1">
              <a:defRPr/>
            </a:pPr>
            <a:r>
              <a:rPr lang="en-US" dirty="0" smtClean="0"/>
              <a:t>continental Tropical (</a:t>
            </a:r>
            <a:r>
              <a:rPr lang="en-US" dirty="0" err="1" smtClean="0"/>
              <a:t>cT</a:t>
            </a:r>
            <a:r>
              <a:rPr lang="en-US" dirty="0" smtClean="0"/>
              <a:t>)- hot &amp; dry air</a:t>
            </a:r>
          </a:p>
          <a:p>
            <a:pPr eaLnBrk="1" hangingPunct="1">
              <a:defRPr/>
            </a:pPr>
            <a:r>
              <a:rPr lang="en-US" dirty="0" smtClean="0"/>
              <a:t>maritime Polar (</a:t>
            </a:r>
            <a:r>
              <a:rPr lang="en-US" dirty="0" err="1" smtClean="0"/>
              <a:t>mP</a:t>
            </a:r>
            <a:r>
              <a:rPr lang="en-US" dirty="0" smtClean="0"/>
              <a:t>)- cold &amp; humid air</a:t>
            </a:r>
          </a:p>
          <a:p>
            <a:pPr eaLnBrk="1" hangingPunct="1">
              <a:defRPr/>
            </a:pPr>
            <a:r>
              <a:rPr lang="en-US" dirty="0" smtClean="0"/>
              <a:t>continental Polar (</a:t>
            </a:r>
            <a:r>
              <a:rPr lang="en-US" dirty="0" err="1" smtClean="0"/>
              <a:t>cP</a:t>
            </a:r>
            <a:r>
              <a:rPr lang="en-US" dirty="0" smtClean="0"/>
              <a:t>)- cold &amp; dry air</a:t>
            </a:r>
          </a:p>
          <a:p>
            <a:pPr eaLnBrk="1" hangingPunct="1">
              <a:buNone/>
              <a:defRPr/>
            </a:pPr>
            <a:r>
              <a:rPr lang="en-US" dirty="0" smtClean="0"/>
              <a:t> </a:t>
            </a:r>
          </a:p>
          <a:p>
            <a:pPr eaLnBrk="1" hangingPunct="1">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046988"/>
          </a:xfrm>
          <a:prstGeom prst="rect">
            <a:avLst/>
          </a:prstGeom>
          <a:noFill/>
        </p:spPr>
        <p:txBody>
          <a:bodyPr wrap="square" rtlCol="0">
            <a:spAutoFit/>
          </a:bodyPr>
          <a:lstStyle/>
          <a:p>
            <a:r>
              <a:rPr lang="en-US" sz="3200" b="1" dirty="0">
                <a:solidFill>
                  <a:schemeClr val="bg1"/>
                </a:solidFill>
              </a:rPr>
              <a:t>Thunderstorms </a:t>
            </a: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Lightning </a:t>
            </a:r>
            <a:r>
              <a:rPr lang="en-US" sz="3200" dirty="0">
                <a:solidFill>
                  <a:schemeClr val="bg1"/>
                </a:solidFill>
              </a:rPr>
              <a:t>– warm air rubs cooler air as it rises – causes </a:t>
            </a:r>
            <a:r>
              <a:rPr lang="en-US" sz="3200" dirty="0" smtClean="0">
                <a:solidFill>
                  <a:schemeClr val="bg1"/>
                </a:solidFill>
              </a:rPr>
              <a:t>static</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Thunder </a:t>
            </a:r>
            <a:r>
              <a:rPr lang="en-US" sz="3200" dirty="0">
                <a:solidFill>
                  <a:schemeClr val="bg1"/>
                </a:solidFill>
              </a:rPr>
              <a:t>– sonic boom as air moves faster than the speed of </a:t>
            </a:r>
            <a:r>
              <a:rPr lang="en-US" sz="3200" dirty="0" smtClean="0">
                <a:solidFill>
                  <a:schemeClr val="bg1"/>
                </a:solidFill>
              </a:rPr>
              <a:t>sound</a:t>
            </a:r>
            <a:endParaRPr lang="en-US" sz="3200" dirty="0">
              <a:solidFill>
                <a:schemeClr val="bg1"/>
              </a:solidFill>
            </a:endParaRPr>
          </a:p>
        </p:txBody>
      </p:sp>
    </p:spTree>
    <p:extLst>
      <p:ext uri="{BB962C8B-B14F-4D97-AF65-F5344CB8AC3E}">
        <p14:creationId xmlns:p14="http://schemas.microsoft.com/office/powerpoint/2010/main" val="123515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1905000" y="0"/>
            <a:ext cx="3352800" cy="5105400"/>
          </a:xfrm>
          <a:prstGeom prst="cloudCallout">
            <a:avLst>
              <a:gd name="adj1" fmla="val -17282"/>
              <a:gd name="adj2" fmla="val -11880"/>
            </a:avLst>
          </a:prstGeom>
          <a:solidFill>
            <a:schemeClr val="accent1"/>
          </a:solidFill>
          <a:ln w="9525">
            <a:solidFill>
              <a:schemeClr val="tx1"/>
            </a:solidFill>
            <a:round/>
            <a:headEnd/>
            <a:tailEnd/>
          </a:ln>
        </p:spPr>
        <p:txBody>
          <a:bodyPr/>
          <a:lstStyle/>
          <a:p>
            <a:pPr algn="ctr">
              <a:spcBef>
                <a:spcPct val="20000"/>
              </a:spcBef>
            </a:pPr>
            <a:endParaRPr lang="en-US" sz="2400">
              <a:latin typeface="Times New Roman" pitchFamily="18" charset="0"/>
            </a:endParaRPr>
          </a:p>
        </p:txBody>
      </p:sp>
      <p:sp>
        <p:nvSpPr>
          <p:cNvPr id="46098" name="Text Box 18"/>
          <p:cNvSpPr txBox="1">
            <a:spLocks noChangeArrowheads="1"/>
          </p:cNvSpPr>
          <p:nvPr/>
        </p:nvSpPr>
        <p:spPr bwMode="auto">
          <a:xfrm>
            <a:off x="3429000" y="1447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02" name="Text Box 22"/>
          <p:cNvSpPr txBox="1">
            <a:spLocks noChangeArrowheads="1"/>
          </p:cNvSpPr>
          <p:nvPr/>
        </p:nvSpPr>
        <p:spPr bwMode="auto">
          <a:xfrm>
            <a:off x="2971800" y="32766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58373" name="Line 28"/>
          <p:cNvSpPr>
            <a:spLocks noChangeShapeType="1"/>
          </p:cNvSpPr>
          <p:nvPr/>
        </p:nvSpPr>
        <p:spPr bwMode="auto">
          <a:xfrm>
            <a:off x="0" y="5867400"/>
            <a:ext cx="9144000" cy="0"/>
          </a:xfrm>
          <a:prstGeom prst="line">
            <a:avLst/>
          </a:prstGeom>
          <a:noFill/>
          <a:ln w="9525">
            <a:solidFill>
              <a:schemeClr val="tx1"/>
            </a:solidFill>
            <a:round/>
            <a:headEnd/>
            <a:tailEnd/>
          </a:ln>
        </p:spPr>
        <p:txBody>
          <a:bodyPr wrap="none"/>
          <a:lstStyle/>
          <a:p>
            <a:endParaRPr lang="en-US"/>
          </a:p>
        </p:txBody>
      </p:sp>
      <p:grpSp>
        <p:nvGrpSpPr>
          <p:cNvPr id="58374" name="Group 29"/>
          <p:cNvGrpSpPr>
            <a:grpSpLocks/>
          </p:cNvGrpSpPr>
          <p:nvPr/>
        </p:nvGrpSpPr>
        <p:grpSpPr bwMode="auto">
          <a:xfrm>
            <a:off x="7696200" y="5105400"/>
            <a:ext cx="228600" cy="750888"/>
            <a:chOff x="5424" y="0"/>
            <a:chExt cx="144" cy="473"/>
          </a:xfrm>
        </p:grpSpPr>
        <p:sp>
          <p:nvSpPr>
            <p:cNvPr id="58394" name="Oval 30"/>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58395" name="Line 31"/>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58396" name="Line 32"/>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58397" name="Line 33"/>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58398" name="Line 34"/>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58399" name="Line 35"/>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46117" name="Text Box 37"/>
          <p:cNvSpPr txBox="1">
            <a:spLocks noChangeArrowheads="1"/>
          </p:cNvSpPr>
          <p:nvPr/>
        </p:nvSpPr>
        <p:spPr bwMode="auto">
          <a:xfrm>
            <a:off x="4191000" y="7162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3" name="Text Box 43"/>
          <p:cNvSpPr txBox="1">
            <a:spLocks noChangeArrowheads="1"/>
          </p:cNvSpPr>
          <p:nvPr/>
        </p:nvSpPr>
        <p:spPr bwMode="auto">
          <a:xfrm>
            <a:off x="4419600" y="1447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4" name="Text Box 44"/>
          <p:cNvSpPr txBox="1">
            <a:spLocks noChangeArrowheads="1"/>
          </p:cNvSpPr>
          <p:nvPr/>
        </p:nvSpPr>
        <p:spPr bwMode="auto">
          <a:xfrm>
            <a:off x="2895600" y="1905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5" name="Text Box 45"/>
          <p:cNvSpPr txBox="1">
            <a:spLocks noChangeArrowheads="1"/>
          </p:cNvSpPr>
          <p:nvPr/>
        </p:nvSpPr>
        <p:spPr bwMode="auto">
          <a:xfrm>
            <a:off x="3429000" y="8382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6" name="Text Box 46"/>
          <p:cNvSpPr txBox="1">
            <a:spLocks noChangeArrowheads="1"/>
          </p:cNvSpPr>
          <p:nvPr/>
        </p:nvSpPr>
        <p:spPr bwMode="auto">
          <a:xfrm>
            <a:off x="2590800" y="1447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7" name="Text Box 47"/>
          <p:cNvSpPr txBox="1">
            <a:spLocks noChangeArrowheads="1"/>
          </p:cNvSpPr>
          <p:nvPr/>
        </p:nvSpPr>
        <p:spPr bwMode="auto">
          <a:xfrm>
            <a:off x="2590800" y="685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8" name="Text Box 48"/>
          <p:cNvSpPr txBox="1">
            <a:spLocks noChangeArrowheads="1"/>
          </p:cNvSpPr>
          <p:nvPr/>
        </p:nvSpPr>
        <p:spPr bwMode="auto">
          <a:xfrm>
            <a:off x="4267200" y="685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9" name="Text Box 49"/>
          <p:cNvSpPr txBox="1">
            <a:spLocks noChangeArrowheads="1"/>
          </p:cNvSpPr>
          <p:nvPr/>
        </p:nvSpPr>
        <p:spPr bwMode="auto">
          <a:xfrm>
            <a:off x="3733800" y="3505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0" name="Text Box 50"/>
          <p:cNvSpPr txBox="1">
            <a:spLocks noChangeArrowheads="1"/>
          </p:cNvSpPr>
          <p:nvPr/>
        </p:nvSpPr>
        <p:spPr bwMode="auto">
          <a:xfrm>
            <a:off x="2133600" y="3124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1" name="Text Box 51"/>
          <p:cNvSpPr txBox="1">
            <a:spLocks noChangeArrowheads="1"/>
          </p:cNvSpPr>
          <p:nvPr/>
        </p:nvSpPr>
        <p:spPr bwMode="auto">
          <a:xfrm>
            <a:off x="3505200" y="41148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2" name="Text Box 52"/>
          <p:cNvSpPr txBox="1">
            <a:spLocks noChangeArrowheads="1"/>
          </p:cNvSpPr>
          <p:nvPr/>
        </p:nvSpPr>
        <p:spPr bwMode="auto">
          <a:xfrm>
            <a:off x="2667000" y="3886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3" name="Text Box 53"/>
          <p:cNvSpPr txBox="1">
            <a:spLocks noChangeArrowheads="1"/>
          </p:cNvSpPr>
          <p:nvPr/>
        </p:nvSpPr>
        <p:spPr bwMode="auto">
          <a:xfrm>
            <a:off x="3200400" y="29718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4" name="Text Box 54"/>
          <p:cNvSpPr txBox="1">
            <a:spLocks noChangeArrowheads="1"/>
          </p:cNvSpPr>
          <p:nvPr/>
        </p:nvSpPr>
        <p:spPr bwMode="auto">
          <a:xfrm>
            <a:off x="4191000" y="3124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5" name="Text Box 55"/>
          <p:cNvSpPr txBox="1">
            <a:spLocks noChangeArrowheads="1"/>
          </p:cNvSpPr>
          <p:nvPr/>
        </p:nvSpPr>
        <p:spPr bwMode="auto">
          <a:xfrm>
            <a:off x="6019800" y="59436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6" name="Text Box 56"/>
          <p:cNvSpPr txBox="1">
            <a:spLocks noChangeArrowheads="1"/>
          </p:cNvSpPr>
          <p:nvPr/>
        </p:nvSpPr>
        <p:spPr bwMode="auto">
          <a:xfrm>
            <a:off x="6096000" y="621665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7" name="Text Box 57"/>
          <p:cNvSpPr txBox="1">
            <a:spLocks noChangeArrowheads="1"/>
          </p:cNvSpPr>
          <p:nvPr/>
        </p:nvSpPr>
        <p:spPr bwMode="auto">
          <a:xfrm>
            <a:off x="457200" y="6858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8" name="Text Box 58"/>
          <p:cNvSpPr txBox="1">
            <a:spLocks noChangeArrowheads="1"/>
          </p:cNvSpPr>
          <p:nvPr/>
        </p:nvSpPr>
        <p:spPr bwMode="auto">
          <a:xfrm>
            <a:off x="304800" y="5715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9" name="Text Box 59"/>
          <p:cNvSpPr txBox="1">
            <a:spLocks noChangeArrowheads="1"/>
          </p:cNvSpPr>
          <p:nvPr/>
        </p:nvSpPr>
        <p:spPr bwMode="auto">
          <a:xfrm>
            <a:off x="2743200" y="7239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41" name="AutoShape 61"/>
          <p:cNvSpPr>
            <a:spLocks noChangeArrowheads="1"/>
          </p:cNvSpPr>
          <p:nvPr/>
        </p:nvSpPr>
        <p:spPr bwMode="auto">
          <a:xfrm>
            <a:off x="3733800" y="4038600"/>
            <a:ext cx="4114800" cy="990600"/>
          </a:xfrm>
          <a:prstGeom prst="lightningBolt">
            <a:avLst/>
          </a:prstGeom>
          <a:solidFill>
            <a:srgbClr val="FFFF00"/>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6102"/>
                                        </p:tgtEl>
                                        <p:attrNameLst>
                                          <p:attrName>style.visibility</p:attrName>
                                        </p:attrNameLst>
                                      </p:cBhvr>
                                      <p:to>
                                        <p:strVal val="visible"/>
                                      </p:to>
                                    </p:set>
                                  </p:childTnLst>
                                </p:cTn>
                              </p:par>
                            </p:childTnLst>
                          </p:cTn>
                        </p:par>
                        <p:par>
                          <p:cTn id="10" fill="hold">
                            <p:stCondLst>
                              <p:cond delay="0"/>
                            </p:stCondLst>
                            <p:childTnLst>
                              <p:par>
                                <p:cTn id="11" presetID="35" presetClass="path" presetSubtype="0" accel="50000" decel="50000" fill="hold" grpId="0" nodeType="afterEffect">
                                  <p:stCondLst>
                                    <p:cond delay="0"/>
                                  </p:stCondLst>
                                  <p:childTnLst>
                                    <p:animMotion origin="layout" path="M -0.025 0.01549 L -0.13247 -0.19764 " pathEditMode="relative" rAng="0" ptsTypes="AA">
                                      <p:cBhvr>
                                        <p:cTn id="12" dur="2000" fill="hold"/>
                                        <p:tgtEl>
                                          <p:spTgt spid="46117"/>
                                        </p:tgtEl>
                                        <p:attrNameLst>
                                          <p:attrName>ppt_x</p:attrName>
                                          <p:attrName>ppt_y</p:attrName>
                                        </p:attrNameLst>
                                      </p:cBhvr>
                                      <p:rCtr x="-54" y="-107"/>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612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612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46131"/>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6124"/>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46130"/>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46125"/>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6132"/>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6126"/>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46133"/>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46127"/>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46134"/>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46128"/>
                                        </p:tgtEl>
                                        <p:attrNameLst>
                                          <p:attrName>style.visibility</p:attrName>
                                        </p:attrNameLst>
                                      </p:cBhvr>
                                      <p:to>
                                        <p:strVal val="visible"/>
                                      </p:to>
                                    </p:set>
                                  </p:childTnLst>
                                </p:cTn>
                              </p:par>
                            </p:childTnLst>
                          </p:cTn>
                        </p:par>
                        <p:par>
                          <p:cTn id="49" fill="hold">
                            <p:stCondLst>
                              <p:cond delay="2000"/>
                            </p:stCondLst>
                            <p:childTnLst>
                              <p:par>
                                <p:cTn id="50" presetID="35" presetClass="path" presetSubtype="0" accel="50000" decel="50000" fill="hold" grpId="0" nodeType="afterEffect">
                                  <p:stCondLst>
                                    <p:cond delay="0"/>
                                  </p:stCondLst>
                                  <p:childTnLst>
                                    <p:animMotion origin="layout" path="M 3.33333E-6 -3.13454E-6 L -0.25 -3.13454E-6 " pathEditMode="relative" rAng="0" ptsTypes="AA">
                                      <p:cBhvr>
                                        <p:cTn id="51" dur="2000" fill="hold"/>
                                        <p:tgtEl>
                                          <p:spTgt spid="46135"/>
                                        </p:tgtEl>
                                        <p:attrNameLst>
                                          <p:attrName>ppt_x</p:attrName>
                                          <p:attrName>ppt_y</p:attrName>
                                        </p:attrNameLst>
                                      </p:cBhvr>
                                      <p:rCtr x="-125" y="0"/>
                                    </p:animMotion>
                                  </p:childTnLst>
                                </p:cTn>
                              </p:par>
                            </p:childTnLst>
                          </p:cTn>
                        </p:par>
                        <p:par>
                          <p:cTn id="52" fill="hold">
                            <p:stCondLst>
                              <p:cond delay="4000"/>
                            </p:stCondLst>
                            <p:childTnLst>
                              <p:par>
                                <p:cTn id="53" presetID="35" presetClass="path" presetSubtype="0" accel="50000" decel="50000" fill="hold" grpId="0" nodeType="afterEffect">
                                  <p:stCondLst>
                                    <p:cond delay="0"/>
                                  </p:stCondLst>
                                  <p:childTnLst>
                                    <p:animMotion origin="layout" path="M -1.94444E-6 1.36847E-6 L -0.29913 -0.06426 " pathEditMode="relative" rAng="0" ptsTypes="AA">
                                      <p:cBhvr>
                                        <p:cTn id="54" dur="2000" fill="hold"/>
                                        <p:tgtEl>
                                          <p:spTgt spid="46136"/>
                                        </p:tgtEl>
                                        <p:attrNameLst>
                                          <p:attrName>ppt_x</p:attrName>
                                          <p:attrName>ppt_y</p:attrName>
                                        </p:attrNameLst>
                                      </p:cBhvr>
                                      <p:rCtr x="-150" y="-32"/>
                                    </p:animMotion>
                                  </p:childTnLst>
                                </p:cTn>
                              </p:par>
                            </p:childTnLst>
                          </p:cTn>
                        </p:par>
                        <p:par>
                          <p:cTn id="55" fill="hold">
                            <p:stCondLst>
                              <p:cond delay="6000"/>
                            </p:stCondLst>
                            <p:childTnLst>
                              <p:par>
                                <p:cTn id="56" presetID="35" presetClass="path" presetSubtype="0" accel="50000" decel="50000" fill="hold" grpId="0" nodeType="afterEffect">
                                  <p:stCondLst>
                                    <p:cond delay="0"/>
                                  </p:stCondLst>
                                  <p:childTnLst>
                                    <p:animMotion origin="layout" path="M 0.00087 -0.00231 L 0.17587 -0.13546 " pathEditMode="relative" rAng="0" ptsTypes="AA">
                                      <p:cBhvr>
                                        <p:cTn id="57" dur="2000" fill="hold"/>
                                        <p:tgtEl>
                                          <p:spTgt spid="46137"/>
                                        </p:tgtEl>
                                        <p:attrNameLst>
                                          <p:attrName>ppt_x</p:attrName>
                                          <p:attrName>ppt_y</p:attrName>
                                        </p:attrNameLst>
                                      </p:cBhvr>
                                      <p:rCtr x="87" y="-67"/>
                                    </p:animMotion>
                                  </p:childTnLst>
                                </p:cTn>
                              </p:par>
                            </p:childTnLst>
                          </p:cTn>
                        </p:par>
                        <p:par>
                          <p:cTn id="58" fill="hold">
                            <p:stCondLst>
                              <p:cond delay="8000"/>
                            </p:stCondLst>
                            <p:childTnLst>
                              <p:par>
                                <p:cTn id="59" presetID="35" presetClass="path" presetSubtype="0" accel="50000" decel="50000" fill="hold" grpId="0" nodeType="afterEffect">
                                  <p:stCondLst>
                                    <p:cond delay="0"/>
                                  </p:stCondLst>
                                  <p:childTnLst>
                                    <p:animMotion origin="layout" path="M -0.03246 -0.04207 L 0.13507 0.04901 " pathEditMode="relative" rAng="0" ptsTypes="AA">
                                      <p:cBhvr>
                                        <p:cTn id="60" dur="2000" fill="hold"/>
                                        <p:tgtEl>
                                          <p:spTgt spid="46138"/>
                                        </p:tgtEl>
                                        <p:attrNameLst>
                                          <p:attrName>ppt_x</p:attrName>
                                          <p:attrName>ppt_y</p:attrName>
                                        </p:attrNameLst>
                                      </p:cBhvr>
                                      <p:rCtr x="84" y="46"/>
                                    </p:animMotion>
                                  </p:childTnLst>
                                </p:cTn>
                              </p:par>
                            </p:childTnLst>
                          </p:cTn>
                        </p:par>
                        <p:par>
                          <p:cTn id="61" fill="hold">
                            <p:stCondLst>
                              <p:cond delay="10000"/>
                            </p:stCondLst>
                            <p:childTnLst>
                              <p:par>
                                <p:cTn id="62" presetID="35" presetClass="path" presetSubtype="0" accel="50000" decel="50000" fill="hold" grpId="0" nodeType="afterEffect">
                                  <p:stCondLst>
                                    <p:cond delay="0"/>
                                  </p:stCondLst>
                                  <p:childTnLst>
                                    <p:animMotion origin="layout" path="M 0.01666 -0.0111 L 0.0842 -0.20204 " pathEditMode="relative" rAng="0" ptsTypes="AA">
                                      <p:cBhvr>
                                        <p:cTn id="63" dur="2000" fill="hold"/>
                                        <p:tgtEl>
                                          <p:spTgt spid="46139"/>
                                        </p:tgtEl>
                                        <p:attrNameLst>
                                          <p:attrName>ppt_x</p:attrName>
                                          <p:attrName>ppt_y</p:attrName>
                                        </p:attrNameLst>
                                      </p:cBhvr>
                                      <p:rCtr x="34" y="-95"/>
                                    </p:animMotion>
                                  </p:child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0"/>
                                          </p:stCondLst>
                                        </p:cTn>
                                        <p:tgtEl>
                                          <p:spTgt spid="46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p:bldP spid="46102" grpId="0"/>
      <p:bldP spid="46117" grpId="0"/>
      <p:bldP spid="46123" grpId="0"/>
      <p:bldP spid="46124" grpId="0"/>
      <p:bldP spid="46125" grpId="0"/>
      <p:bldP spid="46126" grpId="0"/>
      <p:bldP spid="46127" grpId="0"/>
      <p:bldP spid="46128" grpId="0"/>
      <p:bldP spid="46129" grpId="0"/>
      <p:bldP spid="46130" grpId="0"/>
      <p:bldP spid="46131" grpId="0"/>
      <p:bldP spid="46132" grpId="0"/>
      <p:bldP spid="46133" grpId="0"/>
      <p:bldP spid="46134" grpId="0"/>
      <p:bldP spid="46135" grpId="0"/>
      <p:bldP spid="46136" grpId="0"/>
      <p:bldP spid="46137" grpId="0"/>
      <p:bldP spid="46138" grpId="0"/>
      <p:bldP spid="46139" grpId="0"/>
      <p:bldP spid="461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fire_starter"/>
          <p:cNvPicPr>
            <a:picLocks noChangeAspect="1" noChangeArrowheads="1"/>
          </p:cNvPicPr>
          <p:nvPr/>
        </p:nvPicPr>
        <p:blipFill>
          <a:blip r:embed="rId3" cstate="print"/>
          <a:srcRect/>
          <a:stretch>
            <a:fillRect/>
          </a:stretch>
        </p:blipFill>
        <p:spPr bwMode="auto">
          <a:xfrm>
            <a:off x="-1905000" y="0"/>
            <a:ext cx="11125200" cy="83439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Mountains_Tucson"/>
          <p:cNvPicPr>
            <a:picLocks noChangeAspect="1" noChangeArrowheads="1"/>
          </p:cNvPicPr>
          <p:nvPr/>
        </p:nvPicPr>
        <p:blipFill>
          <a:blip r:embed="rId3" cstate="print"/>
          <a:srcRect/>
          <a:stretch>
            <a:fillRect/>
          </a:stretch>
        </p:blipFill>
        <p:spPr bwMode="auto">
          <a:xfrm>
            <a:off x="-304800" y="-381000"/>
            <a:ext cx="9753600" cy="7315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uper"/>
          <p:cNvPicPr>
            <a:picLocks noChangeAspect="1" noChangeArrowheads="1"/>
          </p:cNvPicPr>
          <p:nvPr/>
        </p:nvPicPr>
        <p:blipFill>
          <a:blip r:embed="rId3" cstate="print"/>
          <a:srcRect/>
          <a:stretch>
            <a:fillRect/>
          </a:stretch>
        </p:blipFill>
        <p:spPr bwMode="auto">
          <a:xfrm>
            <a:off x="4495800" y="3544888"/>
            <a:ext cx="4419600" cy="3113087"/>
          </a:xfrm>
          <a:prstGeom prst="rect">
            <a:avLst/>
          </a:prstGeom>
          <a:noFill/>
          <a:ln w="9525">
            <a:noFill/>
            <a:miter lim="800000"/>
            <a:headEnd/>
            <a:tailEnd/>
          </a:ln>
        </p:spPr>
      </p:pic>
      <p:pic>
        <p:nvPicPr>
          <p:cNvPr id="53251" name="Picture 3" descr="052397shelf"/>
          <p:cNvPicPr>
            <a:picLocks noChangeAspect="1" noChangeArrowheads="1"/>
          </p:cNvPicPr>
          <p:nvPr/>
        </p:nvPicPr>
        <p:blipFill>
          <a:blip r:embed="rId4" cstate="print"/>
          <a:srcRect/>
          <a:stretch>
            <a:fillRect/>
          </a:stretch>
        </p:blipFill>
        <p:spPr bwMode="auto">
          <a:xfrm>
            <a:off x="228600" y="228600"/>
            <a:ext cx="4572000" cy="3429000"/>
          </a:xfrm>
          <a:prstGeom prst="rect">
            <a:avLst/>
          </a:prstGeom>
          <a:noFill/>
          <a:ln w="9525">
            <a:noFill/>
            <a:miter lim="800000"/>
            <a:headEnd/>
            <a:tailEnd/>
          </a:ln>
        </p:spPr>
      </p:pic>
      <p:pic>
        <p:nvPicPr>
          <p:cNvPr id="53252" name="Picture 4" descr="shelf"/>
          <p:cNvPicPr>
            <a:picLocks noChangeAspect="1" noChangeArrowheads="1"/>
          </p:cNvPicPr>
          <p:nvPr/>
        </p:nvPicPr>
        <p:blipFill>
          <a:blip r:embed="rId5" cstate="print"/>
          <a:srcRect/>
          <a:stretch>
            <a:fillRect/>
          </a:stretch>
        </p:blipFill>
        <p:spPr bwMode="auto">
          <a:xfrm>
            <a:off x="4914900" y="400050"/>
            <a:ext cx="4152900" cy="2952750"/>
          </a:xfrm>
          <a:prstGeom prst="rect">
            <a:avLst/>
          </a:prstGeom>
          <a:noFill/>
          <a:ln w="9525">
            <a:noFill/>
            <a:miter lim="800000"/>
            <a:headEnd/>
            <a:tailEnd/>
          </a:ln>
        </p:spPr>
      </p:pic>
      <p:sp>
        <p:nvSpPr>
          <p:cNvPr id="90117" name="Text Box 5"/>
          <p:cNvSpPr txBox="1">
            <a:spLocks noChangeArrowheads="1"/>
          </p:cNvSpPr>
          <p:nvPr/>
        </p:nvSpPr>
        <p:spPr bwMode="auto">
          <a:xfrm>
            <a:off x="228600" y="4038600"/>
            <a:ext cx="3886200" cy="2473325"/>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010199"/>
                  </a:outerShdw>
                </a:effectLst>
                <a:latin typeface="Century Gothic" pitchFamily="80" charset="0"/>
              </a:rPr>
              <a:t>Supercell Thunderstorm formations – will form SEVERE storms and tornadoes! THIS IS ONE BIG STORM SYSTEM!</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1077218"/>
          </a:xfrm>
          <a:prstGeom prst="rect">
            <a:avLst/>
          </a:prstGeom>
          <a:noFill/>
        </p:spPr>
        <p:txBody>
          <a:bodyPr wrap="square" rtlCol="0">
            <a:spAutoFit/>
          </a:bodyPr>
          <a:lstStyle/>
          <a:p>
            <a:r>
              <a:rPr lang="en-US" sz="3200" b="1" dirty="0">
                <a:solidFill>
                  <a:schemeClr val="bg1"/>
                </a:solidFill>
              </a:rPr>
              <a:t>Thunderstorms </a:t>
            </a:r>
          </a:p>
          <a:p>
            <a:pPr marL="457200" indent="-457200">
              <a:buFont typeface="Arial" panose="020B0604020202020204" pitchFamily="34" charset="0"/>
              <a:buChar char="•"/>
            </a:pPr>
            <a:r>
              <a:rPr lang="en-US" sz="3200" dirty="0" smtClean="0">
                <a:solidFill>
                  <a:schemeClr val="bg1"/>
                </a:solidFill>
              </a:rPr>
              <a:t>Supercell </a:t>
            </a:r>
            <a:r>
              <a:rPr lang="en-US" sz="3200" dirty="0">
                <a:solidFill>
                  <a:schemeClr val="bg1"/>
                </a:solidFill>
              </a:rPr>
              <a:t>thunderstorm – major storm</a:t>
            </a:r>
          </a:p>
        </p:txBody>
      </p:sp>
    </p:spTree>
    <p:extLst>
      <p:ext uri="{BB962C8B-B14F-4D97-AF65-F5344CB8AC3E}">
        <p14:creationId xmlns:p14="http://schemas.microsoft.com/office/powerpoint/2010/main" val="1552731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1993_hpsc_02"/>
          <p:cNvPicPr>
            <a:picLocks noChangeAspect="1" noChangeArrowheads="1"/>
          </p:cNvPicPr>
          <p:nvPr/>
        </p:nvPicPr>
        <p:blipFill>
          <a:blip r:embed="rId3" cstate="print">
            <a:lum bright="42000" contrast="42000"/>
          </a:blip>
          <a:srcRect/>
          <a:stretch>
            <a:fillRect/>
          </a:stretch>
        </p:blipFill>
        <p:spPr bwMode="auto">
          <a:xfrm>
            <a:off x="381000" y="354013"/>
            <a:ext cx="8458200" cy="59880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5" descr="pic12316">
            <a:hlinkClick r:id="rId3" tooltip="Download"/>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5299" name="AutoShape 7" descr="pic12316">
            <a:hlinkClick r:id="rId3" tooltip="Download"/>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5300" name="Picture 8" descr="pic09040"/>
          <p:cNvPicPr>
            <a:picLocks noChangeAspect="1" noChangeArrowheads="1"/>
          </p:cNvPicPr>
          <p:nvPr/>
        </p:nvPicPr>
        <p:blipFill>
          <a:blip r:embed="rId4" cstate="print"/>
          <a:srcRect/>
          <a:stretch>
            <a:fillRect/>
          </a:stretch>
        </p:blipFill>
        <p:spPr bwMode="auto">
          <a:xfrm>
            <a:off x="457200" y="228600"/>
            <a:ext cx="8382000" cy="6286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ic03035"/>
          <p:cNvPicPr>
            <a:picLocks noChangeAspect="1" noChangeArrowheads="1"/>
          </p:cNvPicPr>
          <p:nvPr/>
        </p:nvPicPr>
        <p:blipFill>
          <a:blip r:embed="rId3" cstate="print"/>
          <a:srcRect/>
          <a:stretch>
            <a:fillRect/>
          </a:stretch>
        </p:blipFill>
        <p:spPr bwMode="auto">
          <a:xfrm>
            <a:off x="457200" y="285750"/>
            <a:ext cx="8305800" cy="6229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pic01842"/>
          <p:cNvPicPr>
            <a:picLocks noChangeAspect="1" noChangeArrowheads="1"/>
          </p:cNvPicPr>
          <p:nvPr/>
        </p:nvPicPr>
        <p:blipFill>
          <a:blip r:embed="rId3" cstate="print"/>
          <a:srcRect/>
          <a:stretch>
            <a:fillRect/>
          </a:stretch>
        </p:blipFill>
        <p:spPr bwMode="auto">
          <a:xfrm>
            <a:off x="457200" y="342900"/>
            <a:ext cx="8229600" cy="6172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irmasses"/>
          <p:cNvPicPr>
            <a:picLocks noChangeAspect="1" noChangeArrowheads="1"/>
          </p:cNvPicPr>
          <p:nvPr/>
        </p:nvPicPr>
        <p:blipFill>
          <a:blip r:embed="rId3" cstate="print">
            <a:lum bright="-6000" contrast="36000"/>
          </a:blip>
          <a:srcRect/>
          <a:stretch>
            <a:fillRect/>
          </a:stretch>
        </p:blipFill>
        <p:spPr bwMode="auto">
          <a:xfrm>
            <a:off x="609600" y="457200"/>
            <a:ext cx="7924800" cy="5969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Types of Cyclones:</a:t>
            </a:r>
          </a:p>
        </p:txBody>
      </p:sp>
      <p:sp>
        <p:nvSpPr>
          <p:cNvPr id="5123" name="Rectangle 3"/>
          <p:cNvSpPr>
            <a:spLocks noGrp="1" noChangeArrowheads="1"/>
          </p:cNvSpPr>
          <p:nvPr>
            <p:ph type="body" idx="1"/>
          </p:nvPr>
        </p:nvSpPr>
        <p:spPr>
          <a:xfrm>
            <a:off x="457200" y="1600200"/>
            <a:ext cx="8229600" cy="3257550"/>
          </a:xfrm>
        </p:spPr>
        <p:txBody>
          <a:bodyPr/>
          <a:lstStyle/>
          <a:p>
            <a:pPr eaLnBrk="1" hangingPunct="1">
              <a:defRPr/>
            </a:pPr>
            <a:r>
              <a:rPr lang="en-US" smtClean="0"/>
              <a:t>Tornado- a small, compact storm with strong winds</a:t>
            </a:r>
          </a:p>
          <a:p>
            <a:pPr eaLnBrk="1" hangingPunct="1">
              <a:defRPr/>
            </a:pPr>
            <a:r>
              <a:rPr lang="en-US" smtClean="0"/>
              <a:t>AKA:</a:t>
            </a:r>
          </a:p>
          <a:p>
            <a:pPr lvl="1" eaLnBrk="1" hangingPunct="1">
              <a:defRPr/>
            </a:pPr>
            <a:r>
              <a:rPr lang="en-US" smtClean="0"/>
              <a:t>Twister</a:t>
            </a:r>
          </a:p>
          <a:p>
            <a:pPr lvl="1" eaLnBrk="1" hangingPunct="1">
              <a:defRPr/>
            </a:pPr>
            <a:r>
              <a:rPr lang="en-US" smtClean="0"/>
              <a:t>Willy-Willy (Australia)</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865188"/>
          </a:xfrm>
        </p:spPr>
        <p:txBody>
          <a:bodyPr/>
          <a:lstStyle/>
          <a:p>
            <a:pPr eaLnBrk="1" hangingPunct="1">
              <a:defRPr/>
            </a:pPr>
            <a:r>
              <a:rPr lang="en-US" u="sng" smtClean="0"/>
              <a:t>Tornadoes</a:t>
            </a:r>
            <a:r>
              <a:rPr lang="en-US" smtClean="0"/>
              <a:t> </a:t>
            </a:r>
          </a:p>
        </p:txBody>
      </p:sp>
      <p:sp>
        <p:nvSpPr>
          <p:cNvPr id="93187" name="Rectangle 3"/>
          <p:cNvSpPr>
            <a:spLocks noGrp="1" noChangeArrowheads="1"/>
          </p:cNvSpPr>
          <p:nvPr>
            <p:ph type="body" idx="1"/>
          </p:nvPr>
        </p:nvSpPr>
        <p:spPr>
          <a:xfrm>
            <a:off x="76200" y="1295400"/>
            <a:ext cx="9067800" cy="5334000"/>
          </a:xfrm>
        </p:spPr>
        <p:txBody>
          <a:bodyPr/>
          <a:lstStyle/>
          <a:p>
            <a:pPr eaLnBrk="1" hangingPunct="1">
              <a:lnSpc>
                <a:spcPct val="90000"/>
              </a:lnSpc>
              <a:defRPr/>
            </a:pPr>
            <a:r>
              <a:rPr lang="en-US" dirty="0" smtClean="0"/>
              <a:t>form from </a:t>
            </a:r>
            <a:r>
              <a:rPr lang="en-US" dirty="0" smtClean="0">
                <a:solidFill>
                  <a:srgbClr val="FF0000"/>
                </a:solidFill>
                <a:effectLst>
                  <a:outerShdw blurRad="38100" dist="38100" dir="2700000" algn="tl">
                    <a:srgbClr val="FFFFFF"/>
                  </a:outerShdw>
                </a:effectLst>
              </a:rPr>
              <a:t>very powerful thunderstorms</a:t>
            </a:r>
            <a:r>
              <a:rPr lang="en-US" dirty="0" smtClean="0"/>
              <a:t> (cumulonimbus clouds</a:t>
            </a:r>
            <a:r>
              <a:rPr lang="en-US" dirty="0" smtClean="0"/>
              <a:t>)</a:t>
            </a:r>
          </a:p>
          <a:p>
            <a:pPr eaLnBrk="1" hangingPunct="1">
              <a:lnSpc>
                <a:spcPct val="90000"/>
              </a:lnSpc>
              <a:defRPr/>
            </a:pPr>
            <a:endParaRPr lang="en-US" dirty="0" smtClean="0"/>
          </a:p>
          <a:p>
            <a:pPr eaLnBrk="1" hangingPunct="1">
              <a:lnSpc>
                <a:spcPct val="90000"/>
              </a:lnSpc>
              <a:defRPr/>
            </a:pPr>
            <a:r>
              <a:rPr lang="en-US" dirty="0" smtClean="0"/>
              <a:t>These are </a:t>
            </a:r>
            <a:r>
              <a:rPr lang="en-US" dirty="0" smtClean="0">
                <a:solidFill>
                  <a:srgbClr val="FF0000"/>
                </a:solidFill>
                <a:effectLst>
                  <a:outerShdw blurRad="38100" dist="38100" dir="2700000" algn="tl">
                    <a:srgbClr val="FFFFFF"/>
                  </a:outerShdw>
                </a:effectLst>
              </a:rPr>
              <a:t>funnel</a:t>
            </a:r>
            <a:r>
              <a:rPr lang="en-US" dirty="0" smtClean="0"/>
              <a:t> shaped columns of spiraling winds that extend down to the ground from the base of a </a:t>
            </a:r>
            <a:r>
              <a:rPr lang="en-US" dirty="0" smtClean="0"/>
              <a:t>cloud</a:t>
            </a:r>
          </a:p>
          <a:p>
            <a:pPr eaLnBrk="1" hangingPunct="1">
              <a:lnSpc>
                <a:spcPct val="90000"/>
              </a:lnSpc>
              <a:defRPr/>
            </a:pPr>
            <a:endParaRPr lang="en-US" dirty="0" smtClean="0"/>
          </a:p>
          <a:p>
            <a:pPr eaLnBrk="1" hangingPunct="1">
              <a:lnSpc>
                <a:spcPct val="90000"/>
              </a:lnSpc>
              <a:defRPr/>
            </a:pPr>
            <a:r>
              <a:rPr lang="en-US" dirty="0" smtClean="0"/>
              <a:t>The winds move into a tornado (low pressure), and can reach a maximum of 318 mph!  </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539430"/>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pPr marL="457200" indent="-457200">
              <a:buFont typeface="Arial" panose="020B0604020202020204" pitchFamily="34" charset="0"/>
              <a:buChar char="•"/>
            </a:pPr>
            <a:r>
              <a:rPr lang="en-US" sz="3200" dirty="0" smtClean="0">
                <a:solidFill>
                  <a:schemeClr val="bg1"/>
                </a:solidFill>
              </a:rPr>
              <a:t>Almost </a:t>
            </a:r>
            <a:r>
              <a:rPr lang="en-US" sz="3200" dirty="0">
                <a:solidFill>
                  <a:schemeClr val="bg1"/>
                </a:solidFill>
              </a:rPr>
              <a:t>all tornadoes occur in the US or </a:t>
            </a:r>
            <a:r>
              <a:rPr lang="en-US" sz="3200" dirty="0" smtClean="0">
                <a:solidFill>
                  <a:schemeClr val="bg1"/>
                </a:solidFill>
              </a:rPr>
              <a:t>Australia</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Caused </a:t>
            </a:r>
            <a:r>
              <a:rPr lang="en-US" sz="3200" dirty="0">
                <a:solidFill>
                  <a:schemeClr val="bg1"/>
                </a:solidFill>
              </a:rPr>
              <a:t>by powerful thunderstorms with cumulonimbus </a:t>
            </a:r>
            <a:r>
              <a:rPr lang="en-US" sz="3200" dirty="0" smtClean="0">
                <a:solidFill>
                  <a:schemeClr val="bg1"/>
                </a:solidFill>
              </a:rPr>
              <a:t>clouds</a:t>
            </a:r>
            <a:endParaRPr lang="en-US" sz="3200" dirty="0">
              <a:solidFill>
                <a:schemeClr val="bg1"/>
              </a:solidFill>
            </a:endParaRPr>
          </a:p>
        </p:txBody>
      </p:sp>
    </p:spTree>
    <p:extLst>
      <p:ext uri="{BB962C8B-B14F-4D97-AF65-F5344CB8AC3E}">
        <p14:creationId xmlns:p14="http://schemas.microsoft.com/office/powerpoint/2010/main" val="2920040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865188"/>
          </a:xfrm>
        </p:spPr>
        <p:txBody>
          <a:bodyPr/>
          <a:lstStyle/>
          <a:p>
            <a:pPr eaLnBrk="1" hangingPunct="1">
              <a:defRPr/>
            </a:pPr>
            <a:r>
              <a:rPr lang="en-US" u="sng" smtClean="0"/>
              <a:t>Tornadoes</a:t>
            </a:r>
            <a:r>
              <a:rPr lang="en-US" smtClean="0"/>
              <a:t> </a:t>
            </a:r>
          </a:p>
        </p:txBody>
      </p:sp>
      <p:sp>
        <p:nvSpPr>
          <p:cNvPr id="93187" name="Rectangle 3"/>
          <p:cNvSpPr>
            <a:spLocks noGrp="1" noChangeArrowheads="1"/>
          </p:cNvSpPr>
          <p:nvPr>
            <p:ph type="body" idx="1"/>
          </p:nvPr>
        </p:nvSpPr>
        <p:spPr>
          <a:xfrm>
            <a:off x="76200" y="1295400"/>
            <a:ext cx="9067800" cy="5334000"/>
          </a:xfrm>
        </p:spPr>
        <p:txBody>
          <a:bodyPr/>
          <a:lstStyle/>
          <a:p>
            <a:pPr eaLnBrk="1" hangingPunct="1">
              <a:lnSpc>
                <a:spcPct val="90000"/>
              </a:lnSpc>
              <a:defRPr/>
            </a:pPr>
            <a:r>
              <a:rPr lang="en-US" dirty="0" smtClean="0"/>
              <a:t>Spin </a:t>
            </a:r>
            <a:r>
              <a:rPr lang="en-US" dirty="0" smtClean="0"/>
              <a:t>COUNTER CLOCKWISE (like a hurricane</a:t>
            </a:r>
            <a:r>
              <a:rPr lang="en-US" dirty="0" smtClean="0"/>
              <a:t>)</a:t>
            </a:r>
          </a:p>
          <a:p>
            <a:pPr eaLnBrk="1" hangingPunct="1">
              <a:lnSpc>
                <a:spcPct val="90000"/>
              </a:lnSpc>
              <a:defRPr/>
            </a:pPr>
            <a:endParaRPr lang="en-US" dirty="0" smtClean="0"/>
          </a:p>
          <a:p>
            <a:pPr eaLnBrk="1" hangingPunct="1">
              <a:lnSpc>
                <a:spcPct val="90000"/>
              </a:lnSpc>
              <a:defRPr/>
            </a:pPr>
            <a:r>
              <a:rPr lang="en-US" dirty="0" smtClean="0"/>
              <a:t>The actual funnel is made by water droplets (clouds) and dust</a:t>
            </a:r>
          </a:p>
        </p:txBody>
      </p:sp>
    </p:spTree>
    <p:custDataLst>
      <p:tags r:id="rId1"/>
    </p:custDataLst>
    <p:extLst>
      <p:ext uri="{BB962C8B-B14F-4D97-AF65-F5344CB8AC3E}">
        <p14:creationId xmlns:p14="http://schemas.microsoft.com/office/powerpoint/2010/main" val="1871131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609600"/>
            <a:ext cx="8229600" cy="5943600"/>
          </a:xfrm>
        </p:spPr>
        <p:txBody>
          <a:bodyPr/>
          <a:lstStyle/>
          <a:p>
            <a:pPr eaLnBrk="1" hangingPunct="1">
              <a:lnSpc>
                <a:spcPct val="90000"/>
              </a:lnSpc>
              <a:defRPr/>
            </a:pPr>
            <a:r>
              <a:rPr lang="en-US" dirty="0" smtClean="0"/>
              <a:t>Tornadoes are especially dangerous because it is so difficult to predict where they will </a:t>
            </a:r>
            <a:r>
              <a:rPr lang="en-US" dirty="0" smtClean="0"/>
              <a:t>form</a:t>
            </a:r>
          </a:p>
          <a:p>
            <a:pPr eaLnBrk="1" hangingPunct="1">
              <a:lnSpc>
                <a:spcPct val="90000"/>
              </a:lnSpc>
              <a:defRPr/>
            </a:pPr>
            <a:endParaRPr lang="en-US" dirty="0" smtClean="0"/>
          </a:p>
          <a:p>
            <a:pPr eaLnBrk="1" hangingPunct="1">
              <a:lnSpc>
                <a:spcPct val="90000"/>
              </a:lnSpc>
              <a:defRPr/>
            </a:pPr>
            <a:r>
              <a:rPr lang="en-US" dirty="0" smtClean="0"/>
              <a:t>Damage is usually along a </a:t>
            </a:r>
            <a:r>
              <a:rPr lang="en-US" dirty="0" smtClean="0">
                <a:solidFill>
                  <a:srgbClr val="FF0000"/>
                </a:solidFill>
                <a:effectLst>
                  <a:outerShdw blurRad="38100" dist="38100" dir="2700000" algn="tl">
                    <a:srgbClr val="FFFFFF"/>
                  </a:outerShdw>
                </a:effectLst>
              </a:rPr>
              <a:t>narrow path </a:t>
            </a:r>
            <a:r>
              <a:rPr lang="en-US" dirty="0" smtClean="0"/>
              <a:t>where the tornado </a:t>
            </a:r>
            <a:r>
              <a:rPr lang="en-US" dirty="0" smtClean="0"/>
              <a:t>traveled</a:t>
            </a:r>
          </a:p>
          <a:p>
            <a:pPr eaLnBrk="1" hangingPunct="1">
              <a:lnSpc>
                <a:spcPct val="90000"/>
              </a:lnSpc>
              <a:defRPr/>
            </a:pPr>
            <a:endParaRPr lang="en-US" dirty="0" smtClean="0"/>
          </a:p>
          <a:p>
            <a:pPr eaLnBrk="1" hangingPunct="1">
              <a:lnSpc>
                <a:spcPct val="90000"/>
              </a:lnSpc>
              <a:defRPr/>
            </a:pPr>
            <a:r>
              <a:rPr lang="en-US" dirty="0" smtClean="0"/>
              <a:t>They usually last less then one </a:t>
            </a:r>
            <a:r>
              <a:rPr lang="en-US" dirty="0" smtClean="0"/>
              <a:t>hour</a:t>
            </a:r>
          </a:p>
          <a:p>
            <a:pPr eaLnBrk="1" hangingPunct="1">
              <a:lnSpc>
                <a:spcPct val="90000"/>
              </a:lnSpc>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539430"/>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pPr marL="457200" indent="-457200">
              <a:buFont typeface="Arial" panose="020B0604020202020204" pitchFamily="34" charset="0"/>
              <a:buChar char="•"/>
            </a:pPr>
            <a:r>
              <a:rPr lang="en-US" sz="3200" dirty="0" smtClean="0">
                <a:solidFill>
                  <a:schemeClr val="bg1"/>
                </a:solidFill>
              </a:rPr>
              <a:t>Begin </a:t>
            </a:r>
            <a:r>
              <a:rPr lang="en-US" sz="3200" dirty="0">
                <a:solidFill>
                  <a:schemeClr val="bg1"/>
                </a:solidFill>
              </a:rPr>
              <a:t>when funnel touches the </a:t>
            </a:r>
            <a:r>
              <a:rPr lang="en-US" sz="3200" dirty="0" smtClean="0">
                <a:solidFill>
                  <a:schemeClr val="bg1"/>
                </a:solidFill>
              </a:rPr>
              <a:t>ground</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Impossible </a:t>
            </a:r>
            <a:r>
              <a:rPr lang="en-US" sz="3200" dirty="0">
                <a:solidFill>
                  <a:schemeClr val="bg1"/>
                </a:solidFill>
              </a:rPr>
              <a:t>to </a:t>
            </a:r>
            <a:r>
              <a:rPr lang="en-US" sz="3200" dirty="0" smtClean="0">
                <a:solidFill>
                  <a:schemeClr val="bg1"/>
                </a:solidFill>
              </a:rPr>
              <a:t>predict</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Very </a:t>
            </a:r>
            <a:r>
              <a:rPr lang="en-US" sz="3200" dirty="0">
                <a:solidFill>
                  <a:schemeClr val="bg1"/>
                </a:solidFill>
              </a:rPr>
              <a:t>small </a:t>
            </a:r>
            <a:r>
              <a:rPr lang="en-US" sz="3200" dirty="0" smtClean="0">
                <a:solidFill>
                  <a:schemeClr val="bg1"/>
                </a:solidFill>
              </a:rPr>
              <a:t>path</a:t>
            </a:r>
            <a:endParaRPr lang="en-US" sz="3200" dirty="0">
              <a:solidFill>
                <a:schemeClr val="bg1"/>
              </a:solidFill>
            </a:endParaRPr>
          </a:p>
        </p:txBody>
      </p:sp>
    </p:spTree>
    <p:extLst>
      <p:ext uri="{BB962C8B-B14F-4D97-AF65-F5344CB8AC3E}">
        <p14:creationId xmlns:p14="http://schemas.microsoft.com/office/powerpoint/2010/main" val="3425805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609600"/>
            <a:ext cx="8229600" cy="5943600"/>
          </a:xfrm>
        </p:spPr>
        <p:txBody>
          <a:bodyPr/>
          <a:lstStyle/>
          <a:p>
            <a:pPr eaLnBrk="1" hangingPunct="1">
              <a:lnSpc>
                <a:spcPct val="90000"/>
              </a:lnSpc>
              <a:defRPr/>
            </a:pPr>
            <a:r>
              <a:rPr lang="en-US" dirty="0" smtClean="0"/>
              <a:t>Most </a:t>
            </a:r>
            <a:r>
              <a:rPr lang="en-US" dirty="0" smtClean="0"/>
              <a:t>fatalities are caused by flying </a:t>
            </a:r>
            <a:r>
              <a:rPr lang="en-US" dirty="0" smtClean="0"/>
              <a:t>debris</a:t>
            </a:r>
          </a:p>
          <a:p>
            <a:pPr eaLnBrk="1" hangingPunct="1">
              <a:lnSpc>
                <a:spcPct val="90000"/>
              </a:lnSpc>
              <a:defRPr/>
            </a:pPr>
            <a:endParaRPr lang="en-US" dirty="0" smtClean="0"/>
          </a:p>
          <a:p>
            <a:pPr eaLnBrk="1" hangingPunct="1">
              <a:lnSpc>
                <a:spcPct val="90000"/>
              </a:lnSpc>
              <a:defRPr/>
            </a:pPr>
            <a:r>
              <a:rPr lang="en-US" dirty="0" smtClean="0"/>
              <a:t>Tornadoes are rated on the Fujita scale (F0 – F6</a:t>
            </a:r>
            <a:r>
              <a:rPr lang="en-US" dirty="0" smtClean="0"/>
              <a:t>)</a:t>
            </a:r>
          </a:p>
          <a:p>
            <a:pPr eaLnBrk="1" hangingPunct="1">
              <a:lnSpc>
                <a:spcPct val="90000"/>
              </a:lnSpc>
              <a:defRPr/>
            </a:pPr>
            <a:endParaRPr lang="en-US" dirty="0" smtClean="0"/>
          </a:p>
          <a:p>
            <a:pPr eaLnBrk="1" hangingPunct="1">
              <a:lnSpc>
                <a:spcPct val="90000"/>
              </a:lnSpc>
              <a:defRPr/>
            </a:pPr>
            <a:r>
              <a:rPr lang="en-US" dirty="0" smtClean="0"/>
              <a:t>An F6 tornado has never been achieved. It would have wind speeds above 318 mph</a:t>
            </a:r>
          </a:p>
        </p:txBody>
      </p:sp>
    </p:spTree>
    <p:custDataLst>
      <p:tags r:id="rId1"/>
    </p:custDataLst>
    <p:extLst>
      <p:ext uri="{BB962C8B-B14F-4D97-AF65-F5344CB8AC3E}">
        <p14:creationId xmlns:p14="http://schemas.microsoft.com/office/powerpoint/2010/main" val="3974909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ornado_formation_small"/>
          <p:cNvPicPr>
            <a:picLocks noChangeAspect="1" noChangeArrowheads="1"/>
          </p:cNvPicPr>
          <p:nvPr/>
        </p:nvPicPr>
        <p:blipFill>
          <a:blip r:embed="rId3" cstate="print">
            <a:lum bright="6000" contrast="18000"/>
          </a:blip>
          <a:srcRect/>
          <a:stretch>
            <a:fillRect/>
          </a:stretch>
        </p:blipFill>
        <p:spPr bwMode="auto">
          <a:xfrm>
            <a:off x="5181600" y="3641725"/>
            <a:ext cx="3733800" cy="2987675"/>
          </a:xfrm>
          <a:prstGeom prst="rect">
            <a:avLst/>
          </a:prstGeom>
          <a:noFill/>
          <a:ln w="9525">
            <a:noFill/>
            <a:miter lim="800000"/>
            <a:headEnd/>
            <a:tailEnd/>
          </a:ln>
        </p:spPr>
      </p:pic>
      <p:pic>
        <p:nvPicPr>
          <p:cNvPr id="35843" name="Picture 3" descr="tornado_alley"/>
          <p:cNvPicPr>
            <a:picLocks noChangeAspect="1" noChangeArrowheads="1"/>
          </p:cNvPicPr>
          <p:nvPr/>
        </p:nvPicPr>
        <p:blipFill>
          <a:blip r:embed="rId4" cstate="print">
            <a:lum bright="24000" contrast="24000"/>
          </a:blip>
          <a:srcRect/>
          <a:stretch>
            <a:fillRect/>
          </a:stretch>
        </p:blipFill>
        <p:spPr bwMode="auto">
          <a:xfrm>
            <a:off x="304800" y="304800"/>
            <a:ext cx="5867400" cy="31511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062103"/>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pPr marL="457200" indent="-457200">
              <a:buFont typeface="Arial" panose="020B0604020202020204" pitchFamily="34" charset="0"/>
              <a:buChar char="•"/>
            </a:pPr>
            <a:r>
              <a:rPr lang="en-US" sz="3200" dirty="0" smtClean="0">
                <a:solidFill>
                  <a:schemeClr val="bg1"/>
                </a:solidFill>
              </a:rPr>
              <a:t>Occur </a:t>
            </a:r>
            <a:r>
              <a:rPr lang="en-US" sz="3200" dirty="0">
                <a:solidFill>
                  <a:schemeClr val="bg1"/>
                </a:solidFill>
              </a:rPr>
              <a:t>most in Tornado alley because of dry polar air meeting wet tropical </a:t>
            </a:r>
            <a:r>
              <a:rPr lang="en-US" sz="3200" dirty="0" smtClean="0">
                <a:solidFill>
                  <a:schemeClr val="bg1"/>
                </a:solidFill>
              </a:rPr>
              <a:t>air</a:t>
            </a:r>
            <a:endParaRPr lang="en-US" sz="3200" dirty="0">
              <a:solidFill>
                <a:schemeClr val="bg1"/>
              </a:solidFill>
            </a:endParaRPr>
          </a:p>
        </p:txBody>
      </p:sp>
    </p:spTree>
    <p:extLst>
      <p:ext uri="{BB962C8B-B14F-4D97-AF65-F5344CB8AC3E}">
        <p14:creationId xmlns:p14="http://schemas.microsoft.com/office/powerpoint/2010/main" val="397122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y.hrw.com/sh2/sh07_10/student/images/hst/wea/hst_wea_010_a_p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882757"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1924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lg1"/>
          <p:cNvPicPr>
            <a:picLocks noChangeAspect="1" noChangeArrowheads="1"/>
          </p:cNvPicPr>
          <p:nvPr/>
        </p:nvPicPr>
        <p:blipFill>
          <a:blip r:embed="rId3" cstate="print"/>
          <a:srcRect/>
          <a:stretch>
            <a:fillRect/>
          </a:stretch>
        </p:blipFill>
        <p:spPr bwMode="auto">
          <a:xfrm>
            <a:off x="762000" y="381000"/>
            <a:ext cx="8077200" cy="60007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5016758"/>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r>
              <a:rPr lang="en-US" sz="3200" dirty="0" smtClean="0">
                <a:solidFill>
                  <a:schemeClr val="bg1"/>
                </a:solidFill>
              </a:rPr>
              <a:t>Rated </a:t>
            </a:r>
            <a:r>
              <a:rPr lang="en-US" sz="3200" dirty="0">
                <a:solidFill>
                  <a:schemeClr val="bg1"/>
                </a:solidFill>
              </a:rPr>
              <a:t>on the Fujita Scale – F0 to F6</a:t>
            </a:r>
          </a:p>
          <a:p>
            <a:pPr marL="457200" indent="-457200">
              <a:buFont typeface="Arial" panose="020B0604020202020204" pitchFamily="34" charset="0"/>
              <a:buChar char="•"/>
            </a:pPr>
            <a:r>
              <a:rPr lang="en-US" sz="3200" dirty="0" smtClean="0">
                <a:solidFill>
                  <a:schemeClr val="bg1"/>
                </a:solidFill>
              </a:rPr>
              <a:t>F1 </a:t>
            </a:r>
            <a:r>
              <a:rPr lang="en-US" sz="3200" dirty="0">
                <a:solidFill>
                  <a:schemeClr val="bg1"/>
                </a:solidFill>
              </a:rPr>
              <a:t>– small – roof damage – trees </a:t>
            </a:r>
            <a:r>
              <a:rPr lang="en-US" sz="3200" dirty="0" smtClean="0">
                <a:solidFill>
                  <a:schemeClr val="bg1"/>
                </a:solidFill>
              </a:rPr>
              <a:t>down</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F2 </a:t>
            </a:r>
            <a:r>
              <a:rPr lang="en-US" sz="3200" dirty="0">
                <a:solidFill>
                  <a:schemeClr val="bg1"/>
                </a:solidFill>
              </a:rPr>
              <a:t>– roofs removed – trees pulled out </a:t>
            </a:r>
            <a:r>
              <a:rPr lang="en-US" sz="3200" dirty="0" smtClean="0">
                <a:solidFill>
                  <a:schemeClr val="bg1"/>
                </a:solidFill>
              </a:rPr>
              <a:t>of</a:t>
            </a:r>
            <a:br>
              <a:rPr lang="en-US" sz="3200" dirty="0" smtClean="0">
                <a:solidFill>
                  <a:schemeClr val="bg1"/>
                </a:solidFill>
              </a:rPr>
            </a:br>
            <a:r>
              <a:rPr lang="en-US" sz="3200" dirty="0" smtClean="0">
                <a:solidFill>
                  <a:schemeClr val="bg1"/>
                </a:solidFill>
              </a:rPr>
              <a:t>        ground</a:t>
            </a:r>
            <a:br>
              <a:rPr lang="en-US" sz="3200" dirty="0" smtClean="0">
                <a:solidFill>
                  <a:schemeClr val="bg1"/>
                </a:solidFill>
              </a:rPr>
            </a:b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F3 </a:t>
            </a:r>
            <a:r>
              <a:rPr lang="en-US" sz="3200" dirty="0">
                <a:solidFill>
                  <a:schemeClr val="bg1"/>
                </a:solidFill>
              </a:rPr>
              <a:t>– trains knocked over – cars </a:t>
            </a:r>
            <a:r>
              <a:rPr lang="en-US" sz="3200" dirty="0" smtClean="0">
                <a:solidFill>
                  <a:schemeClr val="bg1"/>
                </a:solidFill>
              </a:rPr>
              <a:t>lifted</a:t>
            </a:r>
            <a:br>
              <a:rPr lang="en-US" sz="3200" dirty="0" smtClean="0">
                <a:solidFill>
                  <a:schemeClr val="bg1"/>
                </a:solidFill>
              </a:rPr>
            </a:br>
            <a:r>
              <a:rPr lang="en-US" sz="3200" dirty="0" smtClean="0">
                <a:solidFill>
                  <a:schemeClr val="bg1"/>
                </a:solidFill>
              </a:rPr>
              <a:t>        </a:t>
            </a:r>
            <a:r>
              <a:rPr lang="en-US" sz="3200" dirty="0">
                <a:solidFill>
                  <a:schemeClr val="bg1"/>
                </a:solidFill>
              </a:rPr>
              <a:t>houses badly damaged  </a:t>
            </a:r>
          </a:p>
        </p:txBody>
      </p:sp>
    </p:spTree>
    <p:extLst>
      <p:ext uri="{BB962C8B-B14F-4D97-AF65-F5344CB8AC3E}">
        <p14:creationId xmlns:p14="http://schemas.microsoft.com/office/powerpoint/2010/main" val="2322739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rPr>
              <a:t>F4 </a:t>
            </a:r>
            <a:r>
              <a:rPr lang="en-US" sz="3200" dirty="0">
                <a:solidFill>
                  <a:schemeClr val="bg1"/>
                </a:solidFill>
              </a:rPr>
              <a:t>– serious – houses blown into </a:t>
            </a:r>
            <a:r>
              <a:rPr lang="en-US" sz="3200" dirty="0" smtClean="0">
                <a:solidFill>
                  <a:schemeClr val="bg1"/>
                </a:solidFill>
              </a:rPr>
              <a:t/>
            </a:r>
            <a:br>
              <a:rPr lang="en-US" sz="3200" dirty="0" smtClean="0">
                <a:solidFill>
                  <a:schemeClr val="bg1"/>
                </a:solidFill>
              </a:rPr>
            </a:br>
            <a:r>
              <a:rPr lang="en-US" sz="3200" dirty="0" smtClean="0">
                <a:solidFill>
                  <a:schemeClr val="bg1"/>
                </a:solidFill>
              </a:rPr>
              <a:t>        tiny </a:t>
            </a:r>
            <a:r>
              <a:rPr lang="en-US" sz="3200" dirty="0">
                <a:solidFill>
                  <a:schemeClr val="bg1"/>
                </a:solidFill>
              </a:rPr>
              <a:t>pieces</a:t>
            </a:r>
          </a:p>
          <a:p>
            <a:pPr marL="457200" indent="-457200">
              <a:buFont typeface="Arial" panose="020B0604020202020204" pitchFamily="34" charset="0"/>
              <a:buChar char="•"/>
            </a:pPr>
            <a:r>
              <a:rPr lang="en-US" sz="3200" dirty="0" smtClean="0">
                <a:solidFill>
                  <a:schemeClr val="bg1"/>
                </a:solidFill>
              </a:rPr>
              <a:t>F5 </a:t>
            </a:r>
            <a:r>
              <a:rPr lang="en-US" sz="3200" dirty="0">
                <a:solidFill>
                  <a:schemeClr val="bg1"/>
                </a:solidFill>
              </a:rPr>
              <a:t>– houses gone cars picked up </a:t>
            </a:r>
            <a:r>
              <a:rPr lang="en-US" sz="3200" dirty="0" smtClean="0">
                <a:solidFill>
                  <a:schemeClr val="bg1"/>
                </a:solidFill>
              </a:rPr>
              <a:t>and</a:t>
            </a:r>
            <a:br>
              <a:rPr lang="en-US" sz="3200" dirty="0" smtClean="0">
                <a:solidFill>
                  <a:schemeClr val="bg1"/>
                </a:solidFill>
              </a:rPr>
            </a:br>
            <a:r>
              <a:rPr lang="en-US" sz="3200" dirty="0" smtClean="0">
                <a:solidFill>
                  <a:schemeClr val="bg1"/>
                </a:solidFill>
              </a:rPr>
              <a:t>        </a:t>
            </a:r>
            <a:r>
              <a:rPr lang="en-US" sz="3200" dirty="0">
                <a:solidFill>
                  <a:schemeClr val="bg1"/>
                </a:solidFill>
              </a:rPr>
              <a:t>carried for miles</a:t>
            </a:r>
          </a:p>
          <a:p>
            <a:pPr marL="457200" indent="-457200">
              <a:buFont typeface="Arial" panose="020B0604020202020204" pitchFamily="34" charset="0"/>
              <a:buChar char="•"/>
            </a:pPr>
            <a:r>
              <a:rPr lang="en-US" sz="3200" dirty="0" smtClean="0">
                <a:solidFill>
                  <a:schemeClr val="bg1"/>
                </a:solidFill>
              </a:rPr>
              <a:t>F6 </a:t>
            </a:r>
            <a:r>
              <a:rPr lang="en-US" sz="3200" dirty="0">
                <a:solidFill>
                  <a:schemeClr val="bg1"/>
                </a:solidFill>
              </a:rPr>
              <a:t>– has never occurred </a:t>
            </a:r>
          </a:p>
        </p:txBody>
      </p:sp>
    </p:spTree>
    <p:extLst>
      <p:ext uri="{BB962C8B-B14F-4D97-AF65-F5344CB8AC3E}">
        <p14:creationId xmlns:p14="http://schemas.microsoft.com/office/powerpoint/2010/main" val="3849416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rnado"/>
          <p:cNvPicPr>
            <a:picLocks noChangeAspect="1" noChangeArrowheads="1"/>
          </p:cNvPicPr>
          <p:nvPr/>
        </p:nvPicPr>
        <p:blipFill>
          <a:blip r:embed="rId3" cstate="print">
            <a:lum bright="12000" contrast="12000"/>
          </a:blip>
          <a:srcRect/>
          <a:stretch>
            <a:fillRect/>
          </a:stretch>
        </p:blipFill>
        <p:spPr bwMode="auto">
          <a:xfrm>
            <a:off x="762000" y="490538"/>
            <a:ext cx="7391400" cy="5937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TORNADOES!</a:t>
            </a:r>
          </a:p>
        </p:txBody>
      </p:sp>
      <p:pic>
        <p:nvPicPr>
          <p:cNvPr id="38915" name="Picture 3" descr="fishkill%20tornado"/>
          <p:cNvPicPr>
            <a:picLocks noChangeAspect="1" noChangeArrowheads="1"/>
          </p:cNvPicPr>
          <p:nvPr/>
        </p:nvPicPr>
        <p:blipFill>
          <a:blip r:embed="rId3" cstate="print">
            <a:lum bright="-12000" contrast="30000"/>
          </a:blip>
          <a:srcRect/>
          <a:stretch>
            <a:fillRect/>
          </a:stretch>
        </p:blipFill>
        <p:spPr bwMode="auto">
          <a:xfrm>
            <a:off x="381000" y="1676400"/>
            <a:ext cx="3124200" cy="4343400"/>
          </a:xfrm>
          <a:prstGeom prst="rect">
            <a:avLst/>
          </a:prstGeom>
          <a:noFill/>
          <a:ln w="9525">
            <a:noFill/>
            <a:miter lim="800000"/>
            <a:headEnd/>
            <a:tailEnd/>
          </a:ln>
        </p:spPr>
      </p:pic>
      <p:pic>
        <p:nvPicPr>
          <p:cNvPr id="38916" name="Picture 4" descr="har"/>
          <p:cNvPicPr>
            <a:picLocks noChangeAspect="1" noChangeArrowheads="1"/>
          </p:cNvPicPr>
          <p:nvPr/>
        </p:nvPicPr>
        <p:blipFill>
          <a:blip r:embed="rId4" cstate="print">
            <a:lum bright="6000" contrast="18000"/>
          </a:blip>
          <a:srcRect/>
          <a:stretch>
            <a:fillRect/>
          </a:stretch>
        </p:blipFill>
        <p:spPr bwMode="auto">
          <a:xfrm>
            <a:off x="3886200" y="2101850"/>
            <a:ext cx="4800600" cy="32321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hoto of a tornado swirling in the distance"/>
          <p:cNvPicPr>
            <a:picLocks noChangeAspect="1" noChangeArrowheads="1"/>
          </p:cNvPicPr>
          <p:nvPr/>
        </p:nvPicPr>
        <p:blipFill>
          <a:blip r:embed="rId3" cstate="print">
            <a:lum contrast="12000"/>
          </a:blip>
          <a:srcRect/>
          <a:stretch>
            <a:fillRect/>
          </a:stretch>
        </p:blipFill>
        <p:spPr bwMode="auto">
          <a:xfrm>
            <a:off x="304800" y="152400"/>
            <a:ext cx="4568825" cy="6629400"/>
          </a:xfrm>
          <a:prstGeom prst="rect">
            <a:avLst/>
          </a:prstGeom>
          <a:noFill/>
          <a:ln w="9525">
            <a:noFill/>
            <a:miter lim="800000"/>
            <a:headEnd/>
            <a:tailEnd/>
          </a:ln>
        </p:spPr>
      </p:pic>
      <p:sp>
        <p:nvSpPr>
          <p:cNvPr id="99331" name="Text Box 3"/>
          <p:cNvSpPr txBox="1">
            <a:spLocks noChangeArrowheads="1"/>
          </p:cNvSpPr>
          <p:nvPr/>
        </p:nvSpPr>
        <p:spPr bwMode="auto">
          <a:xfrm>
            <a:off x="5181600" y="2968625"/>
            <a:ext cx="3581400" cy="3508375"/>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010199"/>
                  </a:outerShdw>
                </a:effectLst>
                <a:latin typeface="Century Gothic" pitchFamily="80" charset="0"/>
              </a:rPr>
              <a:t>Tornadoes will pick up dust and debris from the ground when they “touch down” – this creates a wider swirl at the bottom of the tornado</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or0722"/>
          <p:cNvPicPr>
            <a:picLocks noChangeAspect="1" noChangeArrowheads="1"/>
          </p:cNvPicPr>
          <p:nvPr/>
        </p:nvPicPr>
        <p:blipFill>
          <a:blip r:embed="rId3" cstate="print">
            <a:lum bright="-6000"/>
          </a:blip>
          <a:srcRect/>
          <a:stretch>
            <a:fillRect/>
          </a:stretch>
        </p:blipFill>
        <p:spPr bwMode="auto">
          <a:xfrm>
            <a:off x="533400" y="623888"/>
            <a:ext cx="8001000" cy="5556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pic22190"/>
          <p:cNvPicPr>
            <a:picLocks noChangeAspect="1" noChangeArrowheads="1"/>
          </p:cNvPicPr>
          <p:nvPr/>
        </p:nvPicPr>
        <p:blipFill>
          <a:blip r:embed="rId3" cstate="print"/>
          <a:srcRect/>
          <a:stretch>
            <a:fillRect/>
          </a:stretch>
        </p:blipFill>
        <p:spPr bwMode="auto">
          <a:xfrm>
            <a:off x="457200" y="381000"/>
            <a:ext cx="8305800" cy="6229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497638"/>
          </a:xfrm>
          <a:prstGeom prst="rect">
            <a:avLst/>
          </a:prstGeom>
          <a:noFill/>
          <a:ln w="9525">
            <a:noFill/>
            <a:miter lim="800000"/>
            <a:headEnd/>
            <a:tailEnd/>
          </a:ln>
        </p:spPr>
        <p:txBody>
          <a:bodyPr>
            <a:spAutoFit/>
          </a:bodyPr>
          <a:lstStyle/>
          <a:p>
            <a:r>
              <a:rPr lang="en-US" sz="2800">
                <a:latin typeface="Tahoma" pitchFamily="34" charset="0"/>
                <a:cs typeface="Tahoma" pitchFamily="34" charset="0"/>
              </a:rPr>
              <a:t>For those of you who aren't familiar with tornadoes, here is a short glossary to help you understand.</a:t>
            </a:r>
            <a:br>
              <a:rPr lang="en-US" sz="2800">
                <a:latin typeface="Tahoma" pitchFamily="34" charset="0"/>
                <a:cs typeface="Tahoma" pitchFamily="34" charset="0"/>
              </a:rPr>
            </a:br>
            <a:r>
              <a:rPr lang="en-US" sz="2800">
                <a:latin typeface="Tahoma" pitchFamily="34" charset="0"/>
                <a:cs typeface="Tahoma" pitchFamily="34" charset="0"/>
              </a:rPr>
              <a:t/>
            </a:r>
            <a:br>
              <a:rPr lang="en-US" sz="2800">
                <a:latin typeface="Tahoma" pitchFamily="34" charset="0"/>
                <a:cs typeface="Tahoma" pitchFamily="34" charset="0"/>
              </a:rPr>
            </a:br>
            <a:r>
              <a:rPr lang="en-US" sz="2800">
                <a:latin typeface="Tahoma" pitchFamily="34" charset="0"/>
                <a:cs typeface="Tahoma" pitchFamily="34" charset="0"/>
              </a:rPr>
              <a:t>Fujita Scale: Scale used to measure wind speeds of a tornado and their severity.</a:t>
            </a:r>
            <a:br>
              <a:rPr lang="en-US" sz="2800">
                <a:latin typeface="Tahoma" pitchFamily="34" charset="0"/>
                <a:cs typeface="Tahoma" pitchFamily="34" charset="0"/>
              </a:rPr>
            </a:br>
            <a:endParaRPr lang="en-US" sz="2800">
              <a:latin typeface="Tahoma" pitchFamily="34" charset="0"/>
              <a:cs typeface="Tahoma" pitchFamily="34" charset="0"/>
            </a:endParaRPr>
          </a:p>
          <a:p>
            <a:r>
              <a:rPr lang="en-US" sz="2800">
                <a:latin typeface="Tahoma" pitchFamily="34" charset="0"/>
                <a:cs typeface="Tahoma" pitchFamily="34" charset="0"/>
              </a:rPr>
              <a:t>F1: Laughable little string of wind unless it comes through your house, then enough to make your insurance company drop you like a brick.  People enjoy standing on their porches to watch this kind.</a:t>
            </a:r>
            <a:br>
              <a:rPr lang="en-US" sz="2800">
                <a:latin typeface="Tahoma" pitchFamily="34" charset="0"/>
                <a:cs typeface="Tahoma" pitchFamily="34" charset="0"/>
              </a:rPr>
            </a:br>
            <a:endParaRPr lang="en-US" sz="2800">
              <a:latin typeface="Tahoma" pitchFamily="34" charset="0"/>
              <a:cs typeface="Tahoma" pitchFamily="34" charset="0"/>
            </a:endParaRPr>
          </a:p>
          <a:p>
            <a:r>
              <a:rPr lang="en-US" sz="2800">
                <a:latin typeface="Tahoma" pitchFamily="34" charset="0"/>
                <a:cs typeface="Tahoma" pitchFamily="34" charset="0"/>
              </a:rPr>
              <a:t>F2: Strong enough to blow your car into your house, unless of course you drive an Expedition and live in a mobile home, then strong enough to blow your house into your car.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wipe(left)">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wipe(left)">
                                      <p:cBhvr>
                                        <p:cTn id="12" dur="5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wipe(left)">
                                      <p:cBhvr>
                                        <p:cTn id="17" dur="500"/>
                                        <p:tgtEl>
                                          <p:spTgt spid="53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28600" y="161925"/>
            <a:ext cx="8915400" cy="6961906"/>
          </a:xfrm>
          <a:prstGeom prst="rect">
            <a:avLst/>
          </a:prstGeom>
          <a:noFill/>
          <a:ln w="9525">
            <a:noFill/>
            <a:miter lim="800000"/>
            <a:headEnd/>
            <a:tailEnd/>
          </a:ln>
        </p:spPr>
        <p:txBody>
          <a:bodyPr>
            <a:spAutoFit/>
          </a:bodyPr>
          <a:lstStyle/>
          <a:p>
            <a:pPr>
              <a:lnSpc>
                <a:spcPct val="80000"/>
              </a:lnSpc>
              <a:spcBef>
                <a:spcPct val="20000"/>
              </a:spcBef>
              <a:buClr>
                <a:schemeClr val="accent2"/>
              </a:buClr>
              <a:buFont typeface="Wingdings" pitchFamily="2" charset="2"/>
              <a:buNone/>
            </a:pPr>
            <a:r>
              <a:rPr lang="en-US" sz="3600" dirty="0">
                <a:latin typeface="Tahoma" pitchFamily="34" charset="0"/>
                <a:cs typeface="Tahoma" pitchFamily="34" charset="0"/>
              </a:rPr>
              <a:t>F3: Will pick your house and your Expedition up and move you to the other side of town.</a:t>
            </a:r>
            <a:br>
              <a:rPr lang="en-US" sz="3600" dirty="0">
                <a:latin typeface="Tahoma" pitchFamily="34" charset="0"/>
                <a:cs typeface="Tahoma" pitchFamily="34" charset="0"/>
              </a:rPr>
            </a:br>
            <a:endParaRPr lang="en-US" sz="3600" dirty="0">
              <a:latin typeface="Tahoma" pitchFamily="34" charset="0"/>
              <a:cs typeface="Tahoma" pitchFamily="34" charset="0"/>
            </a:endParaRPr>
          </a:p>
          <a:p>
            <a:pPr>
              <a:lnSpc>
                <a:spcPct val="80000"/>
              </a:lnSpc>
              <a:spcBef>
                <a:spcPct val="20000"/>
              </a:spcBef>
              <a:buClr>
                <a:schemeClr val="accent2"/>
              </a:buClr>
              <a:buFont typeface="Wingdings" pitchFamily="2" charset="2"/>
              <a:buNone/>
            </a:pPr>
            <a:r>
              <a:rPr lang="en-US" sz="3600" dirty="0">
                <a:latin typeface="Tahoma" pitchFamily="34" charset="0"/>
                <a:cs typeface="Tahoma" pitchFamily="34" charset="0"/>
              </a:rPr>
              <a:t>F4: Usually ranging from 1/2 to a full mile wide, this tornado can turn an Expedition into a </a:t>
            </a:r>
            <a:r>
              <a:rPr lang="en-US" sz="3600" dirty="0" smtClean="0">
                <a:latin typeface="Tahoma" pitchFamily="34" charset="0"/>
                <a:cs typeface="Tahoma" pitchFamily="34" charset="0"/>
              </a:rPr>
              <a:t>Smart Car, </a:t>
            </a:r>
            <a:r>
              <a:rPr lang="en-US" sz="3600" dirty="0">
                <a:latin typeface="Tahoma" pitchFamily="34" charset="0"/>
                <a:cs typeface="Tahoma" pitchFamily="34" charset="0"/>
              </a:rPr>
              <a:t>then gift wrap it in a semi truck.</a:t>
            </a:r>
            <a:br>
              <a:rPr lang="en-US" sz="3600" dirty="0">
                <a:latin typeface="Tahoma" pitchFamily="34" charset="0"/>
                <a:cs typeface="Tahoma" pitchFamily="34" charset="0"/>
              </a:rPr>
            </a:br>
            <a:endParaRPr lang="en-US" sz="3600" dirty="0">
              <a:latin typeface="Tahoma" pitchFamily="34" charset="0"/>
              <a:cs typeface="Tahoma" pitchFamily="34" charset="0"/>
            </a:endParaRPr>
          </a:p>
          <a:p>
            <a:pPr>
              <a:lnSpc>
                <a:spcPct val="80000"/>
              </a:lnSpc>
              <a:spcBef>
                <a:spcPct val="20000"/>
              </a:spcBef>
              <a:buClr>
                <a:schemeClr val="accent2"/>
              </a:buClr>
              <a:buFont typeface="Wingdings" pitchFamily="2" charset="2"/>
              <a:buNone/>
            </a:pPr>
            <a:r>
              <a:rPr lang="en-US" sz="3600" dirty="0">
                <a:latin typeface="Tahoma" pitchFamily="34" charset="0"/>
                <a:cs typeface="Tahoma" pitchFamily="34" charset="0"/>
              </a:rPr>
              <a:t>F5: The Mother of all Tornadoes, you might as well stand on your front porch and watch it, </a:t>
            </a:r>
            <a:r>
              <a:rPr lang="en-US" sz="3600" dirty="0" smtClean="0">
                <a:latin typeface="Tahoma" pitchFamily="34" charset="0"/>
                <a:cs typeface="Tahoma" pitchFamily="34" charset="0"/>
              </a:rPr>
              <a:t>it’ll be quite a sight and it's </a:t>
            </a:r>
            <a:r>
              <a:rPr lang="en-US" sz="3600" dirty="0">
                <a:latin typeface="Tahoma" pitchFamily="34" charset="0"/>
                <a:cs typeface="Tahoma" pitchFamily="34" charset="0"/>
              </a:rPr>
              <a:t>probably </a:t>
            </a:r>
            <a:r>
              <a:rPr lang="en-US" sz="3600" dirty="0" smtClean="0">
                <a:latin typeface="Tahoma" pitchFamily="34" charset="0"/>
                <a:cs typeface="Tahoma" pitchFamily="34" charset="0"/>
              </a:rPr>
              <a:t>going to be the </a:t>
            </a:r>
            <a:r>
              <a:rPr lang="en-US" sz="3600" dirty="0">
                <a:latin typeface="Tahoma" pitchFamily="34" charset="0"/>
                <a:cs typeface="Tahoma" pitchFamily="34" charset="0"/>
              </a:rPr>
              <a:t>last </a:t>
            </a:r>
            <a:r>
              <a:rPr lang="en-US" sz="3600" dirty="0" smtClean="0">
                <a:latin typeface="Tahoma" pitchFamily="34" charset="0"/>
                <a:cs typeface="Tahoma" pitchFamily="34" charset="0"/>
              </a:rPr>
              <a:t>sight you’ll ever see.</a:t>
            </a:r>
            <a:r>
              <a:rPr lang="en-US" sz="3600" dirty="0">
                <a:latin typeface="Tahoma" pitchFamily="34" charset="0"/>
                <a:cs typeface="Tahoma" pitchFamily="34" charset="0"/>
              </a:rPr>
              <a:t/>
            </a:r>
            <a:br>
              <a:rPr lang="en-US" sz="3600" dirty="0">
                <a:latin typeface="Tahoma" pitchFamily="34" charset="0"/>
                <a:cs typeface="Tahoma" pitchFamily="34" charset="0"/>
              </a:rPr>
            </a:br>
            <a:endParaRPr lang="en-US" sz="3600" dirty="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animEffect transition="in" filter="wipe(left)">
                                      <p:cBhvr>
                                        <p:cTn id="7" dur="500"/>
                                        <p:tgtEl>
                                          <p:spTgt spid="54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274">
                                            <p:txEl>
                                              <p:pRg st="2" end="2"/>
                                            </p:txEl>
                                          </p:spTgt>
                                        </p:tgtEl>
                                        <p:attrNameLst>
                                          <p:attrName>style.visibility</p:attrName>
                                        </p:attrNameLst>
                                      </p:cBhvr>
                                      <p:to>
                                        <p:strVal val="visible"/>
                                      </p:to>
                                    </p:set>
                                    <p:animEffect transition="in" filter="wipe(left)">
                                      <p:cBhvr>
                                        <p:cTn id="12" dur="5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7924800" cy="4524315"/>
          </a:xfrm>
          <a:prstGeom prst="rect">
            <a:avLst/>
          </a:prstGeom>
          <a:noFill/>
        </p:spPr>
        <p:txBody>
          <a:bodyPr wrap="square" rtlCol="0">
            <a:spAutoFit/>
          </a:bodyPr>
          <a:lstStyle/>
          <a:p>
            <a:r>
              <a:rPr lang="en-US" sz="3200" b="1" dirty="0">
                <a:solidFill>
                  <a:schemeClr val="bg1"/>
                </a:solidFill>
              </a:rPr>
              <a:t>Air </a:t>
            </a:r>
            <a:r>
              <a:rPr lang="en-US" sz="3200" b="1" dirty="0" smtClean="0">
                <a:solidFill>
                  <a:schemeClr val="bg1"/>
                </a:solidFill>
              </a:rPr>
              <a:t>masses</a:t>
            </a: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large </a:t>
            </a:r>
            <a:r>
              <a:rPr lang="en-US" sz="3200" dirty="0">
                <a:solidFill>
                  <a:schemeClr val="bg1"/>
                </a:solidFill>
              </a:rPr>
              <a:t>blobs of air that are similar </a:t>
            </a:r>
            <a:r>
              <a:rPr lang="en-US" sz="3200" dirty="0" smtClean="0">
                <a:solidFill>
                  <a:schemeClr val="bg1"/>
                </a:solidFill>
              </a:rPr>
              <a:t>throughout</a:t>
            </a:r>
          </a:p>
          <a:p>
            <a:pPr marL="457200" indent="-457200">
              <a:buFont typeface="Arial" panose="020B0604020202020204" pitchFamily="34" charset="0"/>
              <a:buChar char="•"/>
            </a:pPr>
            <a:r>
              <a:rPr lang="en-US" sz="3200" dirty="0" smtClean="0">
                <a:solidFill>
                  <a:schemeClr val="bg1"/>
                </a:solidFill>
              </a:rPr>
              <a:t>Named </a:t>
            </a:r>
            <a:r>
              <a:rPr lang="en-US" sz="3200" dirty="0">
                <a:solidFill>
                  <a:schemeClr val="bg1"/>
                </a:solidFill>
              </a:rPr>
              <a:t>for where they come </a:t>
            </a:r>
            <a:r>
              <a:rPr lang="en-US" sz="3200" b="1" dirty="0" smtClean="0">
                <a:solidFill>
                  <a:schemeClr val="bg1"/>
                </a:solidFill>
              </a:rPr>
              <a:t>from</a:t>
            </a:r>
          </a:p>
          <a:p>
            <a:pPr marL="457200" indent="-457200">
              <a:buFont typeface="Arial" panose="020B0604020202020204" pitchFamily="34" charset="0"/>
              <a:buChar char="•"/>
            </a:pPr>
            <a:endParaRPr lang="en-US" sz="3200" b="1" dirty="0">
              <a:solidFill>
                <a:schemeClr val="bg1"/>
              </a:solidFill>
            </a:endParaRPr>
          </a:p>
          <a:p>
            <a:r>
              <a:rPr lang="en-US" sz="3200" dirty="0" smtClean="0">
                <a:solidFill>
                  <a:schemeClr val="bg1"/>
                </a:solidFill>
              </a:rPr>
              <a:t>    maritime </a:t>
            </a:r>
            <a:r>
              <a:rPr lang="en-US" sz="3200" dirty="0">
                <a:solidFill>
                  <a:schemeClr val="bg1"/>
                </a:solidFill>
              </a:rPr>
              <a:t>Tropical (</a:t>
            </a:r>
            <a:r>
              <a:rPr lang="en-US" sz="3200" dirty="0" err="1">
                <a:solidFill>
                  <a:schemeClr val="bg1"/>
                </a:solidFill>
              </a:rPr>
              <a:t>mT</a:t>
            </a:r>
            <a:r>
              <a:rPr lang="en-US" sz="3200" dirty="0">
                <a:solidFill>
                  <a:schemeClr val="bg1"/>
                </a:solidFill>
              </a:rPr>
              <a:t>) wet – warm</a:t>
            </a:r>
          </a:p>
          <a:p>
            <a:r>
              <a:rPr lang="en-US" sz="3200" dirty="0" smtClean="0">
                <a:solidFill>
                  <a:schemeClr val="bg1"/>
                </a:solidFill>
              </a:rPr>
              <a:t>    continental </a:t>
            </a:r>
            <a:r>
              <a:rPr lang="en-US" sz="3200" dirty="0">
                <a:solidFill>
                  <a:schemeClr val="bg1"/>
                </a:solidFill>
              </a:rPr>
              <a:t>Tropical (</a:t>
            </a:r>
            <a:r>
              <a:rPr lang="en-US" sz="3200" dirty="0" err="1">
                <a:solidFill>
                  <a:schemeClr val="bg1"/>
                </a:solidFill>
              </a:rPr>
              <a:t>cT</a:t>
            </a:r>
            <a:r>
              <a:rPr lang="en-US" sz="3200" dirty="0">
                <a:solidFill>
                  <a:schemeClr val="bg1"/>
                </a:solidFill>
              </a:rPr>
              <a:t>) dry – warm</a:t>
            </a:r>
          </a:p>
          <a:p>
            <a:r>
              <a:rPr lang="en-US" sz="3200" dirty="0" smtClean="0">
                <a:solidFill>
                  <a:schemeClr val="bg1"/>
                </a:solidFill>
              </a:rPr>
              <a:t>    maritime </a:t>
            </a:r>
            <a:r>
              <a:rPr lang="en-US" sz="3200" dirty="0">
                <a:solidFill>
                  <a:schemeClr val="bg1"/>
                </a:solidFill>
              </a:rPr>
              <a:t>Polar (</a:t>
            </a:r>
            <a:r>
              <a:rPr lang="en-US" sz="3200" dirty="0" err="1">
                <a:solidFill>
                  <a:schemeClr val="bg1"/>
                </a:solidFill>
              </a:rPr>
              <a:t>mP</a:t>
            </a:r>
            <a:r>
              <a:rPr lang="en-US" sz="3200" dirty="0">
                <a:solidFill>
                  <a:schemeClr val="bg1"/>
                </a:solidFill>
              </a:rPr>
              <a:t>) – wet – cold</a:t>
            </a:r>
          </a:p>
          <a:p>
            <a:r>
              <a:rPr lang="en-US" sz="3200" dirty="0" smtClean="0">
                <a:solidFill>
                  <a:schemeClr val="bg1"/>
                </a:solidFill>
              </a:rPr>
              <a:t>    continental </a:t>
            </a:r>
            <a:r>
              <a:rPr lang="en-US" sz="3200" dirty="0">
                <a:solidFill>
                  <a:schemeClr val="bg1"/>
                </a:solidFill>
              </a:rPr>
              <a:t>Polar – dry – cold</a:t>
            </a:r>
          </a:p>
        </p:txBody>
      </p:sp>
    </p:spTree>
    <p:extLst>
      <p:ext uri="{BB962C8B-B14F-4D97-AF65-F5344CB8AC3E}">
        <p14:creationId xmlns:p14="http://schemas.microsoft.com/office/powerpoint/2010/main" val="2628874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6200" y="254000"/>
            <a:ext cx="9144000" cy="4401205"/>
          </a:xfrm>
          <a:prstGeom prst="rect">
            <a:avLst/>
          </a:prstGeom>
          <a:noFill/>
          <a:ln w="9525">
            <a:noFill/>
            <a:miter lim="800000"/>
            <a:headEnd/>
            <a:tailEnd/>
          </a:ln>
        </p:spPr>
        <p:txBody>
          <a:bodyPr>
            <a:spAutoFit/>
          </a:bodyPr>
          <a:lstStyle/>
          <a:p>
            <a:r>
              <a:rPr lang="en-US" sz="2800" dirty="0">
                <a:latin typeface="Tahoma" pitchFamily="34" charset="0"/>
                <a:cs typeface="Tahoma" pitchFamily="34" charset="0"/>
              </a:rPr>
              <a:t>Meteorologist: A rather soft-spoken, mild-mannered type person until severe weather strikes, and they start yelling at you through the TV: "GET TO YOUR BATHROOM OR YOU'RE GOING TO DIE!“</a:t>
            </a:r>
          </a:p>
          <a:p>
            <a:endParaRPr lang="en-US" sz="2800" dirty="0">
              <a:latin typeface="Tahoma" pitchFamily="34" charset="0"/>
              <a:cs typeface="Tahoma" pitchFamily="34" charset="0"/>
            </a:endParaRPr>
          </a:p>
          <a:p>
            <a:r>
              <a:rPr lang="en-US" sz="2800" dirty="0">
                <a:latin typeface="Tahoma" pitchFamily="34" charset="0"/>
                <a:cs typeface="Tahoma" pitchFamily="34" charset="0"/>
              </a:rPr>
              <a:t>Storm Chaser: Meteorologist-rejects who are pretty much insane but get us really cool pictures of tornadoes. We release them from the mental institution every time it starts thundering, just to see what they'll do.</a:t>
            </a:r>
          </a:p>
          <a:p>
            <a:endParaRPr lang="en-US" sz="2800" dirty="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wipe(down)">
                                      <p:cBhvr>
                                        <p:cTn id="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Types of Cyclones</a:t>
            </a:r>
          </a:p>
        </p:txBody>
      </p:sp>
      <p:sp>
        <p:nvSpPr>
          <p:cNvPr id="6147" name="Rectangle 3"/>
          <p:cNvSpPr>
            <a:spLocks noGrp="1" noChangeArrowheads="1"/>
          </p:cNvSpPr>
          <p:nvPr>
            <p:ph type="body" idx="1"/>
          </p:nvPr>
        </p:nvSpPr>
        <p:spPr/>
        <p:txBody>
          <a:bodyPr/>
          <a:lstStyle/>
          <a:p>
            <a:pPr eaLnBrk="1" hangingPunct="1">
              <a:defRPr/>
            </a:pPr>
            <a:r>
              <a:rPr lang="en-US" dirty="0" smtClean="0"/>
              <a:t>Hurricane- A large, organized storm with strong winds and heavy rain</a:t>
            </a:r>
          </a:p>
          <a:p>
            <a:pPr eaLnBrk="1" hangingPunct="1">
              <a:defRPr/>
            </a:pPr>
            <a:r>
              <a:rPr lang="en-US" dirty="0" smtClean="0"/>
              <a:t>AKA</a:t>
            </a:r>
          </a:p>
          <a:p>
            <a:pPr lvl="1" eaLnBrk="1" hangingPunct="1">
              <a:defRPr/>
            </a:pPr>
            <a:r>
              <a:rPr lang="en-US" dirty="0" smtClean="0"/>
              <a:t>Typhoon- in the Pacific</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Hurricanes</a:t>
            </a:r>
          </a:p>
        </p:txBody>
      </p:sp>
      <p:sp>
        <p:nvSpPr>
          <p:cNvPr id="13315" name="Rectangle 3"/>
          <p:cNvSpPr>
            <a:spLocks noGrp="1" noChangeArrowheads="1"/>
          </p:cNvSpPr>
          <p:nvPr>
            <p:ph type="body" idx="1"/>
          </p:nvPr>
        </p:nvSpPr>
        <p:spPr/>
        <p:txBody>
          <a:bodyPr/>
          <a:lstStyle/>
          <a:p>
            <a:pPr eaLnBrk="1" hangingPunct="1">
              <a:defRPr/>
            </a:pPr>
            <a:r>
              <a:rPr lang="en-US" smtClean="0"/>
              <a:t>Massive storms with a size that can be more than 300 miles in diameter.</a:t>
            </a:r>
          </a:p>
          <a:p>
            <a:pPr eaLnBrk="1" hangingPunct="1">
              <a:defRPr/>
            </a:pPr>
            <a:r>
              <a:rPr lang="en-US" smtClean="0"/>
              <a:t>Feed on warm water</a:t>
            </a:r>
          </a:p>
          <a:p>
            <a:pPr eaLnBrk="1" hangingPunct="1">
              <a:defRPr/>
            </a:pPr>
            <a:r>
              <a:rPr lang="en-US" smtClean="0"/>
              <a:t>Biggest danger is the storm surge in coastal areas</a:t>
            </a:r>
          </a:p>
          <a:p>
            <a:pPr eaLnBrk="1" hangingPunct="1">
              <a:defRPr/>
            </a:pPr>
            <a:endParaRPr lang="en-US" smtClean="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4031873"/>
          </a:xfrm>
          <a:prstGeom prst="rect">
            <a:avLst/>
          </a:prstGeom>
          <a:noFill/>
        </p:spPr>
        <p:txBody>
          <a:bodyPr wrap="square" rtlCol="0">
            <a:spAutoFit/>
          </a:bodyPr>
          <a:lstStyle/>
          <a:p>
            <a:r>
              <a:rPr lang="en-US" sz="3200" b="1" dirty="0" smtClean="0">
                <a:solidFill>
                  <a:schemeClr val="bg1"/>
                </a:solidFill>
              </a:rPr>
              <a:t>Hurricanes</a:t>
            </a:r>
          </a:p>
          <a:p>
            <a:endParaRPr lang="en-US" sz="3200" b="1"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the </a:t>
            </a:r>
            <a:r>
              <a:rPr lang="en-US" sz="3200" dirty="0">
                <a:solidFill>
                  <a:schemeClr val="bg1"/>
                </a:solidFill>
              </a:rPr>
              <a:t>most powerful storms on </a:t>
            </a:r>
            <a:r>
              <a:rPr lang="en-US" sz="3200" dirty="0" smtClean="0">
                <a:solidFill>
                  <a:schemeClr val="bg1"/>
                </a:solidFill>
              </a:rPr>
              <a:t>earth</a:t>
            </a:r>
          </a:p>
          <a:p>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Massive</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Begin as thunderstorms over the </a:t>
            </a:r>
            <a:r>
              <a:rPr lang="en-US" sz="3200" dirty="0" smtClean="0">
                <a:solidFill>
                  <a:schemeClr val="bg1"/>
                </a:solidFill>
              </a:rPr>
              <a:t>ocean</a:t>
            </a:r>
          </a:p>
          <a:p>
            <a:endParaRPr lang="en-US" sz="3200" dirty="0">
              <a:solidFill>
                <a:schemeClr val="bg1"/>
              </a:solidFill>
            </a:endParaRPr>
          </a:p>
        </p:txBody>
      </p:sp>
    </p:spTree>
    <p:extLst>
      <p:ext uri="{BB962C8B-B14F-4D97-AF65-F5344CB8AC3E}">
        <p14:creationId xmlns:p14="http://schemas.microsoft.com/office/powerpoint/2010/main" val="509655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724"/>
            <a:ext cx="8229600" cy="1139825"/>
          </a:xfrm>
        </p:spPr>
        <p:txBody>
          <a:bodyPr/>
          <a:lstStyle/>
          <a:p>
            <a:pPr eaLnBrk="1" hangingPunct="1">
              <a:defRPr/>
            </a:pPr>
            <a:r>
              <a:rPr lang="en-US" dirty="0" smtClean="0"/>
              <a:t>Hurricane Sandy</a:t>
            </a:r>
          </a:p>
        </p:txBody>
      </p:sp>
      <p:pic>
        <p:nvPicPr>
          <p:cNvPr id="1026" name="Picture 2" descr="http://www.naturalgaswatch.org/wp-content/uploads/2013/05/HurricaneSandyNASA1.jpg"/>
          <p:cNvPicPr>
            <a:picLocks noChangeAspect="1" noChangeArrowheads="1"/>
          </p:cNvPicPr>
          <p:nvPr/>
        </p:nvPicPr>
        <p:blipFill rotWithShape="1">
          <a:blip r:embed="rId3">
            <a:extLst>
              <a:ext uri="{28A0092B-C50C-407E-A947-70E740481C1C}">
                <a14:useLocalDpi xmlns:a14="http://schemas.microsoft.com/office/drawing/2010/main" val="0"/>
              </a:ext>
            </a:extLst>
          </a:blip>
          <a:srcRect l="5834" t="1389" r="-12500" b="-1389"/>
          <a:stretch/>
        </p:blipFill>
        <p:spPr bwMode="auto">
          <a:xfrm>
            <a:off x="304800" y="11430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14938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39825"/>
          </a:xfrm>
        </p:spPr>
        <p:txBody>
          <a:bodyPr/>
          <a:lstStyle/>
          <a:p>
            <a:pPr eaLnBrk="1" hangingPunct="1">
              <a:defRPr/>
            </a:pPr>
            <a:r>
              <a:rPr lang="en-US" dirty="0" smtClean="0"/>
              <a:t>Hurricane Sandy</a:t>
            </a:r>
          </a:p>
        </p:txBody>
      </p:sp>
      <p:pic>
        <p:nvPicPr>
          <p:cNvPr id="2050" name="Picture 2" descr="http://cdn.phillymag.com/wp-content/uploads/2013/03/hurricanesan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81357"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73308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046988"/>
          </a:xfrm>
          <a:prstGeom prst="rect">
            <a:avLst/>
          </a:prstGeom>
          <a:noFill/>
        </p:spPr>
        <p:txBody>
          <a:bodyPr wrap="square" rtlCol="0">
            <a:spAutoFit/>
          </a:bodyPr>
          <a:lstStyle/>
          <a:p>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Get energy from the water – once they move over land they fizzle </a:t>
            </a:r>
            <a:r>
              <a:rPr lang="en-US" sz="3200" dirty="0" smtClean="0">
                <a:solidFill>
                  <a:schemeClr val="bg1"/>
                </a:solidFill>
              </a:rPr>
              <a:t>out</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Storm surge causes massive flooding</a:t>
            </a:r>
          </a:p>
          <a:p>
            <a:pPr marL="457200" indent="-457200">
              <a:buFont typeface="Arial" panose="020B0604020202020204" pitchFamily="34" charset="0"/>
              <a:buChar char="•"/>
            </a:pPr>
            <a:r>
              <a:rPr lang="en-US" sz="3200" dirty="0">
                <a:solidFill>
                  <a:schemeClr val="bg1"/>
                </a:solidFill>
              </a:rPr>
              <a:t> Also called Typhoon</a:t>
            </a:r>
          </a:p>
        </p:txBody>
      </p:sp>
    </p:spTree>
    <p:extLst>
      <p:ext uri="{BB962C8B-B14F-4D97-AF65-F5344CB8AC3E}">
        <p14:creationId xmlns:p14="http://schemas.microsoft.com/office/powerpoint/2010/main" val="3194676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1" y="3175"/>
            <a:ext cx="8229600" cy="1139825"/>
          </a:xfrm>
        </p:spPr>
        <p:txBody>
          <a:bodyPr/>
          <a:lstStyle/>
          <a:p>
            <a:pPr eaLnBrk="1" hangingPunct="1">
              <a:defRPr/>
            </a:pPr>
            <a:r>
              <a:rPr lang="en-US" dirty="0" smtClean="0"/>
              <a:t>Hurricane Sandy</a:t>
            </a:r>
          </a:p>
        </p:txBody>
      </p:sp>
      <p:pic>
        <p:nvPicPr>
          <p:cNvPr id="3076" name="Picture 4" descr="http://images.nationalgeographic.com/wpf/media-live/photos/000/607/cache/how-rats-fared-superstorm-hurricane-sandy-street_60743_990x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0"/>
            <a:ext cx="8229599"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61423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
          <p:cNvGrpSpPr>
            <a:grpSpLocks/>
          </p:cNvGrpSpPr>
          <p:nvPr/>
        </p:nvGrpSpPr>
        <p:grpSpPr bwMode="auto">
          <a:xfrm>
            <a:off x="0" y="2133600"/>
            <a:ext cx="11020425" cy="5029200"/>
            <a:chOff x="-1134" y="1344"/>
            <a:chExt cx="6942" cy="3168"/>
          </a:xfrm>
        </p:grpSpPr>
        <p:sp>
          <p:nvSpPr>
            <p:cNvPr id="29717" name="AutoShape 6"/>
            <p:cNvSpPr>
              <a:spLocks noChangeArrowheads="1"/>
            </p:cNvSpPr>
            <p:nvPr/>
          </p:nvSpPr>
          <p:spPr bwMode="auto">
            <a:xfrm rot="-10739263">
              <a:off x="139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29718" name="Freeform 9"/>
            <p:cNvSpPr>
              <a:spLocks/>
            </p:cNvSpPr>
            <p:nvPr/>
          </p:nvSpPr>
          <p:spPr bwMode="auto">
            <a:xfrm>
              <a:off x="-1134" y="2975"/>
              <a:ext cx="6942" cy="1537"/>
            </a:xfrm>
            <a:custGeom>
              <a:avLst/>
              <a:gdLst>
                <a:gd name="T0" fmla="*/ 0 w 6942"/>
                <a:gd name="T1" fmla="*/ 553 h 1537"/>
                <a:gd name="T2" fmla="*/ 1215 w 6942"/>
                <a:gd name="T3" fmla="*/ 634 h 1537"/>
                <a:gd name="T4" fmla="*/ 1458 w 6942"/>
                <a:gd name="T5" fmla="*/ 607 h 1537"/>
                <a:gd name="T6" fmla="*/ 1863 w 6942"/>
                <a:gd name="T7" fmla="*/ 598 h 1537"/>
                <a:gd name="T8" fmla="*/ 2223 w 6942"/>
                <a:gd name="T9" fmla="*/ 580 h 1537"/>
                <a:gd name="T10" fmla="*/ 2628 w 6942"/>
                <a:gd name="T11" fmla="*/ 526 h 1537"/>
                <a:gd name="T12" fmla="*/ 2943 w 6942"/>
                <a:gd name="T13" fmla="*/ 382 h 1537"/>
                <a:gd name="T14" fmla="*/ 3330 w 6942"/>
                <a:gd name="T15" fmla="*/ 184 h 1537"/>
                <a:gd name="T16" fmla="*/ 3798 w 6942"/>
                <a:gd name="T17" fmla="*/ 49 h 1537"/>
                <a:gd name="T18" fmla="*/ 4110 w 6942"/>
                <a:gd name="T19" fmla="*/ 1 h 1537"/>
                <a:gd name="T20" fmla="*/ 4581 w 6942"/>
                <a:gd name="T21" fmla="*/ 58 h 1537"/>
                <a:gd name="T22" fmla="*/ 5049 w 6942"/>
                <a:gd name="T23" fmla="*/ 238 h 1537"/>
                <a:gd name="T24" fmla="*/ 5571 w 6942"/>
                <a:gd name="T25" fmla="*/ 427 h 1537"/>
                <a:gd name="T26" fmla="*/ 5895 w 6942"/>
                <a:gd name="T27" fmla="*/ 409 h 1537"/>
                <a:gd name="T28" fmla="*/ 6327 w 6942"/>
                <a:gd name="T29" fmla="*/ 526 h 1537"/>
                <a:gd name="T30" fmla="*/ 6702 w 6942"/>
                <a:gd name="T31" fmla="*/ 577 h 1537"/>
                <a:gd name="T32" fmla="*/ 6942 w 6942"/>
                <a:gd name="T33" fmla="*/ 577 h 1537"/>
                <a:gd name="T34" fmla="*/ 6942 w 6942"/>
                <a:gd name="T35" fmla="*/ 1537 h 1537"/>
                <a:gd name="T36" fmla="*/ 63 w 6942"/>
                <a:gd name="T37" fmla="*/ 1498 h 1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42"/>
                <a:gd name="T58" fmla="*/ 0 h 1537"/>
                <a:gd name="T59" fmla="*/ 6942 w 6942"/>
                <a:gd name="T60" fmla="*/ 1537 h 15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42" h="1537">
                  <a:moveTo>
                    <a:pt x="0" y="553"/>
                  </a:moveTo>
                  <a:lnTo>
                    <a:pt x="1215" y="634"/>
                  </a:lnTo>
                  <a:lnTo>
                    <a:pt x="1458" y="607"/>
                  </a:lnTo>
                  <a:cubicBezTo>
                    <a:pt x="1701" y="490"/>
                    <a:pt x="1566" y="544"/>
                    <a:pt x="1863" y="598"/>
                  </a:cubicBezTo>
                  <a:cubicBezTo>
                    <a:pt x="2016" y="427"/>
                    <a:pt x="2129" y="592"/>
                    <a:pt x="2223" y="580"/>
                  </a:cubicBezTo>
                  <a:cubicBezTo>
                    <a:pt x="2350" y="568"/>
                    <a:pt x="2561" y="421"/>
                    <a:pt x="2628" y="526"/>
                  </a:cubicBezTo>
                  <a:cubicBezTo>
                    <a:pt x="2748" y="493"/>
                    <a:pt x="2822" y="335"/>
                    <a:pt x="2943" y="382"/>
                  </a:cubicBezTo>
                  <a:cubicBezTo>
                    <a:pt x="3060" y="325"/>
                    <a:pt x="3183" y="143"/>
                    <a:pt x="3330" y="184"/>
                  </a:cubicBezTo>
                  <a:cubicBezTo>
                    <a:pt x="3492" y="229"/>
                    <a:pt x="3668" y="79"/>
                    <a:pt x="3798" y="49"/>
                  </a:cubicBezTo>
                  <a:cubicBezTo>
                    <a:pt x="3928" y="19"/>
                    <a:pt x="3980" y="0"/>
                    <a:pt x="4110" y="1"/>
                  </a:cubicBezTo>
                  <a:cubicBezTo>
                    <a:pt x="4110" y="1"/>
                    <a:pt x="4464" y="112"/>
                    <a:pt x="4581" y="58"/>
                  </a:cubicBezTo>
                  <a:cubicBezTo>
                    <a:pt x="4679" y="13"/>
                    <a:pt x="4878" y="278"/>
                    <a:pt x="5049" y="238"/>
                  </a:cubicBezTo>
                  <a:cubicBezTo>
                    <a:pt x="5202" y="202"/>
                    <a:pt x="5430" y="399"/>
                    <a:pt x="5571" y="427"/>
                  </a:cubicBezTo>
                  <a:cubicBezTo>
                    <a:pt x="5571" y="427"/>
                    <a:pt x="5895" y="409"/>
                    <a:pt x="5895" y="409"/>
                  </a:cubicBezTo>
                  <a:cubicBezTo>
                    <a:pt x="5967" y="292"/>
                    <a:pt x="6208" y="594"/>
                    <a:pt x="6327" y="526"/>
                  </a:cubicBezTo>
                  <a:cubicBezTo>
                    <a:pt x="6453" y="454"/>
                    <a:pt x="6590" y="569"/>
                    <a:pt x="6702" y="577"/>
                  </a:cubicBezTo>
                  <a:lnTo>
                    <a:pt x="6942" y="577"/>
                  </a:lnTo>
                  <a:lnTo>
                    <a:pt x="6942" y="1537"/>
                  </a:lnTo>
                  <a:lnTo>
                    <a:pt x="6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29699" name="AutoShape 11" descr="Woven mat"/>
          <p:cNvSpPr>
            <a:spLocks noChangeArrowheads="1"/>
          </p:cNvSpPr>
          <p:nvPr/>
        </p:nvSpPr>
        <p:spPr bwMode="auto">
          <a:xfrm rot="-5400000">
            <a:off x="609600" y="4457700"/>
            <a:ext cx="990600" cy="838200"/>
          </a:xfrm>
          <a:prstGeom prst="homePlate">
            <a:avLst>
              <a:gd name="adj" fmla="val 29545"/>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9700" name="Freeform 12"/>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sp>
        <p:nvSpPr>
          <p:cNvPr id="29701" name="Text Box 13"/>
          <p:cNvSpPr txBox="1">
            <a:spLocks noChangeArrowheads="1"/>
          </p:cNvSpPr>
          <p:nvPr/>
        </p:nvSpPr>
        <p:spPr bwMode="auto">
          <a:xfrm>
            <a:off x="5334000" y="2590800"/>
            <a:ext cx="2984500" cy="457200"/>
          </a:xfrm>
          <a:prstGeom prst="rect">
            <a:avLst/>
          </a:prstGeom>
          <a:noFill/>
          <a:ln w="9525">
            <a:noFill/>
            <a:miter lim="800000"/>
            <a:headEnd/>
            <a:tailEnd/>
          </a:ln>
        </p:spPr>
        <p:txBody>
          <a:bodyPr wrap="none">
            <a:spAutoFit/>
          </a:bodyPr>
          <a:lstStyle/>
          <a:p>
            <a:pPr algn="ctr">
              <a:spcBef>
                <a:spcPct val="20000"/>
              </a:spcBef>
            </a:pPr>
            <a:r>
              <a:rPr lang="en-US" sz="2400">
                <a:latin typeface="Times New Roman" pitchFamily="18" charset="0"/>
              </a:rPr>
              <a:t>Hurricane far off shore</a:t>
            </a:r>
          </a:p>
        </p:txBody>
      </p:sp>
      <p:sp>
        <p:nvSpPr>
          <p:cNvPr id="29702" name="Text Box 14"/>
          <p:cNvSpPr txBox="1">
            <a:spLocks noChangeArrowheads="1"/>
          </p:cNvSpPr>
          <p:nvPr/>
        </p:nvSpPr>
        <p:spPr bwMode="auto">
          <a:xfrm>
            <a:off x="1981200" y="2895600"/>
            <a:ext cx="1708150" cy="1333500"/>
          </a:xfrm>
          <a:prstGeom prst="rect">
            <a:avLst/>
          </a:prstGeom>
          <a:noFill/>
          <a:ln w="9525">
            <a:noFill/>
            <a:miter lim="800000"/>
            <a:headEnd/>
            <a:tailEnd/>
          </a:ln>
        </p:spPr>
        <p:txBody>
          <a:bodyPr wrap="none">
            <a:spAutoFit/>
          </a:bodyPr>
          <a:lstStyle/>
          <a:p>
            <a:pPr algn="ctr">
              <a:spcBef>
                <a:spcPct val="20000"/>
              </a:spcBef>
            </a:pPr>
            <a:r>
              <a:rPr lang="en-US" sz="2400">
                <a:latin typeface="Times New Roman" pitchFamily="18" charset="0"/>
              </a:rPr>
              <a:t>Rough surf </a:t>
            </a:r>
          </a:p>
          <a:p>
            <a:pPr algn="ctr">
              <a:spcBef>
                <a:spcPct val="20000"/>
              </a:spcBef>
            </a:pPr>
            <a:r>
              <a:rPr lang="en-US" sz="2400">
                <a:latin typeface="Times New Roman" pitchFamily="18" charset="0"/>
              </a:rPr>
              <a:t>hundreds of </a:t>
            </a:r>
          </a:p>
          <a:p>
            <a:pPr algn="ctr">
              <a:spcBef>
                <a:spcPct val="20000"/>
              </a:spcBef>
            </a:pPr>
            <a:r>
              <a:rPr lang="en-US" sz="2400">
                <a:latin typeface="Times New Roman" pitchFamily="18" charset="0"/>
              </a:rPr>
              <a:t>miles away.</a:t>
            </a:r>
          </a:p>
        </p:txBody>
      </p:sp>
      <p:grpSp>
        <p:nvGrpSpPr>
          <p:cNvPr id="3" name="Group 23"/>
          <p:cNvGrpSpPr>
            <a:grpSpLocks/>
          </p:cNvGrpSpPr>
          <p:nvPr/>
        </p:nvGrpSpPr>
        <p:grpSpPr bwMode="auto">
          <a:xfrm>
            <a:off x="3276600" y="4724400"/>
            <a:ext cx="762000" cy="763588"/>
            <a:chOff x="2064" y="2976"/>
            <a:chExt cx="480" cy="481"/>
          </a:xfrm>
        </p:grpSpPr>
        <p:grpSp>
          <p:nvGrpSpPr>
            <p:cNvPr id="29709" name="Group 15"/>
            <p:cNvGrpSpPr>
              <a:grpSpLocks/>
            </p:cNvGrpSpPr>
            <p:nvPr/>
          </p:nvGrpSpPr>
          <p:grpSpPr bwMode="auto">
            <a:xfrm>
              <a:off x="2304" y="2976"/>
              <a:ext cx="144" cy="473"/>
              <a:chOff x="5424" y="0"/>
              <a:chExt cx="144" cy="473"/>
            </a:xfrm>
          </p:grpSpPr>
          <p:sp>
            <p:nvSpPr>
              <p:cNvPr id="29711" name="Oval 16"/>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29712" name="Line 17"/>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29713" name="Line 18"/>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29714" name="Line 19"/>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29715" name="Line 20"/>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29716" name="Line 21"/>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29710" name="Freeform 22"/>
            <p:cNvSpPr>
              <a:spLocks/>
            </p:cNvSpPr>
            <p:nvPr/>
          </p:nvSpPr>
          <p:spPr bwMode="auto">
            <a:xfrm>
              <a:off x="2064" y="3456"/>
              <a:ext cx="480" cy="1"/>
            </a:xfrm>
            <a:custGeom>
              <a:avLst/>
              <a:gdLst>
                <a:gd name="T0" fmla="*/ 480 w 480"/>
                <a:gd name="T1" fmla="*/ 0 h 1"/>
                <a:gd name="T2" fmla="*/ 0 w 480"/>
                <a:gd name="T3" fmla="*/ 0 h 1"/>
                <a:gd name="T4" fmla="*/ 0 60000 65536"/>
                <a:gd name="T5" fmla="*/ 0 60000 65536"/>
                <a:gd name="T6" fmla="*/ 0 w 480"/>
                <a:gd name="T7" fmla="*/ 0 h 1"/>
                <a:gd name="T8" fmla="*/ 480 w 480"/>
                <a:gd name="T9" fmla="*/ 1 h 1"/>
              </a:gdLst>
              <a:ahLst/>
              <a:cxnLst>
                <a:cxn ang="T4">
                  <a:pos x="T0" y="T1"/>
                </a:cxn>
                <a:cxn ang="T5">
                  <a:pos x="T2" y="T3"/>
                </a:cxn>
              </a:cxnLst>
              <a:rect l="T6" t="T7" r="T8" b="T9"/>
              <a:pathLst>
                <a:path w="480" h="1">
                  <a:moveTo>
                    <a:pt x="480" y="0"/>
                  </a:moveTo>
                  <a:cubicBezTo>
                    <a:pt x="280" y="0"/>
                    <a:pt x="80" y="0"/>
                    <a:pt x="0" y="0"/>
                  </a:cubicBezTo>
                </a:path>
              </a:pathLst>
            </a:custGeom>
            <a:noFill/>
            <a:ln w="28575" cap="flat" cmpd="sng">
              <a:solidFill>
                <a:schemeClr val="tx1"/>
              </a:solidFill>
              <a:prstDash val="solid"/>
              <a:round/>
              <a:headEnd/>
              <a:tailEnd/>
            </a:ln>
          </p:spPr>
          <p:txBody>
            <a:bodyPr wrap="none"/>
            <a:lstStyle/>
            <a:p>
              <a:endParaRPr lang="en-US"/>
            </a:p>
          </p:txBody>
        </p:sp>
      </p:grpSp>
      <p:grpSp>
        <p:nvGrpSpPr>
          <p:cNvPr id="5" name="Group 26"/>
          <p:cNvGrpSpPr>
            <a:grpSpLocks/>
          </p:cNvGrpSpPr>
          <p:nvPr/>
        </p:nvGrpSpPr>
        <p:grpSpPr bwMode="auto">
          <a:xfrm>
            <a:off x="4876800" y="3810000"/>
            <a:ext cx="3581400" cy="1143000"/>
            <a:chOff x="3072" y="2400"/>
            <a:chExt cx="2256" cy="720"/>
          </a:xfrm>
        </p:grpSpPr>
        <p:sp>
          <p:nvSpPr>
            <p:cNvPr id="29707" name="AutoShape 24"/>
            <p:cNvSpPr>
              <a:spLocks noChangeArrowheads="1"/>
            </p:cNvSpPr>
            <p:nvPr/>
          </p:nvSpPr>
          <p:spPr bwMode="auto">
            <a:xfrm rot="-5400000">
              <a:off x="4512" y="2304"/>
              <a:ext cx="720" cy="912"/>
            </a:xfrm>
            <a:custGeom>
              <a:avLst/>
              <a:gdLst>
                <a:gd name="T0" fmla="*/ 17 w 21600"/>
                <a:gd name="T1" fmla="*/ 0 h 21600"/>
                <a:gd name="T2" fmla="*/ 17 w 21600"/>
                <a:gd name="T3" fmla="*/ 22 h 21600"/>
                <a:gd name="T4" fmla="*/ 4 w 21600"/>
                <a:gd name="T5" fmla="*/ 39 h 21600"/>
                <a:gd name="T6" fmla="*/ 24 w 21600"/>
                <a:gd name="T7" fmla="*/ 11 h 21600"/>
                <a:gd name="T8" fmla="*/ 17694720 60000 65536"/>
                <a:gd name="T9" fmla="*/ 5898240 60000 65536"/>
                <a:gd name="T10" fmla="*/ 5898240 60000 65536"/>
                <a:gd name="T11" fmla="*/ 0 60000 65536"/>
                <a:gd name="T12" fmla="*/ 12420 w 21600"/>
                <a:gd name="T13" fmla="*/ 2913 h 21600"/>
                <a:gd name="T14" fmla="*/ 18240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9708" name="AutoShape 25"/>
            <p:cNvSpPr>
              <a:spLocks noChangeArrowheads="1"/>
            </p:cNvSpPr>
            <p:nvPr/>
          </p:nvSpPr>
          <p:spPr bwMode="auto">
            <a:xfrm rot="5400000" flipH="1">
              <a:off x="3168" y="2304"/>
              <a:ext cx="720" cy="912"/>
            </a:xfrm>
            <a:custGeom>
              <a:avLst/>
              <a:gdLst>
                <a:gd name="T0" fmla="*/ 17 w 21600"/>
                <a:gd name="T1" fmla="*/ 0 h 21600"/>
                <a:gd name="T2" fmla="*/ 17 w 21600"/>
                <a:gd name="T3" fmla="*/ 22 h 21600"/>
                <a:gd name="T4" fmla="*/ 4 w 21600"/>
                <a:gd name="T5" fmla="*/ 39 h 21600"/>
                <a:gd name="T6" fmla="*/ 24 w 21600"/>
                <a:gd name="T7" fmla="*/ 11 h 21600"/>
                <a:gd name="T8" fmla="*/ 17694720 60000 65536"/>
                <a:gd name="T9" fmla="*/ 5898240 60000 65536"/>
                <a:gd name="T10" fmla="*/ 5898240 60000 65536"/>
                <a:gd name="T11" fmla="*/ 0 60000 65536"/>
                <a:gd name="T12" fmla="*/ 12420 w 21600"/>
                <a:gd name="T13" fmla="*/ 2913 h 21600"/>
                <a:gd name="T14" fmla="*/ 18240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4363" name="Text Box 27"/>
          <p:cNvSpPr txBox="1">
            <a:spLocks noChangeArrowheads="1"/>
          </p:cNvSpPr>
          <p:nvPr/>
        </p:nvSpPr>
        <p:spPr bwMode="auto">
          <a:xfrm>
            <a:off x="5562600" y="4800600"/>
            <a:ext cx="2438400" cy="579438"/>
          </a:xfrm>
          <a:prstGeom prst="rect">
            <a:avLst/>
          </a:prstGeom>
          <a:noFill/>
          <a:ln w="9525">
            <a:noFill/>
            <a:miter lim="800000"/>
            <a:headEnd/>
            <a:tailEnd/>
          </a:ln>
        </p:spPr>
        <p:txBody>
          <a:bodyPr>
            <a:spAutoFit/>
          </a:bodyPr>
          <a:lstStyle/>
          <a:p>
            <a:pPr algn="ctr">
              <a:spcBef>
                <a:spcPct val="50000"/>
              </a:spcBef>
            </a:pPr>
            <a:r>
              <a:rPr lang="en-US" sz="3200">
                <a:latin typeface="Times New Roman" pitchFamily="18" charset="0"/>
              </a:rPr>
              <a:t>Storm Surge</a:t>
            </a:r>
          </a:p>
        </p:txBody>
      </p:sp>
      <p:sp>
        <p:nvSpPr>
          <p:cNvPr id="14364" name="AutoShape 28"/>
          <p:cNvSpPr>
            <a:spLocks noChangeArrowheads="1"/>
          </p:cNvSpPr>
          <p:nvPr/>
        </p:nvSpPr>
        <p:spPr bwMode="auto">
          <a:xfrm>
            <a:off x="2971800" y="4191000"/>
            <a:ext cx="228600" cy="1143000"/>
          </a:xfrm>
          <a:prstGeom prst="down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63"/>
                                        </p:tgtEl>
                                        <p:attrNameLst>
                                          <p:attrName>style.visibility</p:attrName>
                                        </p:attrNameLst>
                                      </p:cBhvr>
                                      <p:to>
                                        <p:strVal val="visible"/>
                                      </p:to>
                                    </p:set>
                                    <p:animEffect transition="in" filter="wipe(left)">
                                      <p:cBhvr>
                                        <p:cTn id="12" dur="500"/>
                                        <p:tgtEl>
                                          <p:spTgt spid="143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64"/>
                                        </p:tgtEl>
                                        <p:attrNameLst>
                                          <p:attrName>style.visibility</p:attrName>
                                        </p:attrNameLst>
                                      </p:cBhvr>
                                      <p:to>
                                        <p:strVal val="visible"/>
                                      </p:to>
                                    </p:set>
                                    <p:animEffect transition="in" filter="wipe(up)">
                                      <p:cBhvr>
                                        <p:cTn id="17" dur="500"/>
                                        <p:tgtEl>
                                          <p:spTgt spid="143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4" name="excellent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autoUpdateAnimBg="0"/>
      <p:bldP spid="1436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371850" y="2133600"/>
            <a:ext cx="12801600" cy="5138738"/>
            <a:chOff x="-2124" y="1344"/>
            <a:chExt cx="8064" cy="3237"/>
          </a:xfrm>
        </p:grpSpPr>
        <p:sp>
          <p:nvSpPr>
            <p:cNvPr id="30733" name="AutoShape 3"/>
            <p:cNvSpPr>
              <a:spLocks noChangeArrowheads="1"/>
            </p:cNvSpPr>
            <p:nvPr/>
          </p:nvSpPr>
          <p:spPr bwMode="auto">
            <a:xfrm rot="-10739263">
              <a:off x="46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30734" name="Freeform 4"/>
            <p:cNvSpPr>
              <a:spLocks/>
            </p:cNvSpPr>
            <p:nvPr/>
          </p:nvSpPr>
          <p:spPr bwMode="auto">
            <a:xfrm>
              <a:off x="-2124" y="2975"/>
              <a:ext cx="8064" cy="1606"/>
            </a:xfrm>
            <a:custGeom>
              <a:avLst/>
              <a:gdLst>
                <a:gd name="T0" fmla="*/ 0 w 8064"/>
                <a:gd name="T1" fmla="*/ 1444 h 1606"/>
                <a:gd name="T2" fmla="*/ 828 w 8064"/>
                <a:gd name="T3" fmla="*/ 841 h 1606"/>
                <a:gd name="T4" fmla="*/ 1518 w 8064"/>
                <a:gd name="T5" fmla="*/ 607 h 1606"/>
                <a:gd name="T6" fmla="*/ 1923 w 8064"/>
                <a:gd name="T7" fmla="*/ 598 h 1606"/>
                <a:gd name="T8" fmla="*/ 2283 w 8064"/>
                <a:gd name="T9" fmla="*/ 580 h 1606"/>
                <a:gd name="T10" fmla="*/ 2688 w 8064"/>
                <a:gd name="T11" fmla="*/ 526 h 1606"/>
                <a:gd name="T12" fmla="*/ 3003 w 8064"/>
                <a:gd name="T13" fmla="*/ 382 h 1606"/>
                <a:gd name="T14" fmla="*/ 3390 w 8064"/>
                <a:gd name="T15" fmla="*/ 184 h 1606"/>
                <a:gd name="T16" fmla="*/ 3858 w 8064"/>
                <a:gd name="T17" fmla="*/ 49 h 1606"/>
                <a:gd name="T18" fmla="*/ 4170 w 8064"/>
                <a:gd name="T19" fmla="*/ 1 h 1606"/>
                <a:gd name="T20" fmla="*/ 4641 w 8064"/>
                <a:gd name="T21" fmla="*/ 58 h 1606"/>
                <a:gd name="T22" fmla="*/ 5109 w 8064"/>
                <a:gd name="T23" fmla="*/ 238 h 1606"/>
                <a:gd name="T24" fmla="*/ 5631 w 8064"/>
                <a:gd name="T25" fmla="*/ 427 h 1606"/>
                <a:gd name="T26" fmla="*/ 5955 w 8064"/>
                <a:gd name="T27" fmla="*/ 409 h 1606"/>
                <a:gd name="T28" fmla="*/ 6387 w 8064"/>
                <a:gd name="T29" fmla="*/ 526 h 1606"/>
                <a:gd name="T30" fmla="*/ 6762 w 8064"/>
                <a:gd name="T31" fmla="*/ 577 h 1606"/>
                <a:gd name="T32" fmla="*/ 8064 w 8064"/>
                <a:gd name="T33" fmla="*/ 598 h 1606"/>
                <a:gd name="T34" fmla="*/ 8037 w 8064"/>
                <a:gd name="T35" fmla="*/ 1606 h 1606"/>
                <a:gd name="T36" fmla="*/ 123 w 8064"/>
                <a:gd name="T37" fmla="*/ 1498 h 16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64"/>
                <a:gd name="T58" fmla="*/ 0 h 1606"/>
                <a:gd name="T59" fmla="*/ 8064 w 8064"/>
                <a:gd name="T60" fmla="*/ 1606 h 16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64" h="1606">
                  <a:moveTo>
                    <a:pt x="0" y="1444"/>
                  </a:moveTo>
                  <a:lnTo>
                    <a:pt x="828" y="841"/>
                  </a:lnTo>
                  <a:lnTo>
                    <a:pt x="1518" y="607"/>
                  </a:lnTo>
                  <a:cubicBezTo>
                    <a:pt x="1761" y="490"/>
                    <a:pt x="1626" y="544"/>
                    <a:pt x="1923" y="598"/>
                  </a:cubicBezTo>
                  <a:cubicBezTo>
                    <a:pt x="2076" y="427"/>
                    <a:pt x="2189" y="592"/>
                    <a:pt x="2283" y="580"/>
                  </a:cubicBezTo>
                  <a:cubicBezTo>
                    <a:pt x="2410" y="568"/>
                    <a:pt x="2621" y="421"/>
                    <a:pt x="2688" y="526"/>
                  </a:cubicBezTo>
                  <a:cubicBezTo>
                    <a:pt x="2808" y="493"/>
                    <a:pt x="2882" y="335"/>
                    <a:pt x="3003" y="382"/>
                  </a:cubicBezTo>
                  <a:cubicBezTo>
                    <a:pt x="3120" y="325"/>
                    <a:pt x="3243" y="143"/>
                    <a:pt x="3390" y="184"/>
                  </a:cubicBezTo>
                  <a:cubicBezTo>
                    <a:pt x="3552" y="229"/>
                    <a:pt x="3728" y="79"/>
                    <a:pt x="3858" y="49"/>
                  </a:cubicBezTo>
                  <a:cubicBezTo>
                    <a:pt x="3988" y="19"/>
                    <a:pt x="4040" y="0"/>
                    <a:pt x="4170" y="1"/>
                  </a:cubicBezTo>
                  <a:cubicBezTo>
                    <a:pt x="4170" y="1"/>
                    <a:pt x="4524" y="112"/>
                    <a:pt x="4641" y="58"/>
                  </a:cubicBezTo>
                  <a:cubicBezTo>
                    <a:pt x="4739" y="13"/>
                    <a:pt x="4938" y="278"/>
                    <a:pt x="5109" y="238"/>
                  </a:cubicBezTo>
                  <a:cubicBezTo>
                    <a:pt x="5262" y="202"/>
                    <a:pt x="5490" y="399"/>
                    <a:pt x="5631" y="427"/>
                  </a:cubicBezTo>
                  <a:cubicBezTo>
                    <a:pt x="5631" y="427"/>
                    <a:pt x="5955" y="409"/>
                    <a:pt x="5955" y="409"/>
                  </a:cubicBezTo>
                  <a:cubicBezTo>
                    <a:pt x="6027" y="292"/>
                    <a:pt x="6268" y="594"/>
                    <a:pt x="6387" y="526"/>
                  </a:cubicBezTo>
                  <a:cubicBezTo>
                    <a:pt x="6513" y="454"/>
                    <a:pt x="6650" y="569"/>
                    <a:pt x="6762" y="577"/>
                  </a:cubicBezTo>
                  <a:lnTo>
                    <a:pt x="8064" y="598"/>
                  </a:lnTo>
                  <a:lnTo>
                    <a:pt x="8037" y="1606"/>
                  </a:lnTo>
                  <a:lnTo>
                    <a:pt x="12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30723" name="AutoShape 5" descr="Woven mat"/>
          <p:cNvSpPr>
            <a:spLocks noChangeArrowheads="1"/>
          </p:cNvSpPr>
          <p:nvPr/>
        </p:nvSpPr>
        <p:spPr bwMode="auto">
          <a:xfrm rot="-5400000">
            <a:off x="609600" y="4457700"/>
            <a:ext cx="990600" cy="838200"/>
          </a:xfrm>
          <a:prstGeom prst="homePlate">
            <a:avLst>
              <a:gd name="adj" fmla="val 29545"/>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0724" name="Freeform 6"/>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grpSp>
        <p:nvGrpSpPr>
          <p:cNvPr id="30725" name="Group 9"/>
          <p:cNvGrpSpPr>
            <a:grpSpLocks/>
          </p:cNvGrpSpPr>
          <p:nvPr/>
        </p:nvGrpSpPr>
        <p:grpSpPr bwMode="auto">
          <a:xfrm>
            <a:off x="1828800" y="4724400"/>
            <a:ext cx="228600" cy="750888"/>
            <a:chOff x="5424" y="0"/>
            <a:chExt cx="144" cy="473"/>
          </a:xfrm>
        </p:grpSpPr>
        <p:sp>
          <p:nvSpPr>
            <p:cNvPr id="30727" name="Oval 10"/>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28" name="Line 11"/>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30729" name="Line 12"/>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30730" name="Line 13"/>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30731" name="Line 14"/>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30732" name="Line 15"/>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16400" name="AutoShape 16"/>
          <p:cNvSpPr>
            <a:spLocks noChangeArrowheads="1"/>
          </p:cNvSpPr>
          <p:nvPr/>
        </p:nvSpPr>
        <p:spPr bwMode="auto">
          <a:xfrm>
            <a:off x="1981200" y="3048000"/>
            <a:ext cx="2971800" cy="1524000"/>
          </a:xfrm>
          <a:prstGeom prst="wedgeEllipseCallout">
            <a:avLst>
              <a:gd name="adj1" fmla="val -41185"/>
              <a:gd name="adj2" fmla="val 56042"/>
            </a:avLst>
          </a:prstGeom>
          <a:solidFill>
            <a:schemeClr val="accent1"/>
          </a:solidFill>
          <a:ln w="9525">
            <a:solidFill>
              <a:schemeClr val="tx1"/>
            </a:solidFill>
            <a:miter lim="800000"/>
            <a:headEnd/>
            <a:tailEnd/>
          </a:ln>
        </p:spPr>
        <p:txBody>
          <a:bodyPr/>
          <a:lstStyle/>
          <a:p>
            <a:pPr algn="ctr">
              <a:spcBef>
                <a:spcPct val="20000"/>
              </a:spcBef>
            </a:pPr>
            <a:r>
              <a:rPr lang="en-US" sz="2400">
                <a:latin typeface="Times New Roman" pitchFamily="18" charset="0"/>
              </a:rPr>
              <a:t>Hey! Let’s check out the storm!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dissolve">
                                      <p:cBhvr>
                                        <p:cTn id="7" dur="500"/>
                                        <p:tgtEl>
                                          <p:spTgt spid="16400"/>
                                        </p:tgtEl>
                                      </p:cBhvr>
                                    </p:animEffect>
                                  </p:childTnLst>
                                  <p:subTnLst>
                                    <p:set>
                                      <p:cBhvr override="childStyle">
                                        <p:cTn dur="1" fill="hold" display="0" masterRel="nextClick" afterEffect="1"/>
                                        <p:tgtEl>
                                          <p:spTgt spid="1640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smtClean="0">
                <a:solidFill>
                  <a:schemeClr val="tx1"/>
                </a:solidFill>
                <a:effectLst>
                  <a:outerShdw blurRad="38100" dist="38100" dir="2700000" algn="tl">
                    <a:srgbClr val="010199"/>
                  </a:outerShdw>
                </a:effectLst>
              </a:rPr>
              <a:t>Fronts</a:t>
            </a:r>
            <a:r>
              <a:rPr lang="en-US" smtClean="0">
                <a:solidFill>
                  <a:schemeClr val="tx1"/>
                </a:solidFill>
                <a:effectLst>
                  <a:outerShdw blurRad="38100" dist="38100" dir="2700000" algn="tl">
                    <a:srgbClr val="010199"/>
                  </a:outerShdw>
                </a:effectLst>
              </a:rPr>
              <a:t> </a:t>
            </a:r>
          </a:p>
        </p:txBody>
      </p:sp>
      <p:sp>
        <p:nvSpPr>
          <p:cNvPr id="104451" name="Rectangle 3"/>
          <p:cNvSpPr>
            <a:spLocks noGrp="1" noChangeArrowheads="1"/>
          </p:cNvSpPr>
          <p:nvPr>
            <p:ph type="body" idx="1"/>
          </p:nvPr>
        </p:nvSpPr>
        <p:spPr>
          <a:xfrm>
            <a:off x="457200" y="1752600"/>
            <a:ext cx="8229600" cy="4876800"/>
          </a:xfrm>
        </p:spPr>
        <p:txBody>
          <a:bodyPr/>
          <a:lstStyle/>
          <a:p>
            <a:pPr eaLnBrk="1" hangingPunct="1">
              <a:defRPr/>
            </a:pPr>
            <a:r>
              <a:rPr lang="en-US" sz="3600" smtClean="0"/>
              <a:t>boundary between two air masses</a:t>
            </a:r>
          </a:p>
          <a:p>
            <a:pPr eaLnBrk="1" hangingPunct="1">
              <a:defRPr/>
            </a:pPr>
            <a:r>
              <a:rPr lang="en-US" sz="3600" smtClean="0"/>
              <a:t>bring changes in the weather (from west to east)</a:t>
            </a:r>
          </a:p>
          <a:p>
            <a:pPr eaLnBrk="1" hangingPunct="1">
              <a:defRPr/>
            </a:pPr>
            <a:r>
              <a:rPr lang="en-US" sz="3600" smtClean="0"/>
              <a:t>Fronts are named for the air that is </a:t>
            </a:r>
            <a:r>
              <a:rPr lang="en-US" sz="3600" i="1" smtClean="0">
                <a:solidFill>
                  <a:srgbClr val="FFFF00"/>
                </a:solidFill>
                <a:effectLst>
                  <a:outerShdw blurRad="38100" dist="38100" dir="2700000" algn="tl">
                    <a:srgbClr val="FFFFFF"/>
                  </a:outerShdw>
                </a:effectLst>
              </a:rPr>
              <a:t>behind</a:t>
            </a:r>
            <a:r>
              <a:rPr lang="en-US" sz="3600" smtClean="0"/>
              <a:t> them</a:t>
            </a:r>
          </a:p>
          <a:p>
            <a:pPr eaLnBrk="1" hangingPunct="1">
              <a:defRPr/>
            </a:pPr>
            <a:endParaRPr lang="en-US" sz="3600" smtClean="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276600" y="2133600"/>
            <a:ext cx="12706350" cy="5138738"/>
            <a:chOff x="-2064" y="1344"/>
            <a:chExt cx="8004" cy="3237"/>
          </a:xfrm>
        </p:grpSpPr>
        <p:sp>
          <p:nvSpPr>
            <p:cNvPr id="31756" name="AutoShape 3"/>
            <p:cNvSpPr>
              <a:spLocks noChangeArrowheads="1"/>
            </p:cNvSpPr>
            <p:nvPr/>
          </p:nvSpPr>
          <p:spPr bwMode="auto">
            <a:xfrm rot="-10739263">
              <a:off x="46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31757" name="Freeform 4"/>
            <p:cNvSpPr>
              <a:spLocks/>
            </p:cNvSpPr>
            <p:nvPr/>
          </p:nvSpPr>
          <p:spPr bwMode="auto">
            <a:xfrm>
              <a:off x="-2064" y="2975"/>
              <a:ext cx="8004" cy="1606"/>
            </a:xfrm>
            <a:custGeom>
              <a:avLst/>
              <a:gdLst>
                <a:gd name="T0" fmla="*/ 0 w 8004"/>
                <a:gd name="T1" fmla="*/ 553 h 1606"/>
                <a:gd name="T2" fmla="*/ 1215 w 8004"/>
                <a:gd name="T3" fmla="*/ 634 h 1606"/>
                <a:gd name="T4" fmla="*/ 1458 w 8004"/>
                <a:gd name="T5" fmla="*/ 607 h 1606"/>
                <a:gd name="T6" fmla="*/ 1863 w 8004"/>
                <a:gd name="T7" fmla="*/ 598 h 1606"/>
                <a:gd name="T8" fmla="*/ 2223 w 8004"/>
                <a:gd name="T9" fmla="*/ 580 h 1606"/>
                <a:gd name="T10" fmla="*/ 2628 w 8004"/>
                <a:gd name="T11" fmla="*/ 526 h 1606"/>
                <a:gd name="T12" fmla="*/ 2943 w 8004"/>
                <a:gd name="T13" fmla="*/ 382 h 1606"/>
                <a:gd name="T14" fmla="*/ 3330 w 8004"/>
                <a:gd name="T15" fmla="*/ 184 h 1606"/>
                <a:gd name="T16" fmla="*/ 3798 w 8004"/>
                <a:gd name="T17" fmla="*/ 49 h 1606"/>
                <a:gd name="T18" fmla="*/ 4110 w 8004"/>
                <a:gd name="T19" fmla="*/ 1 h 1606"/>
                <a:gd name="T20" fmla="*/ 4581 w 8004"/>
                <a:gd name="T21" fmla="*/ 58 h 1606"/>
                <a:gd name="T22" fmla="*/ 5049 w 8004"/>
                <a:gd name="T23" fmla="*/ 238 h 1606"/>
                <a:gd name="T24" fmla="*/ 5571 w 8004"/>
                <a:gd name="T25" fmla="*/ 427 h 1606"/>
                <a:gd name="T26" fmla="*/ 5895 w 8004"/>
                <a:gd name="T27" fmla="*/ 409 h 1606"/>
                <a:gd name="T28" fmla="*/ 6327 w 8004"/>
                <a:gd name="T29" fmla="*/ 526 h 1606"/>
                <a:gd name="T30" fmla="*/ 6702 w 8004"/>
                <a:gd name="T31" fmla="*/ 577 h 1606"/>
                <a:gd name="T32" fmla="*/ 8004 w 8004"/>
                <a:gd name="T33" fmla="*/ 598 h 1606"/>
                <a:gd name="T34" fmla="*/ 7977 w 8004"/>
                <a:gd name="T35" fmla="*/ 1606 h 1606"/>
                <a:gd name="T36" fmla="*/ 63 w 8004"/>
                <a:gd name="T37" fmla="*/ 1498 h 16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04"/>
                <a:gd name="T58" fmla="*/ 0 h 1606"/>
                <a:gd name="T59" fmla="*/ 8004 w 8004"/>
                <a:gd name="T60" fmla="*/ 1606 h 16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04" h="1606">
                  <a:moveTo>
                    <a:pt x="0" y="553"/>
                  </a:moveTo>
                  <a:lnTo>
                    <a:pt x="1215" y="634"/>
                  </a:lnTo>
                  <a:lnTo>
                    <a:pt x="1458" y="607"/>
                  </a:lnTo>
                  <a:cubicBezTo>
                    <a:pt x="1701" y="490"/>
                    <a:pt x="1566" y="544"/>
                    <a:pt x="1863" y="598"/>
                  </a:cubicBezTo>
                  <a:cubicBezTo>
                    <a:pt x="2016" y="427"/>
                    <a:pt x="2129" y="592"/>
                    <a:pt x="2223" y="580"/>
                  </a:cubicBezTo>
                  <a:cubicBezTo>
                    <a:pt x="2350" y="568"/>
                    <a:pt x="2561" y="421"/>
                    <a:pt x="2628" y="526"/>
                  </a:cubicBezTo>
                  <a:cubicBezTo>
                    <a:pt x="2748" y="493"/>
                    <a:pt x="2822" y="335"/>
                    <a:pt x="2943" y="382"/>
                  </a:cubicBezTo>
                  <a:cubicBezTo>
                    <a:pt x="3060" y="325"/>
                    <a:pt x="3183" y="143"/>
                    <a:pt x="3330" y="184"/>
                  </a:cubicBezTo>
                  <a:cubicBezTo>
                    <a:pt x="3492" y="229"/>
                    <a:pt x="3668" y="79"/>
                    <a:pt x="3798" y="49"/>
                  </a:cubicBezTo>
                  <a:cubicBezTo>
                    <a:pt x="3928" y="19"/>
                    <a:pt x="3980" y="0"/>
                    <a:pt x="4110" y="1"/>
                  </a:cubicBezTo>
                  <a:cubicBezTo>
                    <a:pt x="4110" y="1"/>
                    <a:pt x="4464" y="112"/>
                    <a:pt x="4581" y="58"/>
                  </a:cubicBezTo>
                  <a:cubicBezTo>
                    <a:pt x="4679" y="13"/>
                    <a:pt x="4878" y="278"/>
                    <a:pt x="5049" y="238"/>
                  </a:cubicBezTo>
                  <a:cubicBezTo>
                    <a:pt x="5202" y="202"/>
                    <a:pt x="5430" y="399"/>
                    <a:pt x="5571" y="427"/>
                  </a:cubicBezTo>
                  <a:cubicBezTo>
                    <a:pt x="5571" y="427"/>
                    <a:pt x="5895" y="409"/>
                    <a:pt x="5895" y="409"/>
                  </a:cubicBezTo>
                  <a:cubicBezTo>
                    <a:pt x="5967" y="292"/>
                    <a:pt x="6208" y="594"/>
                    <a:pt x="6327" y="526"/>
                  </a:cubicBezTo>
                  <a:cubicBezTo>
                    <a:pt x="6453" y="454"/>
                    <a:pt x="6590" y="569"/>
                    <a:pt x="6702" y="577"/>
                  </a:cubicBezTo>
                  <a:lnTo>
                    <a:pt x="8004" y="598"/>
                  </a:lnTo>
                  <a:lnTo>
                    <a:pt x="7977" y="1606"/>
                  </a:lnTo>
                  <a:lnTo>
                    <a:pt x="6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31747" name="AutoShape 5" descr="Woven mat"/>
          <p:cNvSpPr>
            <a:spLocks noChangeArrowheads="1"/>
          </p:cNvSpPr>
          <p:nvPr/>
        </p:nvSpPr>
        <p:spPr bwMode="auto">
          <a:xfrm rot="-986004">
            <a:off x="990600" y="4495800"/>
            <a:ext cx="990600" cy="838200"/>
          </a:xfrm>
          <a:prstGeom prst="homePlate">
            <a:avLst>
              <a:gd name="adj" fmla="val 29545"/>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1748" name="Freeform 6"/>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grpSp>
        <p:nvGrpSpPr>
          <p:cNvPr id="31749" name="Group 7"/>
          <p:cNvGrpSpPr>
            <a:grpSpLocks/>
          </p:cNvGrpSpPr>
          <p:nvPr/>
        </p:nvGrpSpPr>
        <p:grpSpPr bwMode="auto">
          <a:xfrm rot="-4372219">
            <a:off x="4833144" y="4768056"/>
            <a:ext cx="228600" cy="750888"/>
            <a:chOff x="5424" y="0"/>
            <a:chExt cx="144" cy="473"/>
          </a:xfrm>
        </p:grpSpPr>
        <p:sp>
          <p:nvSpPr>
            <p:cNvPr id="31750" name="Oval 8"/>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51" name="Line 9"/>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31752" name="Line 10"/>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31753" name="Line 11"/>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31754" name="Line 12"/>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31755" name="Line 13"/>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Tree>
    <p:custDataLst>
      <p:tags r:id="rId1"/>
    </p:custDataLst>
  </p:cSld>
  <p:clrMapOvr>
    <a:masterClrMapping/>
  </p:clrMapOvr>
  <p:transition>
    <p:dissolve/>
    <p:sndAc>
      <p:stSnd>
        <p:snd r:embed="rId3" name="bogus.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urricanetrak"/>
          <p:cNvPicPr>
            <a:picLocks noChangeAspect="1" noChangeArrowheads="1"/>
          </p:cNvPicPr>
          <p:nvPr/>
        </p:nvPicPr>
        <p:blipFill>
          <a:blip r:embed="rId3" cstate="print"/>
          <a:srcRect/>
          <a:stretch>
            <a:fillRect/>
          </a:stretch>
        </p:blipFill>
        <p:spPr bwMode="auto">
          <a:xfrm>
            <a:off x="533400" y="1022350"/>
            <a:ext cx="8160862" cy="5530850"/>
          </a:xfrm>
          <a:prstGeom prst="rect">
            <a:avLst/>
          </a:prstGeom>
          <a:noFill/>
          <a:ln w="9525">
            <a:noFill/>
            <a:miter lim="800000"/>
            <a:headEnd/>
            <a:tailEnd/>
          </a:ln>
        </p:spPr>
      </p:pic>
      <p:sp>
        <p:nvSpPr>
          <p:cNvPr id="41989" name="Rectangle 5"/>
          <p:cNvSpPr>
            <a:spLocks noGrp="1" noChangeArrowheads="1"/>
          </p:cNvSpPr>
          <p:nvPr>
            <p:ph type="title"/>
          </p:nvPr>
        </p:nvSpPr>
        <p:spPr/>
        <p:txBody>
          <a:bodyPr anchor="t" anchorCtr="0"/>
          <a:lstStyle/>
          <a:p>
            <a:pPr eaLnBrk="1" hangingPunct="1">
              <a:defRPr/>
            </a:pPr>
            <a:r>
              <a:rPr lang="en-US" smtClean="0"/>
              <a:t>Hurricane Tracks</a:t>
            </a: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188913"/>
            <a:ext cx="8686800" cy="6924675"/>
          </a:xfrm>
          <a:prstGeom prst="rect">
            <a:avLst/>
          </a:prstGeom>
          <a:noFill/>
          <a:ln w="9525">
            <a:noFill/>
            <a:miter lim="800000"/>
            <a:headEnd/>
            <a:tailEnd/>
          </a:ln>
        </p:spPr>
        <p:txBody>
          <a:bodyPr>
            <a:spAutoFit/>
          </a:bodyPr>
          <a:lstStyle/>
          <a:p>
            <a:pPr>
              <a:spcBef>
                <a:spcPct val="50000"/>
              </a:spcBef>
            </a:pPr>
            <a:r>
              <a:rPr lang="en-US" sz="4000">
                <a:latin typeface="Tahoma" pitchFamily="34" charset="0"/>
                <a:cs typeface="Tahoma" pitchFamily="34" charset="0"/>
              </a:rPr>
              <a:t>The BIG STORM TIP of the day:</a:t>
            </a:r>
            <a:br>
              <a:rPr lang="en-US" sz="4000">
                <a:latin typeface="Tahoma" pitchFamily="34" charset="0"/>
                <a:cs typeface="Tahoma" pitchFamily="34" charset="0"/>
              </a:rPr>
            </a:br>
            <a:endParaRPr lang="en-US" sz="4000">
              <a:latin typeface="Tahoma" pitchFamily="34" charset="0"/>
              <a:cs typeface="Tahoma" pitchFamily="34" charset="0"/>
            </a:endParaRPr>
          </a:p>
          <a:p>
            <a:pPr>
              <a:spcBef>
                <a:spcPct val="50000"/>
              </a:spcBef>
            </a:pPr>
            <a:r>
              <a:rPr lang="en-US" sz="2800">
                <a:latin typeface="Tahoma" pitchFamily="34" charset="0"/>
                <a:cs typeface="Tahoma" pitchFamily="34" charset="0"/>
              </a:rPr>
              <a:t>When your electricity goes out, and you go to bed at night, be sure to turn off everything that was on before it went out, or when it is unexpectedly restored in the middle of the night, every light, every computer, your dishwasher, your blow dryer, your washing machine, your microwave and your fans will all come on all at once.  1) You'll just about have a heart attack when they all come on at the same time, waking you from a dead sleep.  And 2) Your circuit breakers will blow, leaving you in the dark once again.</a:t>
            </a:r>
          </a:p>
          <a:p>
            <a:pPr>
              <a:spcBef>
                <a:spcPct val="50000"/>
              </a:spcBef>
            </a:pPr>
            <a:endParaRPr lang="en-US" sz="280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7924800" cy="4031873"/>
          </a:xfrm>
          <a:prstGeom prst="rect">
            <a:avLst/>
          </a:prstGeom>
          <a:noFill/>
        </p:spPr>
        <p:txBody>
          <a:bodyPr wrap="square" rtlCol="0">
            <a:spAutoFit/>
          </a:bodyPr>
          <a:lstStyle/>
          <a:p>
            <a:r>
              <a:rPr lang="en-US" sz="3200" b="1" dirty="0">
                <a:solidFill>
                  <a:schemeClr val="bg1"/>
                </a:solidFill>
              </a:rPr>
              <a:t>Fronts</a:t>
            </a:r>
            <a:r>
              <a:rPr lang="en-US" sz="3200" dirty="0">
                <a:solidFill>
                  <a:schemeClr val="bg1"/>
                </a:solidFill>
              </a:rPr>
              <a:t> – storms form only on the line between two air masses</a:t>
            </a:r>
          </a:p>
          <a:p>
            <a:endParaRPr lang="en-US" sz="3200" dirty="0" smtClean="0">
              <a:solidFill>
                <a:schemeClr val="bg1"/>
              </a:solidFill>
            </a:endParaRPr>
          </a:p>
          <a:p>
            <a:r>
              <a:rPr lang="en-US" sz="3200" dirty="0" smtClean="0">
                <a:solidFill>
                  <a:schemeClr val="bg1"/>
                </a:solidFill>
              </a:rPr>
              <a:t>All </a:t>
            </a:r>
            <a:r>
              <a:rPr lang="en-US" sz="3200" dirty="0">
                <a:solidFill>
                  <a:schemeClr val="bg1"/>
                </a:solidFill>
              </a:rPr>
              <a:t>the fighting (storms) happen on the boundary line (the front) behind the boundary weather is calm</a:t>
            </a:r>
          </a:p>
          <a:p>
            <a:endParaRPr lang="en-US" sz="3200" b="1"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09471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ont"/>
          <p:cNvPicPr>
            <a:picLocks noChangeAspect="1" noChangeArrowheads="1"/>
          </p:cNvPicPr>
          <p:nvPr/>
        </p:nvPicPr>
        <p:blipFill>
          <a:blip r:embed="rId3" cstate="print">
            <a:lum contrast="18000"/>
          </a:blip>
          <a:srcRect/>
          <a:stretch>
            <a:fillRect/>
          </a:stretch>
        </p:blipFill>
        <p:spPr bwMode="auto">
          <a:xfrm>
            <a:off x="533400" y="400050"/>
            <a:ext cx="8077200" cy="60579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TASKPANEKEY" val="75ab052d-fe52-4316-9ac2-7e2532b88ba3"/>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2786</TotalTime>
  <Words>1282</Words>
  <Application>Microsoft Office PowerPoint</Application>
  <PresentationFormat>On-screen Show (4:3)</PresentationFormat>
  <Paragraphs>210</Paragraphs>
  <Slides>72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Algerian</vt:lpstr>
      <vt:lpstr>Arial</vt:lpstr>
      <vt:lpstr>Arial Black</vt:lpstr>
      <vt:lpstr>Calibri</vt:lpstr>
      <vt:lpstr>Century Gothic</vt:lpstr>
      <vt:lpstr>Impact</vt:lpstr>
      <vt:lpstr>Tahoma</vt:lpstr>
      <vt:lpstr>Times New Roman</vt:lpstr>
      <vt:lpstr>Wingdings</vt:lpstr>
      <vt:lpstr>Orbit</vt:lpstr>
      <vt:lpstr>PowerPoint Presentation</vt:lpstr>
      <vt:lpstr>Air Masses </vt:lpstr>
      <vt:lpstr>TYPES of Air Masses</vt:lpstr>
      <vt:lpstr>PowerPoint Presentation</vt:lpstr>
      <vt:lpstr>PowerPoint Presentation</vt:lpstr>
      <vt:lpstr>PowerPoint Presentation</vt:lpstr>
      <vt:lpstr>Fronts </vt:lpstr>
      <vt:lpstr>PowerPoint Presentation</vt:lpstr>
      <vt:lpstr>PowerPoint Presentation</vt:lpstr>
      <vt:lpstr>Air Mass Army Analogy</vt:lpstr>
      <vt:lpstr>PowerPoint Presentation</vt:lpstr>
      <vt:lpstr>Cold Front </vt:lpstr>
      <vt:lpstr>PowerPoint Presentation</vt:lpstr>
      <vt:lpstr>PowerPoint Presentation</vt:lpstr>
      <vt:lpstr>PowerPoint Presentation</vt:lpstr>
      <vt:lpstr>Warm Front </vt:lpstr>
      <vt:lpstr>PowerPoint Presentation</vt:lpstr>
      <vt:lpstr>PowerPoint Presentation</vt:lpstr>
      <vt:lpstr>PowerPoint Presentation</vt:lpstr>
      <vt:lpstr>Stationary Front </vt:lpstr>
      <vt:lpstr>PowerPoint Presentation</vt:lpstr>
      <vt:lpstr>PowerPoint Presentation</vt:lpstr>
      <vt:lpstr>The Cyclone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Cyclones:</vt:lpstr>
      <vt:lpstr>Tornadoes </vt:lpstr>
      <vt:lpstr>PowerPoint Presentation</vt:lpstr>
      <vt:lpstr>Tornadoes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TORNADOES!</vt:lpstr>
      <vt:lpstr>PowerPoint Presentation</vt:lpstr>
      <vt:lpstr>PowerPoint Presentation</vt:lpstr>
      <vt:lpstr>PowerPoint Presentation</vt:lpstr>
      <vt:lpstr>PowerPoint Presentation</vt:lpstr>
      <vt:lpstr>PowerPoint Presentation</vt:lpstr>
      <vt:lpstr>PowerPoint Presentation</vt:lpstr>
      <vt:lpstr>Types of Cyclones</vt:lpstr>
      <vt:lpstr>Hurricanes</vt:lpstr>
      <vt:lpstr>PowerPoint Presentation</vt:lpstr>
      <vt:lpstr>Hurricane Sandy</vt:lpstr>
      <vt:lpstr>Hurricane Sandy</vt:lpstr>
      <vt:lpstr>PowerPoint Presentation</vt:lpstr>
      <vt:lpstr>Hurricane Sandy</vt:lpstr>
      <vt:lpstr>PowerPoint Presentation</vt:lpstr>
      <vt:lpstr>PowerPoint Presentation</vt:lpstr>
      <vt:lpstr>PowerPoint Presentation</vt:lpstr>
      <vt:lpstr>Hurricane Tracks</vt:lpstr>
      <vt:lpstr>PowerPoint Presentation</vt:lpstr>
    </vt:vector>
  </TitlesOfParts>
  <Company>Three Village 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6-6</dc:title>
  <dc:creator>Laptop</dc:creator>
  <cp:lastModifiedBy>Microsoft account</cp:lastModifiedBy>
  <cp:revision>120</cp:revision>
  <dcterms:created xsi:type="dcterms:W3CDTF">2002-05-09T20:48:15Z</dcterms:created>
  <dcterms:modified xsi:type="dcterms:W3CDTF">2015-01-12T11:20:49Z</dcterms:modified>
</cp:coreProperties>
</file>