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86" r:id="rId3"/>
    <p:sldId id="287" r:id="rId4"/>
    <p:sldId id="268" r:id="rId5"/>
    <p:sldId id="269" r:id="rId6"/>
    <p:sldId id="271" r:id="rId7"/>
    <p:sldId id="272" r:id="rId8"/>
    <p:sldId id="273" r:id="rId9"/>
    <p:sldId id="274" r:id="rId10"/>
    <p:sldId id="278" r:id="rId11"/>
    <p:sldId id="279" r:id="rId12"/>
    <p:sldId id="280" r:id="rId13"/>
    <p:sldId id="283" r:id="rId14"/>
    <p:sldId id="301" r:id="rId15"/>
    <p:sldId id="282" r:id="rId16"/>
    <p:sldId id="285" r:id="rId17"/>
    <p:sldId id="288" r:id="rId18"/>
    <p:sldId id="289" r:id="rId19"/>
    <p:sldId id="290" r:id="rId20"/>
    <p:sldId id="291" r:id="rId21"/>
    <p:sldId id="292" r:id="rId22"/>
    <p:sldId id="294" r:id="rId23"/>
    <p:sldId id="293" r:id="rId24"/>
    <p:sldId id="297" r:id="rId25"/>
    <p:sldId id="298" r:id="rId26"/>
    <p:sldId id="299" r:id="rId27"/>
    <p:sldId id="300" r:id="rId28"/>
    <p:sldId id="256" r:id="rId29"/>
    <p:sldId id="257" r:id="rId30"/>
    <p:sldId id="260" r:id="rId31"/>
    <p:sldId id="261" r:id="rId32"/>
    <p:sldId id="262" r:id="rId33"/>
    <p:sldId id="263" r:id="rId34"/>
    <p:sldId id="259" r:id="rId35"/>
    <p:sldId id="265" r:id="rId36"/>
    <p:sldId id="266" r:id="rId37"/>
    <p:sldId id="267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658" autoAdjust="0"/>
  </p:normalViewPr>
  <p:slideViewPr>
    <p:cSldViewPr>
      <p:cViewPr>
        <p:scale>
          <a:sx n="75" d="100"/>
          <a:sy n="75" d="100"/>
        </p:scale>
        <p:origin x="113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0BCC-777D-4A9F-B743-B5B87B0223F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7CF2-8CDC-495C-80EB-AD63DC398B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iHwt6O1PHJk/TmKFtBcCqtI/AAAAAAAAFdw/dBi_w-zAn8A/s1600/sakurajimavolcano.jpg"/>
          <p:cNvPicPr>
            <a:picLocks noChangeAspect="1" noChangeArrowheads="1"/>
          </p:cNvPicPr>
          <p:nvPr/>
        </p:nvPicPr>
        <p:blipFill>
          <a:blip r:embed="rId2" cstate="print"/>
          <a:srcRect l="1568" t="10059" r="12214" b="19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246856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What is a volcano?</a:t>
            </a:r>
            <a:endParaRPr lang="en-US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510196" y="259080"/>
            <a:ext cx="3124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Shield</a:t>
            </a:r>
          </a:p>
        </p:txBody>
      </p:sp>
      <p:pic>
        <p:nvPicPr>
          <p:cNvPr id="26638" name="Picture 14" descr="Shield volcano"/>
          <p:cNvPicPr>
            <a:picLocks noChangeAspect="1" noChangeArrowheads="1"/>
          </p:cNvPicPr>
          <p:nvPr/>
        </p:nvPicPr>
        <p:blipFill>
          <a:blip r:embed="rId2" cstate="print"/>
          <a:srcRect t="11765" b="20588"/>
          <a:stretch>
            <a:fillRect/>
          </a:stretch>
        </p:blipFill>
        <p:spPr bwMode="auto">
          <a:xfrm>
            <a:off x="457200" y="3124200"/>
            <a:ext cx="8304747" cy="3505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4800" y="3810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10</a:t>
            </a:r>
            <a:r>
              <a:rPr lang="en-US" sz="2400" dirty="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Shield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volcanoes don’t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explode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– they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ooze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They </a:t>
            </a:r>
            <a:r>
              <a:rPr lang="en-US" sz="2400" dirty="0" smtClean="0">
                <a:solidFill>
                  <a:srgbClr val="FF0000"/>
                </a:solidFill>
              </a:rPr>
              <a:t>form from eruptions of flowing lava. </a:t>
            </a:r>
          </a:p>
          <a:p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11 </a:t>
            </a: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lava spreads out and </a:t>
            </a:r>
            <a:r>
              <a:rPr lang="en-US" sz="2400" u="sng" dirty="0" smtClean="0">
                <a:solidFill>
                  <a:srgbClr val="FF0000"/>
                </a:solidFill>
              </a:rPr>
              <a:t>builds </a:t>
            </a:r>
            <a:r>
              <a:rPr lang="en-US" sz="2400" dirty="0" smtClean="0">
                <a:solidFill>
                  <a:srgbClr val="FF0000"/>
                </a:solidFill>
              </a:rPr>
              <a:t>up volcanoes with </a:t>
            </a:r>
            <a:r>
              <a:rPr lang="en-US" sz="2400" u="sng" dirty="0" smtClean="0">
                <a:solidFill>
                  <a:srgbClr val="FF0000"/>
                </a:solidFill>
              </a:rPr>
              <a:t>broad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u="sng" dirty="0" smtClean="0">
                <a:solidFill>
                  <a:srgbClr val="FF0000"/>
                </a:solidFill>
              </a:rPr>
              <a:t>gently sloping </a:t>
            </a:r>
            <a:r>
              <a:rPr lang="en-US" sz="2400" dirty="0" smtClean="0">
                <a:solidFill>
                  <a:srgbClr val="FF0000"/>
                </a:solidFill>
              </a:rPr>
              <a:t>sides. The shape resembles a warrior's shield.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12</a:t>
            </a:r>
            <a:r>
              <a:rPr lang="en-US" sz="2400" dirty="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Hawaii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is built from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shield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volcanoes.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29718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awaiiluxurynews.com/HLN/wp-content/uploads/2013/10/volcano.jpg"/>
          <p:cNvPicPr>
            <a:picLocks noChangeAspect="1" noChangeArrowheads="1"/>
          </p:cNvPicPr>
          <p:nvPr/>
        </p:nvPicPr>
        <p:blipFill>
          <a:blip r:embed="rId2" cstate="print"/>
          <a:srcRect t="4000" r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81600" y="152400"/>
            <a:ext cx="37338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3600"/>
              </a:lnSpc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Shield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volcanoes ooze lava over huge areas and can create islands like Hawaii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29718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510196" y="350838"/>
            <a:ext cx="3124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Cinder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286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13 </a:t>
            </a:r>
            <a:r>
              <a:rPr lang="en-US" sz="2400" u="sng" dirty="0" smtClean="0">
                <a:solidFill>
                  <a:srgbClr val="FF0000"/>
                </a:solidFill>
              </a:rPr>
              <a:t>Cinder </a:t>
            </a:r>
            <a:r>
              <a:rPr lang="en-US" sz="2400" u="sng" dirty="0" smtClean="0">
                <a:solidFill>
                  <a:srgbClr val="FF0000"/>
                </a:solidFill>
              </a:rPr>
              <a:t>cones </a:t>
            </a:r>
            <a:r>
              <a:rPr lang="en-US" sz="2400" dirty="0" smtClean="0">
                <a:solidFill>
                  <a:srgbClr val="FF0000"/>
                </a:solidFill>
              </a:rPr>
              <a:t>are the </a:t>
            </a:r>
            <a:r>
              <a:rPr lang="en-US" sz="2400" u="sng" dirty="0" smtClean="0">
                <a:solidFill>
                  <a:srgbClr val="FF0000"/>
                </a:solidFill>
              </a:rPr>
              <a:t>smallest</a:t>
            </a:r>
            <a:r>
              <a:rPr lang="en-US" sz="2400" dirty="0" smtClean="0">
                <a:solidFill>
                  <a:srgbClr val="FF0000"/>
                </a:solidFill>
              </a:rPr>
              <a:t> volcanoes. </a:t>
            </a:r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14</a:t>
            </a:r>
            <a:r>
              <a:rPr lang="en-US" sz="2400" dirty="0" smtClean="0">
                <a:solidFill>
                  <a:srgbClr val="FF0000"/>
                </a:solidFill>
              </a:rPr>
              <a:t>They </a:t>
            </a:r>
            <a:r>
              <a:rPr lang="en-US" sz="2400" dirty="0" smtClean="0">
                <a:solidFill>
                  <a:srgbClr val="FF0000"/>
                </a:solidFill>
              </a:rPr>
              <a:t>are made of small bits of </a:t>
            </a:r>
            <a:r>
              <a:rPr lang="en-US" sz="2400" u="sng" dirty="0" smtClean="0">
                <a:solidFill>
                  <a:srgbClr val="FF0000"/>
                </a:solidFill>
              </a:rPr>
              <a:t>lava </a:t>
            </a:r>
            <a:r>
              <a:rPr lang="en-US" sz="2400" dirty="0" smtClean="0">
                <a:solidFill>
                  <a:srgbClr val="FF0000"/>
                </a:solidFill>
              </a:rPr>
              <a:t>that erupt into the air and </a:t>
            </a:r>
            <a:r>
              <a:rPr lang="en-US" sz="2400" u="sng" dirty="0" smtClean="0">
                <a:solidFill>
                  <a:srgbClr val="FF0000"/>
                </a:solidFill>
              </a:rPr>
              <a:t>harden </a:t>
            </a:r>
            <a:r>
              <a:rPr lang="en-US" sz="2400" dirty="0" smtClean="0">
                <a:solidFill>
                  <a:srgbClr val="FF0000"/>
                </a:solidFill>
              </a:rPr>
              <a:t>before they hit the ground. </a:t>
            </a:r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15</a:t>
            </a: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whole volcano is like a large </a:t>
            </a:r>
            <a:r>
              <a:rPr lang="en-US" sz="2400" u="sng" dirty="0" smtClean="0">
                <a:solidFill>
                  <a:srgbClr val="FF0000"/>
                </a:solidFill>
              </a:rPr>
              <a:t>gravel </a:t>
            </a:r>
            <a:r>
              <a:rPr lang="en-US" sz="2400" dirty="0" smtClean="0">
                <a:solidFill>
                  <a:srgbClr val="FF0000"/>
                </a:solidFill>
              </a:rPr>
              <a:t>pile.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29718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16" descr="cinder cone volcano"/>
          <p:cNvPicPr>
            <a:picLocks noChangeAspect="1" noChangeArrowheads="1"/>
          </p:cNvPicPr>
          <p:nvPr/>
        </p:nvPicPr>
        <p:blipFill>
          <a:blip r:embed="rId2" cstate="print"/>
          <a:srcRect t="1033" b="25979"/>
          <a:stretch>
            <a:fillRect/>
          </a:stretch>
        </p:blipFill>
        <p:spPr bwMode="auto">
          <a:xfrm>
            <a:off x="381000" y="2133600"/>
            <a:ext cx="853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c1.staticflickr.com/5/4053/4474989331_916ae0593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0951" y="0"/>
            <a:ext cx="10254951" cy="6858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81600" y="152400"/>
            <a:ext cx="37338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Cinder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cone volcanoes are small and made of gravel.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29718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mericansouthwest.net/california/photographs700/cinder-cone-no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413" y="0"/>
            <a:ext cx="13104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114800" y="1752600"/>
            <a:ext cx="37338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Cinder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cone volcanoes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29718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7712" y="2862352"/>
            <a:ext cx="5337688" cy="1862048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  <a:softEdge rad="317500"/>
          </a:effectLst>
          <a:scene3d>
            <a:camera prst="orthographicFront"/>
            <a:lightRig rig="soft" dir="t">
              <a:rot lat="0" lon="0" rev="15600000"/>
            </a:lightRig>
          </a:scene3d>
          <a:sp3d prstMaterial="dkEdge"/>
        </p:spPr>
        <p:txBody>
          <a:bodyPr wrap="square" lIns="91440" tIns="45720" rIns="91440" bIns="45720">
            <a:spAutoFit/>
            <a:sp3d extrusionH="57150" prstMaterial="dkEdge">
              <a:bevelT w="82550" h="38100"/>
            </a:sp3d>
          </a:bodyPr>
          <a:lstStyle/>
          <a:p>
            <a:pPr algn="ctr"/>
            <a:r>
              <a:rPr lang="en-US" sz="11500" b="1" cap="none" spc="0" dirty="0" smtClean="0">
                <a:ln/>
                <a:solidFill>
                  <a:srgbClr val="FF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Explode</a:t>
            </a:r>
            <a:endParaRPr lang="en-US" sz="11500" b="1" cap="none" spc="0" dirty="0">
              <a:ln/>
              <a:solidFill>
                <a:srgbClr val="FF6600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352800" y="350838"/>
            <a:ext cx="5281596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Composite</a:t>
            </a:r>
            <a:r>
              <a:rPr lang="en-US" sz="3200" noProof="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Volcanoes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28600"/>
            <a:ext cx="29913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16 </a:t>
            </a:r>
            <a:r>
              <a:rPr lang="en-US" sz="2400" u="sng" dirty="0" smtClean="0">
                <a:solidFill>
                  <a:srgbClr val="FF0000"/>
                </a:solidFill>
              </a:rPr>
              <a:t>Composite </a:t>
            </a:r>
            <a:r>
              <a:rPr lang="en-US" sz="2400" dirty="0" smtClean="0">
                <a:solidFill>
                  <a:srgbClr val="FF0000"/>
                </a:solidFill>
              </a:rPr>
              <a:t>volcanoes are what you think of when you think of a volcano.</a:t>
            </a:r>
          </a:p>
          <a:p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17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They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are made from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two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different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types of eruptions.</a:t>
            </a:r>
          </a:p>
          <a:p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18</a:t>
            </a:r>
            <a:r>
              <a:rPr lang="en-US" sz="2400" dirty="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Sometimes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they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ooze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like shield volcanoes.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That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leaves layers of hard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rock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19</a:t>
            </a:r>
            <a:r>
              <a:rPr lang="en-US" sz="2400" dirty="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Sometimes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they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explode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like cinder cone volcanoes – that leaves layers of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gravel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29718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12" descr="Composite volcano"/>
          <p:cNvPicPr>
            <a:picLocks noChangeAspect="1" noChangeArrowheads="1"/>
          </p:cNvPicPr>
          <p:nvPr/>
        </p:nvPicPr>
        <p:blipFill>
          <a:blip r:embed="rId2" cstate="print"/>
          <a:srcRect b="18939"/>
          <a:stretch>
            <a:fillRect/>
          </a:stretch>
        </p:blipFill>
        <p:spPr bwMode="auto">
          <a:xfrm>
            <a:off x="3296140" y="2057400"/>
            <a:ext cx="5637226" cy="450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FujiSunriseKawaguchiko2025WP.jpg"/>
          <p:cNvPicPr>
            <a:picLocks noChangeAspect="1" noChangeArrowheads="1"/>
          </p:cNvPicPr>
          <p:nvPr/>
        </p:nvPicPr>
        <p:blipFill>
          <a:blip r:embed="rId2" cstate="print"/>
          <a:srcRect l="31034" b="223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81600" y="152400"/>
            <a:ext cx="37338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Mount Fuji in Japan 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 composite volcano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29718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2.hubimg.com/u/8284673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5087817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Let’s look at the inside of a volcano.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6482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1600200"/>
            <a:ext cx="83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16002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16002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15240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6200" y="1676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2.hubimg.com/u/8284673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5087817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The magma travels through the inside of the mountain through the main vent.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6482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1600200"/>
            <a:ext cx="83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16002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16002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15240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6200" y="1676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057400" y="2667000"/>
            <a:ext cx="2819400" cy="1066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Main Vent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2.hubimg.com/u/8284673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5087817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Sometimes the main vent gets clogged and a new – side vent forms.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6482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1600200"/>
            <a:ext cx="83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16002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16002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15240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6200" y="1676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76400" y="2514600"/>
            <a:ext cx="2819400" cy="1066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Side Vent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iHwt6O1PHJk/TmKFtBcCqtI/AAAAAAAAFdw/dBi_w-zAn8A/s1600/sakurajimavolcano.jpg"/>
          <p:cNvPicPr>
            <a:picLocks noChangeAspect="1" noChangeArrowheads="1"/>
          </p:cNvPicPr>
          <p:nvPr/>
        </p:nvPicPr>
        <p:blipFill>
          <a:blip r:embed="rId2" cstate="print"/>
          <a:srcRect l="1568" t="10059" r="12214" b="19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40687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1.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A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volcano is a fault in earth’s crust that allows magma to escape.</a:t>
            </a:r>
            <a:endParaRPr lang="en-U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2.hubimg.com/u/8284673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5087817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At the top of a volcano is the crater – this is where the volcano has exploded and left a hole.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6482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1600200"/>
            <a:ext cx="83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16002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16002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15240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6200" y="1676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905000" y="1447800"/>
            <a:ext cx="2819400" cy="10668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Crater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2.hubimg.com/u/8284673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5087817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Pyroclastic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 material is the “stuff” that comes out of a volcano as either ash or lava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6482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1600200"/>
            <a:ext cx="83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16002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16002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15240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6200" y="1676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143000" y="533400"/>
            <a:ext cx="3505200" cy="1066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Ash  </a:t>
            </a:r>
            <a:r>
              <a:rPr lang="en-US" sz="1600" dirty="0" smtClean="0">
                <a:latin typeface="+mj-lt"/>
              </a:rPr>
              <a:t>(</a:t>
            </a:r>
            <a:r>
              <a:rPr lang="en-US" sz="1600" dirty="0" err="1" smtClean="0">
                <a:latin typeface="+mj-lt"/>
              </a:rPr>
              <a:t>pyroclastic</a:t>
            </a:r>
            <a:r>
              <a:rPr lang="en-US" sz="1600" dirty="0" smtClean="0">
                <a:latin typeface="+mj-lt"/>
              </a:rPr>
              <a:t> material)</a:t>
            </a:r>
            <a:endParaRPr lang="en-US" sz="1600" dirty="0">
              <a:latin typeface="+mj-lt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276600" y="3276600"/>
            <a:ext cx="3505200" cy="1066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Lava </a:t>
            </a:r>
            <a:r>
              <a:rPr lang="en-US" sz="1600" dirty="0" smtClean="0">
                <a:latin typeface="+mj-lt"/>
              </a:rPr>
              <a:t>(</a:t>
            </a:r>
            <a:r>
              <a:rPr lang="en-US" sz="1600" dirty="0" err="1" smtClean="0">
                <a:latin typeface="+mj-lt"/>
              </a:rPr>
              <a:t>pyroclastic</a:t>
            </a:r>
            <a:r>
              <a:rPr lang="en-US" sz="1600" dirty="0" smtClean="0">
                <a:latin typeface="+mj-lt"/>
              </a:rPr>
              <a:t> material)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We tend to think of the lava as the scariest stuff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3010" name="Picture 2" descr="http://3.bp.blogspot.com/-yhBz5SyY_Z8/UIW0X3JUCbI/AAAAAAAADWE/NelktrdMgno/s1600/HILBERT_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But the ash is even scarier!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3012" name="Picture 4" descr="http://news.nationalgeographic.com/news/2008/05/photogalleries/Chaitenvolcano-photos/images/primary/1_CHAITEN_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0924"/>
            <a:ext cx="9144000" cy="610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The ash flow (called a </a:t>
            </a:r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pyroclastic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 flow) is up to 1000 degrees!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4274" name="Picture 2" descr="http://theinspirationroom.com/daily/print/2007/5/inquirer_volcanic_ash.jpg"/>
          <p:cNvPicPr>
            <a:picLocks noChangeAspect="1" noChangeArrowheads="1"/>
          </p:cNvPicPr>
          <p:nvPr/>
        </p:nvPicPr>
        <p:blipFill>
          <a:blip r:embed="rId2" cstate="print"/>
          <a:srcRect b="9302"/>
          <a:stretch>
            <a:fillRect/>
          </a:stretch>
        </p:blipFill>
        <p:spPr bwMode="auto">
          <a:xfrm>
            <a:off x="-96705" y="-533400"/>
            <a:ext cx="9240705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It races down the mountain </a:t>
            </a:r>
            <a:br>
              <a:rPr lang="en-US" sz="32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at 700 miles per hour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5298" name="Picture 2" descr="http://volcanoesaroundtheworld.springbrett.net/wp-content/uploads/2013/02/volcano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020"/>
            <a:ext cx="9372600" cy="7888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5486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And if you breathe it in your lungs will instantly burn to ash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5298" name="Picture 2" descr="http://volcanoesaroundtheworld.springbrett.net/wp-content/uploads/2013/02/volcano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020"/>
            <a:ext cx="9372600" cy="7888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4800" y="457200"/>
            <a:ext cx="8534400" cy="60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And even if you are not anywhere near the explosion – the ash can be deadly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oub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20535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In 1990 Alaska’s Mount Redoubt exploded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can clearly see the ash that filled the sky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 l="112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rial Black" pitchFamily="34" charset="0"/>
              </a:rPr>
              <a:t>Mt. Pinatubo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  <a:solidFill>
            <a:srgbClr val="FFFFFF">
              <a:alpha val="50000"/>
            </a:srgbClr>
          </a:solidFill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In 1991 Mount Pinatubo in the Philippines blew its top.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The ash cloud reached almost to the top of the stratosphere!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The ash cloud shadowed earth for several years and dropped temperatures by .75 to 1 degree!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Doesn’t sound like much huh?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iHwt6O1PHJk/TmKFtBcCqtI/AAAAAAAAFdw/dBi_w-zAn8A/s1600/sakurajimavolcano.jpg"/>
          <p:cNvPicPr>
            <a:picLocks noChangeAspect="1" noChangeArrowheads="1"/>
          </p:cNvPicPr>
          <p:nvPr/>
        </p:nvPicPr>
        <p:blipFill>
          <a:blip r:embed="rId2" cstate="print"/>
          <a:srcRect l="1568" t="10059" r="12214" b="19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40687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2.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We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call the release of magma an eruption.</a:t>
            </a:r>
            <a:endParaRPr lang="en-U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Volcanic winter temperature drops of 1-2 degrees are only a global average temperature drop.</a:t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All that ash swirls around in the atmosphere and causes disturbed weather in all sorts of places.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katrinanewsonline.com/images/tambora-eru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In 1815 Mount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</a:rPr>
              <a:t>Tambora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 erupted – causing global cooling.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i.usatoday.net/weather/2009/this_week_in_weather/w090125_twiw/philly_ice.jpg"/>
          <p:cNvPicPr>
            <a:picLocks noChangeAspect="1" noChangeArrowheads="1"/>
          </p:cNvPicPr>
          <p:nvPr/>
        </p:nvPicPr>
        <p:blipFill>
          <a:blip r:embed="rId2" cstate="print"/>
          <a:srcRect t="3331" r="18919" b="2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1838"/>
            <a:ext cx="8229600" cy="19351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There were ice floats in </a:t>
            </a:r>
            <a:b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the Delaware River at Philadelphia in July!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C:\Documents and Settings\lcronin\Local Settings\Temporary Internet Files\Content.IE5\311A8491\MP900409425[1].jpg"/>
          <p:cNvPicPr>
            <a:picLocks noChangeAspect="1" noChangeArrowheads="1"/>
          </p:cNvPicPr>
          <p:nvPr/>
        </p:nvPicPr>
        <p:blipFill>
          <a:blip r:embed="rId2" cstate="print"/>
          <a:srcRect r="15795" b="52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541838"/>
            <a:ext cx="8229600" cy="193516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Happy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Fourth of July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Don’t forget your mittens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://content.mycutegraphics.com/graphics/clothing/mittens-pur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49149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 "/>
          <p:cNvPicPr>
            <a:picLocks noChangeAspect="1" noChangeArrowheads="1"/>
          </p:cNvPicPr>
          <p:nvPr/>
        </p:nvPicPr>
        <p:blipFill>
          <a:blip r:embed="rId2" cstate="print"/>
          <a:srcRect l="11764" r="1" b="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5600" dirty="0" smtClean="0">
                <a:solidFill>
                  <a:schemeClr val="bg1"/>
                </a:solidFill>
                <a:latin typeface="Arial Black" pitchFamily="34" charset="0"/>
              </a:rPr>
              <a:t>The cold froze crops</a:t>
            </a:r>
            <a:endParaRPr lang="en-US" sz="5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04800" y="53340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And people starved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.telegraph.co.uk/multimedia/archive/01701/alps_1701186c.jpg"/>
          <p:cNvPicPr>
            <a:picLocks noChangeAspect="1" noChangeArrowheads="1"/>
          </p:cNvPicPr>
          <p:nvPr/>
        </p:nvPicPr>
        <p:blipFill>
          <a:blip r:embed="rId2" cstate="print"/>
          <a:srcRect t="174"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304800" y="5105400"/>
            <a:ext cx="8382000" cy="1371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It was cold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and rainy in the Swiss Alps that year and vacationers couldn’t hike and swim.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cache2.allposters.com/images/RHPOD/390-1918.jpg"/>
          <p:cNvPicPr>
            <a:picLocks noChangeAspect="1" noChangeArrowheads="1"/>
          </p:cNvPicPr>
          <p:nvPr/>
        </p:nvPicPr>
        <p:blipFill>
          <a:blip r:embed="rId2" cstate="print"/>
          <a:srcRect l="2439" t="24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304800" y="5105400"/>
            <a:ext cx="8382000" cy="1371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So one group of people began to write horror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stories to keep themselves amused.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marywshelley.com/wp-content/uploads/2010/12/Frankenstein_monster_Boris_Karl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004" y="838201"/>
            <a:ext cx="3706796" cy="4953000"/>
          </a:xfrm>
          <a:prstGeom prst="rect">
            <a:avLst/>
          </a:prstGeom>
          <a:noFill/>
        </p:spPr>
      </p:pic>
      <p:pic>
        <p:nvPicPr>
          <p:cNvPr id="24578" name="Picture 2" descr="http://0.tqn.com/d/womenshistory/1/0/k/z/2/Mary-Shelley-264174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3679678" cy="4572000"/>
          </a:xfrm>
          <a:prstGeom prst="rect">
            <a:avLst/>
          </a:prstGeom>
          <a:noFill/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304800" y="5105400"/>
            <a:ext cx="8382000" cy="1371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And Mary Shelley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wrote Frankenstein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encrypted-tbn1.gstatic.com/images?q=tbn:ANd9GcQ_N1CSXldVQfi8PCT3I6zsYJDgF9bUWG3icpgcggHi1kgZJj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46038"/>
            <a:ext cx="11077659" cy="690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latin typeface="Arial Black" pitchFamily="34" charset="0"/>
              </a:rPr>
              <a:t>How does that work?</a:t>
            </a:r>
            <a:endParaRPr lang="en-US" sz="3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5606" name="Picture 6" descr="http://a8creative.co.uk/indonesia-adventure/assets/volcanodi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410200" cy="40120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5562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3. </a:t>
            </a:r>
            <a:r>
              <a:rPr lang="en-US" sz="2800" dirty="0" smtClean="0">
                <a:solidFill>
                  <a:srgbClr val="FFFF00"/>
                </a:solidFill>
              </a:rPr>
              <a:t>Magma </a:t>
            </a:r>
            <a:r>
              <a:rPr lang="en-US" sz="2800" dirty="0" smtClean="0">
                <a:solidFill>
                  <a:srgbClr val="FFFF00"/>
                </a:solidFill>
              </a:rPr>
              <a:t>is the layer of melted rock that 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lies just below earth’s crust.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latin typeface="Arial Black" pitchFamily="34" charset="0"/>
              </a:rPr>
              <a:t>How does that work?</a:t>
            </a:r>
            <a:endParaRPr lang="en-US" sz="3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5606" name="Picture 6" descr="http://a8creative.co.uk/indonesia-adventure/assets/volcanodi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410200" cy="40120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5562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4. </a:t>
            </a:r>
            <a:r>
              <a:rPr lang="en-US" sz="2800" dirty="0" smtClean="0">
                <a:solidFill>
                  <a:srgbClr val="FFFF00"/>
                </a:solidFill>
              </a:rPr>
              <a:t>This </a:t>
            </a:r>
            <a:r>
              <a:rPr lang="en-US" sz="2800" dirty="0" smtClean="0">
                <a:solidFill>
                  <a:srgbClr val="FFFF00"/>
                </a:solidFill>
              </a:rPr>
              <a:t>melted rock is very hot and it expands as it melts putting pressure on the rock above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latin typeface="Arial Black" pitchFamily="34" charset="0"/>
              </a:rPr>
              <a:t>How does that work?</a:t>
            </a:r>
            <a:endParaRPr lang="en-US" sz="3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5606" name="Picture 6" descr="http://a8creative.co.uk/indonesia-adventure/assets/volcanodi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410200" cy="40120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5562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  <a:latin typeface="Arial Black" pitchFamily="34" charset="0"/>
              </a:rPr>
              <a:t>5</a:t>
            </a:r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. </a:t>
            </a:r>
            <a:r>
              <a:rPr lang="en-US" sz="2800" dirty="0" smtClean="0">
                <a:solidFill>
                  <a:srgbClr val="FFFF00"/>
                </a:solidFill>
              </a:rPr>
              <a:t>As </a:t>
            </a:r>
            <a:r>
              <a:rPr lang="en-US" sz="2800" dirty="0" smtClean="0">
                <a:solidFill>
                  <a:srgbClr val="FFFF00"/>
                </a:solidFill>
              </a:rPr>
              <a:t>the magma gets hotter it gets bigger.  It burns holes through the rock above it . That’s the main vent.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990600" y="2819400"/>
            <a:ext cx="2362200" cy="990600"/>
          </a:xfrm>
          <a:prstGeom prst="stripedRightArrow">
            <a:avLst/>
          </a:prstGeom>
          <a:gradFill>
            <a:gsLst>
              <a:gs pos="0">
                <a:srgbClr val="FF3300"/>
              </a:gs>
              <a:gs pos="80000">
                <a:srgbClr val="FF6600"/>
              </a:gs>
              <a:gs pos="100000">
                <a:srgbClr val="FFC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Vent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latin typeface="Arial Black" pitchFamily="34" charset="0"/>
              </a:rPr>
              <a:t>How does that work?</a:t>
            </a:r>
            <a:endParaRPr lang="en-US" sz="3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5606" name="Picture 6" descr="http://a8creative.co.uk/indonesia-adventure/assets/volcanodi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410200" cy="40120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5562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7. </a:t>
            </a:r>
            <a:r>
              <a:rPr lang="en-US" sz="2800" dirty="0" smtClean="0">
                <a:solidFill>
                  <a:srgbClr val="FFFF00"/>
                </a:solidFill>
              </a:rPr>
              <a:t>But </a:t>
            </a:r>
            <a:r>
              <a:rPr lang="en-US" sz="2800" dirty="0" smtClean="0">
                <a:solidFill>
                  <a:srgbClr val="FFFF00"/>
                </a:solidFill>
              </a:rPr>
              <a:t>at the top of the main vent is rock that acts like a lid until the pressure gets too strong and it explodes.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 rot="9404609">
            <a:off x="3909599" y="1492910"/>
            <a:ext cx="2362200" cy="990600"/>
          </a:xfrm>
          <a:prstGeom prst="stripedRightArrow">
            <a:avLst/>
          </a:prstGeom>
          <a:gradFill>
            <a:gsLst>
              <a:gs pos="0">
                <a:srgbClr val="FF3300"/>
              </a:gs>
              <a:gs pos="80000">
                <a:srgbClr val="FF6600"/>
              </a:gs>
              <a:gs pos="100000">
                <a:srgbClr val="FFC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latin typeface="Arial Black" pitchFamily="34" charset="0"/>
              </a:rPr>
              <a:t>How does that work?</a:t>
            </a:r>
            <a:endParaRPr lang="en-US" sz="3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5606" name="Picture 6" descr="http://a8creative.co.uk/indonesia-adventure/assets/volcanodi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410200" cy="40120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5562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2D050"/>
                </a:solidFill>
                <a:latin typeface="Arial Black" pitchFamily="34" charset="0"/>
              </a:rPr>
              <a:t>8. </a:t>
            </a:r>
            <a:r>
              <a:rPr lang="en-US" sz="2800" dirty="0" smtClean="0">
                <a:solidFill>
                  <a:srgbClr val="FFFF00"/>
                </a:solidFill>
              </a:rPr>
              <a:t>Lava </a:t>
            </a:r>
            <a:r>
              <a:rPr lang="en-US" sz="2800" dirty="0" smtClean="0">
                <a:solidFill>
                  <a:srgbClr val="FFFF00"/>
                </a:solidFill>
              </a:rPr>
              <a:t>spills out and gases escape as an eruption cloud.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 rot="9404609">
            <a:off x="5890801" y="2635911"/>
            <a:ext cx="2362200" cy="990600"/>
          </a:xfrm>
          <a:prstGeom prst="stripedRightArrow">
            <a:avLst/>
          </a:prstGeom>
          <a:gradFill>
            <a:gsLst>
              <a:gs pos="0">
                <a:srgbClr val="FF3300"/>
              </a:gs>
              <a:gs pos="80000">
                <a:srgbClr val="FF6600"/>
              </a:gs>
              <a:gs pos="100000">
                <a:srgbClr val="FFC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9404609">
            <a:off x="4214399" y="426110"/>
            <a:ext cx="2362200" cy="990600"/>
          </a:xfrm>
          <a:prstGeom prst="stripedRightArrow">
            <a:avLst/>
          </a:prstGeom>
          <a:gradFill>
            <a:gsLst>
              <a:gs pos="0">
                <a:srgbClr val="FF3300"/>
              </a:gs>
              <a:gs pos="80000">
                <a:srgbClr val="FF6600"/>
              </a:gs>
              <a:gs pos="100000">
                <a:srgbClr val="FFC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Composite volc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493520"/>
            <a:ext cx="2456366" cy="20116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960120"/>
            <a:ext cx="2819400" cy="5635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Composite</a:t>
            </a:r>
            <a:endParaRPr lang="en-US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00400" y="2103120"/>
            <a:ext cx="3124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Shield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" y="3246120"/>
            <a:ext cx="3124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Cinder Cone</a:t>
            </a:r>
          </a:p>
        </p:txBody>
      </p:sp>
      <p:pic>
        <p:nvPicPr>
          <p:cNvPr id="26638" name="Picture 14" descr="Shield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604" y="2758440"/>
            <a:ext cx="3224196" cy="2011680"/>
          </a:xfrm>
          <a:prstGeom prst="rect">
            <a:avLst/>
          </a:prstGeom>
          <a:noFill/>
        </p:spPr>
      </p:pic>
      <p:pic>
        <p:nvPicPr>
          <p:cNvPr id="26640" name="Picture 16" descr="cinder cone volc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55720"/>
            <a:ext cx="2787265" cy="20116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4800" y="3810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There are three </a:t>
            </a:r>
            <a:b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main types of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volcanoes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4400" y="624840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 Black" pitchFamily="34" charset="0"/>
              </a:rPr>
              <a:t>9.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654</Words>
  <Application>Microsoft Office PowerPoint</Application>
  <PresentationFormat>On-screen Show (4:3)</PresentationFormat>
  <Paragraphs>70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Bernard MT Condensed</vt:lpstr>
      <vt:lpstr>Calibri</vt:lpstr>
      <vt:lpstr>Office Theme</vt:lpstr>
      <vt:lpstr>What is a volcano?</vt:lpstr>
      <vt:lpstr>1. A volcano is a fault in earth’s crust that allows magma to escape.</vt:lpstr>
      <vt:lpstr>2. We call the release of magma an eruption.</vt:lpstr>
      <vt:lpstr>How does that work?</vt:lpstr>
      <vt:lpstr>How does that work?</vt:lpstr>
      <vt:lpstr>How does that work?</vt:lpstr>
      <vt:lpstr>How does that work?</vt:lpstr>
      <vt:lpstr>How does that work?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1990 Alaska’s Mount Redoubt exploded</vt:lpstr>
      <vt:lpstr>Mt. Pinatubo</vt:lpstr>
      <vt:lpstr>Volcanic winter temperature drops of 1-2 degrees are only a global average temperature drop.  All that ash swirls around in the atmosphere and causes disturbed weather in all sorts of places. </vt:lpstr>
      <vt:lpstr>In 1815 Mount Tambora erupted – causing global cooling.</vt:lpstr>
      <vt:lpstr>There were ice floats in  the Delaware River at Philadelphia in July!</vt:lpstr>
      <vt:lpstr>PowerPoint Presentation</vt:lpstr>
      <vt:lpstr>The cold froze crops</vt:lpstr>
      <vt:lpstr>PowerPoint Presentation</vt:lpstr>
      <vt:lpstr>PowerPoint Presentation</vt:lpstr>
      <vt:lpstr>PowerPoint Presentation</vt:lpstr>
      <vt:lpstr>PowerPoint Presentation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Alaska’s Mount Redoubt exploded in 1990</dc:title>
  <dc:creator>lcronin</dc:creator>
  <cp:lastModifiedBy>Christina Woertz</cp:lastModifiedBy>
  <cp:revision>15</cp:revision>
  <dcterms:created xsi:type="dcterms:W3CDTF">2014-05-25T12:37:05Z</dcterms:created>
  <dcterms:modified xsi:type="dcterms:W3CDTF">2016-04-25T19:07:48Z</dcterms:modified>
</cp:coreProperties>
</file>