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286" r:id="rId3"/>
    <p:sldId id="287" r:id="rId4"/>
    <p:sldId id="268" r:id="rId5"/>
    <p:sldId id="269" r:id="rId6"/>
    <p:sldId id="271" r:id="rId7"/>
    <p:sldId id="272" r:id="rId8"/>
    <p:sldId id="273" r:id="rId9"/>
    <p:sldId id="274" r:id="rId10"/>
    <p:sldId id="278" r:id="rId11"/>
    <p:sldId id="279" r:id="rId12"/>
    <p:sldId id="280" r:id="rId13"/>
    <p:sldId id="283" r:id="rId14"/>
    <p:sldId id="282" r:id="rId15"/>
    <p:sldId id="285" r:id="rId16"/>
    <p:sldId id="288" r:id="rId17"/>
    <p:sldId id="289" r:id="rId18"/>
    <p:sldId id="290" r:id="rId19"/>
    <p:sldId id="291" r:id="rId20"/>
    <p:sldId id="292" r:id="rId21"/>
    <p:sldId id="294" r:id="rId22"/>
    <p:sldId id="293" r:id="rId23"/>
    <p:sldId id="297" r:id="rId24"/>
    <p:sldId id="298" r:id="rId25"/>
    <p:sldId id="299" r:id="rId26"/>
    <p:sldId id="300" r:id="rId27"/>
    <p:sldId id="256" r:id="rId28"/>
    <p:sldId id="257" r:id="rId29"/>
    <p:sldId id="260" r:id="rId30"/>
    <p:sldId id="261" r:id="rId31"/>
    <p:sldId id="262" r:id="rId32"/>
    <p:sldId id="263" r:id="rId33"/>
    <p:sldId id="259" r:id="rId34"/>
    <p:sldId id="265" r:id="rId35"/>
    <p:sldId id="266" r:id="rId36"/>
    <p:sldId id="267"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4" autoAdjust="0"/>
    <p:restoredTop sz="94658" autoAdjust="0"/>
  </p:normalViewPr>
  <p:slideViewPr>
    <p:cSldViewPr>
      <p:cViewPr varScale="1">
        <p:scale>
          <a:sx n="87" d="100"/>
          <a:sy n="87" d="100"/>
        </p:scale>
        <p:origin x="15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BE0BCC-777D-4A9F-B743-B5B87B0223F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E0BCC-777D-4A9F-B743-B5B87B0223F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E0BCC-777D-4A9F-B743-B5B87B0223F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E0BCC-777D-4A9F-B743-B5B87B0223F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E0BCC-777D-4A9F-B743-B5B87B0223F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BE0BCC-777D-4A9F-B743-B5B87B0223F7}"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E0BCC-777D-4A9F-B743-B5B87B0223F7}" type="datetimeFigureOut">
              <a:rPr lang="en-US" smtClean="0"/>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E0BCC-777D-4A9F-B743-B5B87B0223F7}" type="datetimeFigureOut">
              <a:rPr lang="en-US" smtClean="0"/>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E0BCC-777D-4A9F-B743-B5B87B0223F7}" type="datetimeFigureOut">
              <a:rPr lang="en-US" smtClean="0"/>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E0BCC-777D-4A9F-B743-B5B87B0223F7}"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E0BCC-777D-4A9F-B743-B5B87B0223F7}"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D7CF2-8CDC-495C-80EB-AD63DC398B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E0BCC-777D-4A9F-B743-B5B87B0223F7}" type="datetimeFigureOut">
              <a:rPr lang="en-US" smtClean="0"/>
              <a:t>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D7CF2-8CDC-495C-80EB-AD63DC398B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3.bp.blogspot.com/-iHwt6O1PHJk/TmKFtBcCqtI/AAAAAAAAFdw/dBi_w-zAn8A/s1600/sakurajimavolcano.jpg"/>
          <p:cNvPicPr>
            <a:picLocks noChangeAspect="1" noChangeArrowheads="1"/>
          </p:cNvPicPr>
          <p:nvPr/>
        </p:nvPicPr>
        <p:blipFill>
          <a:blip r:embed="rId2" cstate="print"/>
          <a:srcRect l="1568" t="10059" r="12214" b="1955"/>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3276600" cy="2468562"/>
          </a:xfrm>
        </p:spPr>
        <p:txBody>
          <a:bodyPr>
            <a:noAutofit/>
          </a:bodyPr>
          <a:lstStyle/>
          <a:p>
            <a:r>
              <a:rPr lang="en-US" sz="4800" dirty="0" smtClean="0">
                <a:solidFill>
                  <a:srgbClr val="FFFF00"/>
                </a:solidFill>
                <a:latin typeface="Arial Black" pitchFamily="34" charset="0"/>
              </a:rPr>
              <a:t>What is a volcano?</a:t>
            </a:r>
            <a:endParaRPr lang="en-US" sz="48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5510196" y="259080"/>
            <a:ext cx="3124200" cy="792162"/>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Shield</a:t>
            </a:r>
          </a:p>
        </p:txBody>
      </p:sp>
      <p:pic>
        <p:nvPicPr>
          <p:cNvPr id="26638" name="Picture 14" descr="Shield volcano"/>
          <p:cNvPicPr>
            <a:picLocks noChangeAspect="1" noChangeArrowheads="1"/>
          </p:cNvPicPr>
          <p:nvPr/>
        </p:nvPicPr>
        <p:blipFill>
          <a:blip r:embed="rId2" cstate="print"/>
          <a:srcRect t="11765" b="20588"/>
          <a:stretch>
            <a:fillRect/>
          </a:stretch>
        </p:blipFill>
        <p:spPr bwMode="auto">
          <a:xfrm>
            <a:off x="457200" y="3124200"/>
            <a:ext cx="8304747" cy="3505200"/>
          </a:xfrm>
          <a:prstGeom prst="rect">
            <a:avLst/>
          </a:prstGeom>
          <a:noFill/>
        </p:spPr>
      </p:pic>
      <p:sp>
        <p:nvSpPr>
          <p:cNvPr id="19" name="TextBox 18"/>
          <p:cNvSpPr txBox="1"/>
          <p:nvPr/>
        </p:nvSpPr>
        <p:spPr>
          <a:xfrm>
            <a:off x="304800" y="381000"/>
            <a:ext cx="6019800" cy="2308324"/>
          </a:xfrm>
          <a:prstGeom prst="rect">
            <a:avLst/>
          </a:prstGeom>
          <a:noFill/>
        </p:spPr>
        <p:txBody>
          <a:bodyPr wrap="square" rtlCol="0">
            <a:spAutoFit/>
          </a:bodyPr>
          <a:lstStyle/>
          <a:p>
            <a:r>
              <a:rPr lang="en-US" sz="2400" dirty="0" smtClean="0">
                <a:solidFill>
                  <a:srgbClr val="FF0000"/>
                </a:solidFill>
                <a:latin typeface="+mj-lt"/>
              </a:rPr>
              <a:t>Shield volcanoes don’t explode – they ooze.</a:t>
            </a:r>
          </a:p>
          <a:p>
            <a:r>
              <a:rPr lang="en-US" sz="2400" dirty="0" smtClean="0">
                <a:solidFill>
                  <a:srgbClr val="FF0000"/>
                </a:solidFill>
                <a:latin typeface="+mj-lt"/>
              </a:rPr>
              <a:t>They </a:t>
            </a:r>
            <a:r>
              <a:rPr lang="en-US" sz="2400" dirty="0" smtClean="0">
                <a:solidFill>
                  <a:srgbClr val="FF0000"/>
                </a:solidFill>
              </a:rPr>
              <a:t>form from eruptions of flowing lava. </a:t>
            </a:r>
          </a:p>
          <a:p>
            <a:r>
              <a:rPr lang="en-US" sz="2400" dirty="0" smtClean="0">
                <a:solidFill>
                  <a:srgbClr val="FF0000"/>
                </a:solidFill>
              </a:rPr>
              <a:t>The lava spreads out and builds up volcanoes with broad, gently sloping sides. The shape resembles a warrior's shield.</a:t>
            </a:r>
            <a:r>
              <a:rPr lang="en-US" sz="2400" dirty="0" smtClean="0">
                <a:solidFill>
                  <a:srgbClr val="FF0000"/>
                </a:solidFill>
                <a:latin typeface="+mj-lt"/>
              </a:rPr>
              <a:t> </a:t>
            </a:r>
          </a:p>
          <a:p>
            <a:r>
              <a:rPr lang="en-US" sz="2400" dirty="0" smtClean="0">
                <a:solidFill>
                  <a:srgbClr val="FF0000"/>
                </a:solidFill>
                <a:latin typeface="+mj-lt"/>
              </a:rPr>
              <a:t>Hawaii is built from shield volcanoes.</a:t>
            </a:r>
            <a:endParaRPr lang="en-US" sz="2400" dirty="0">
              <a:solidFill>
                <a:srgbClr val="FF0000"/>
              </a:solidFill>
              <a:latin typeface="+mj-lt"/>
            </a:endParaRPr>
          </a:p>
        </p:txBody>
      </p:sp>
      <p:graphicFrame>
        <p:nvGraphicFramePr>
          <p:cNvPr id="14" name="Table 13"/>
          <p:cNvGraphicFramePr>
            <a:graphicFrameLocks noGrp="1"/>
          </p:cNvGraphicFramePr>
          <p:nvPr/>
        </p:nvGraphicFramePr>
        <p:xfrm>
          <a:off x="1524000" y="2971800"/>
          <a:ext cx="6096000" cy="365760"/>
        </p:xfrm>
        <a:graphic>
          <a:graphicData uri="http://schemas.openxmlformats.org/drawingml/2006/table">
            <a:tbl>
              <a:tblPr/>
              <a:tblGrid>
                <a:gridCol w="6096000"/>
              </a:tblGrid>
              <a:tr h="0">
                <a:tc>
                  <a:txBody>
                    <a:bodyPr/>
                    <a:lstStyle/>
                    <a:p>
                      <a:endParaRPr lang="en-US" dirty="0"/>
                    </a:p>
                  </a:txBody>
                  <a:tcPr anchor="ctr">
                    <a:lnL>
                      <a:noFill/>
                    </a:lnL>
                    <a:lnR>
                      <a:noFill/>
                    </a:lnR>
                    <a:lnT>
                      <a:noFill/>
                    </a:lnT>
                    <a:lnB>
                      <a:noFill/>
                    </a:lnB>
                  </a:tcPr>
                </a:tc>
              </a:tr>
            </a:tbl>
          </a:graphicData>
        </a:graphic>
      </p:graphicFrame>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2" descr="http://www.hawaiiluxurynews.com/HLN/wp-content/uploads/2013/10/volcano.jpg"/>
          <p:cNvPicPr>
            <a:picLocks noChangeAspect="1" noChangeArrowheads="1"/>
          </p:cNvPicPr>
          <p:nvPr/>
        </p:nvPicPr>
        <p:blipFill>
          <a:blip r:embed="rId2" cstate="print"/>
          <a:srcRect t="4000" r="4000"/>
          <a:stretch>
            <a:fillRect/>
          </a:stretch>
        </p:blipFill>
        <p:spPr bwMode="auto">
          <a:xfrm>
            <a:off x="0" y="0"/>
            <a:ext cx="9144000" cy="6858000"/>
          </a:xfrm>
          <a:prstGeom prst="rect">
            <a:avLst/>
          </a:prstGeom>
          <a:noFill/>
        </p:spPr>
      </p:pic>
      <p:sp>
        <p:nvSpPr>
          <p:cNvPr id="12" name="Title 1"/>
          <p:cNvSpPr txBox="1">
            <a:spLocks/>
          </p:cNvSpPr>
          <p:nvPr/>
        </p:nvSpPr>
        <p:spPr>
          <a:xfrm>
            <a:off x="5181600" y="152400"/>
            <a:ext cx="3733800" cy="3200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Shield volcanoes ooze lava over huge areas and can create islands like Hawaii</a:t>
            </a:r>
          </a:p>
        </p:txBody>
      </p:sp>
      <p:graphicFrame>
        <p:nvGraphicFramePr>
          <p:cNvPr id="14" name="Table 13"/>
          <p:cNvGraphicFramePr>
            <a:graphicFrameLocks noGrp="1"/>
          </p:cNvGraphicFramePr>
          <p:nvPr/>
        </p:nvGraphicFramePr>
        <p:xfrm>
          <a:off x="1524000" y="2971800"/>
          <a:ext cx="6096000" cy="365760"/>
        </p:xfrm>
        <a:graphic>
          <a:graphicData uri="http://schemas.openxmlformats.org/drawingml/2006/table">
            <a:tbl>
              <a:tblPr/>
              <a:tblGrid>
                <a:gridCol w="6096000"/>
              </a:tblGrid>
              <a:tr h="0">
                <a:tc>
                  <a:txBody>
                    <a:bodyPr/>
                    <a:lstStyle/>
                    <a:p>
                      <a:endParaRPr lang="en-US" dirty="0"/>
                    </a:p>
                  </a:txBody>
                  <a:tcPr anchor="ctr">
                    <a:lnL>
                      <a:noFill/>
                    </a:lnL>
                    <a:lnR>
                      <a:noFill/>
                    </a:lnR>
                    <a:lnT>
                      <a:noFill/>
                    </a:lnT>
                    <a:lnB>
                      <a:noFill/>
                    </a:lnB>
                  </a:tcPr>
                </a:tc>
              </a:tr>
            </a:tbl>
          </a:graphicData>
        </a:graphic>
      </p:graphicFrame>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5510196" y="350838"/>
            <a:ext cx="3124200" cy="792162"/>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Cinder</a:t>
            </a:r>
            <a:r>
              <a:rPr kumimoji="0" lang="en-US" sz="3200" b="0" i="0" u="none" strike="noStrike" kern="1200" cap="none" spc="0" normalizeH="0" noProof="0" dirty="0" smtClean="0">
                <a:ln>
                  <a:noFill/>
                </a:ln>
                <a:solidFill>
                  <a:srgbClr val="FFFF00"/>
                </a:solidFill>
                <a:effectLst/>
                <a:uLnTx/>
                <a:uFillTx/>
                <a:latin typeface="Arial Black" pitchFamily="34" charset="0"/>
                <a:ea typeface="+mj-ea"/>
                <a:cs typeface="+mj-cs"/>
              </a:rPr>
              <a:t> </a:t>
            </a:r>
            <a:br>
              <a:rPr kumimoji="0" lang="en-US" sz="3200" b="0" i="0" u="none" strike="noStrike" kern="1200" cap="none" spc="0" normalizeH="0" noProof="0" dirty="0" smtClean="0">
                <a:ln>
                  <a:noFill/>
                </a:ln>
                <a:solidFill>
                  <a:srgbClr val="FFFF00"/>
                </a:solidFill>
                <a:effectLst/>
                <a:uLnTx/>
                <a:uFillTx/>
                <a:latin typeface="Arial Black" pitchFamily="34" charset="0"/>
                <a:ea typeface="+mj-ea"/>
                <a:cs typeface="+mj-cs"/>
              </a:rPr>
            </a:br>
            <a:r>
              <a:rPr kumimoji="0" lang="en-US" sz="3200" b="0" i="0" u="none" strike="noStrike" kern="1200" cap="none" spc="0" normalizeH="0" noProof="0" dirty="0" smtClean="0">
                <a:ln>
                  <a:noFill/>
                </a:ln>
                <a:solidFill>
                  <a:srgbClr val="FFFF00"/>
                </a:solidFill>
                <a:effectLst/>
                <a:uLnTx/>
                <a:uFillTx/>
                <a:latin typeface="Arial Black" pitchFamily="34" charset="0"/>
                <a:ea typeface="+mj-ea"/>
                <a:cs typeface="+mj-cs"/>
              </a:rPr>
              <a:t>Cone</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sp>
        <p:nvSpPr>
          <p:cNvPr id="19" name="TextBox 18"/>
          <p:cNvSpPr txBox="1"/>
          <p:nvPr/>
        </p:nvSpPr>
        <p:spPr>
          <a:xfrm>
            <a:off x="304800" y="228600"/>
            <a:ext cx="6019800" cy="1569660"/>
          </a:xfrm>
          <a:prstGeom prst="rect">
            <a:avLst/>
          </a:prstGeom>
          <a:noFill/>
        </p:spPr>
        <p:txBody>
          <a:bodyPr wrap="square" rtlCol="0">
            <a:spAutoFit/>
          </a:bodyPr>
          <a:lstStyle/>
          <a:p>
            <a:r>
              <a:rPr lang="en-US" sz="2400" dirty="0" smtClean="0">
                <a:solidFill>
                  <a:srgbClr val="FF0000"/>
                </a:solidFill>
              </a:rPr>
              <a:t>Cinder cones are the smallest volcanoes.  They are made of small bits of lava that erupt into the air and harden before they hit the ground.  The whole volcano is like a large gravel pile.</a:t>
            </a:r>
            <a:endParaRPr lang="en-US" sz="2400" dirty="0">
              <a:solidFill>
                <a:srgbClr val="FF0000"/>
              </a:solidFill>
              <a:latin typeface="+mj-lt"/>
            </a:endParaRPr>
          </a:p>
        </p:txBody>
      </p:sp>
      <p:graphicFrame>
        <p:nvGraphicFramePr>
          <p:cNvPr id="14" name="Table 13"/>
          <p:cNvGraphicFramePr>
            <a:graphicFrameLocks noGrp="1"/>
          </p:cNvGraphicFramePr>
          <p:nvPr/>
        </p:nvGraphicFramePr>
        <p:xfrm>
          <a:off x="1524000" y="2971800"/>
          <a:ext cx="6096000" cy="365760"/>
        </p:xfrm>
        <a:graphic>
          <a:graphicData uri="http://schemas.openxmlformats.org/drawingml/2006/table">
            <a:tbl>
              <a:tblPr/>
              <a:tblGrid>
                <a:gridCol w="6096000"/>
              </a:tblGrid>
              <a:tr h="0">
                <a:tc>
                  <a:txBody>
                    <a:bodyPr/>
                    <a:lstStyle/>
                    <a:p>
                      <a:endParaRPr lang="en-US" dirty="0"/>
                    </a:p>
                  </a:txBody>
                  <a:tcPr anchor="ctr">
                    <a:lnL>
                      <a:noFill/>
                    </a:lnL>
                    <a:lnR>
                      <a:noFill/>
                    </a:lnR>
                    <a:lnT>
                      <a:noFill/>
                    </a:lnT>
                    <a:lnB>
                      <a:noFill/>
                    </a:lnB>
                  </a:tcPr>
                </a:tc>
              </a:tr>
            </a:tbl>
          </a:graphicData>
        </a:graphic>
      </p:graphicFrame>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8" name="Picture 16" descr="cinder cone volcano"/>
          <p:cNvPicPr>
            <a:picLocks noChangeAspect="1" noChangeArrowheads="1"/>
          </p:cNvPicPr>
          <p:nvPr/>
        </p:nvPicPr>
        <p:blipFill>
          <a:blip r:embed="rId2" cstate="print"/>
          <a:srcRect t="1033" b="25979"/>
          <a:stretch>
            <a:fillRect/>
          </a:stretch>
        </p:blipFill>
        <p:spPr bwMode="auto">
          <a:xfrm>
            <a:off x="381000" y="2133600"/>
            <a:ext cx="8534400" cy="4495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2" descr="https://c1.staticflickr.com/5/4053/4474989331_916ae05939_z.jpg"/>
          <p:cNvPicPr>
            <a:picLocks noChangeAspect="1" noChangeArrowheads="1"/>
          </p:cNvPicPr>
          <p:nvPr/>
        </p:nvPicPr>
        <p:blipFill>
          <a:blip r:embed="rId2" cstate="print"/>
          <a:srcRect/>
          <a:stretch>
            <a:fillRect/>
          </a:stretch>
        </p:blipFill>
        <p:spPr bwMode="auto">
          <a:xfrm>
            <a:off x="-1110951" y="0"/>
            <a:ext cx="10254951" cy="6858000"/>
          </a:xfrm>
          <a:prstGeom prst="rect">
            <a:avLst/>
          </a:prstGeom>
          <a:noFill/>
        </p:spPr>
      </p:pic>
      <p:sp>
        <p:nvSpPr>
          <p:cNvPr id="12" name="Title 1"/>
          <p:cNvSpPr txBox="1">
            <a:spLocks/>
          </p:cNvSpPr>
          <p:nvPr/>
        </p:nvSpPr>
        <p:spPr>
          <a:xfrm>
            <a:off x="5181600" y="152400"/>
            <a:ext cx="3733800" cy="3200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Cinder</a:t>
            </a:r>
            <a:r>
              <a:rPr kumimoji="0" lang="en-US" sz="3200" b="0" i="0" u="none" strike="noStrike" kern="1200" cap="none" spc="0" normalizeH="0" noProof="0" dirty="0" smtClean="0">
                <a:ln>
                  <a:noFill/>
                </a:ln>
                <a:solidFill>
                  <a:srgbClr val="FFFF00"/>
                </a:solidFill>
                <a:effectLst/>
                <a:uLnTx/>
                <a:uFillTx/>
                <a:latin typeface="Arial Black" pitchFamily="34" charset="0"/>
                <a:ea typeface="+mj-ea"/>
                <a:cs typeface="+mj-cs"/>
              </a:rPr>
              <a:t> cone volcanoes are small and made of gravel. </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graphicFrame>
        <p:nvGraphicFramePr>
          <p:cNvPr id="14" name="Table 13"/>
          <p:cNvGraphicFramePr>
            <a:graphicFrameLocks noGrp="1"/>
          </p:cNvGraphicFramePr>
          <p:nvPr/>
        </p:nvGraphicFramePr>
        <p:xfrm>
          <a:off x="1524000" y="2971800"/>
          <a:ext cx="6096000" cy="365760"/>
        </p:xfrm>
        <a:graphic>
          <a:graphicData uri="http://schemas.openxmlformats.org/drawingml/2006/table">
            <a:tbl>
              <a:tblPr/>
              <a:tblGrid>
                <a:gridCol w="6096000"/>
              </a:tblGrid>
              <a:tr h="0">
                <a:tc>
                  <a:txBody>
                    <a:bodyPr/>
                    <a:lstStyle/>
                    <a:p>
                      <a:endParaRPr lang="en-US" dirty="0"/>
                    </a:p>
                  </a:txBody>
                  <a:tcPr anchor="ctr">
                    <a:lnL>
                      <a:noFill/>
                    </a:lnL>
                    <a:lnR>
                      <a:noFill/>
                    </a:lnR>
                    <a:lnT>
                      <a:noFill/>
                    </a:lnT>
                    <a:lnB>
                      <a:noFill/>
                    </a:lnB>
                  </a:tcPr>
                </a:tc>
              </a:tr>
            </a:tbl>
          </a:graphicData>
        </a:graphic>
      </p:graphicFrame>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3352800" y="350838"/>
            <a:ext cx="5281596" cy="1020762"/>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Composite</a:t>
            </a:r>
            <a:r>
              <a:rPr lang="en-US" sz="3200" noProof="0" dirty="0" smtClean="0">
                <a:solidFill>
                  <a:srgbClr val="FFFF00"/>
                </a:solidFill>
                <a:latin typeface="Arial Black" pitchFamily="34" charset="0"/>
                <a:ea typeface="+mj-ea"/>
                <a:cs typeface="+mj-cs"/>
              </a:rPr>
              <a:t> </a:t>
            </a:r>
            <a:r>
              <a:rPr lang="en-US" sz="3200" dirty="0" smtClean="0">
                <a:solidFill>
                  <a:srgbClr val="FFFF00"/>
                </a:solidFill>
                <a:latin typeface="Arial Black" pitchFamily="34" charset="0"/>
                <a:ea typeface="+mj-ea"/>
                <a:cs typeface="+mj-cs"/>
              </a:rPr>
              <a:t>Volcanoes</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sp>
        <p:nvSpPr>
          <p:cNvPr id="19" name="TextBox 18"/>
          <p:cNvSpPr txBox="1"/>
          <p:nvPr/>
        </p:nvSpPr>
        <p:spPr>
          <a:xfrm>
            <a:off x="304800" y="228600"/>
            <a:ext cx="2819400" cy="6370975"/>
          </a:xfrm>
          <a:prstGeom prst="rect">
            <a:avLst/>
          </a:prstGeom>
          <a:noFill/>
        </p:spPr>
        <p:txBody>
          <a:bodyPr wrap="square" rtlCol="0">
            <a:spAutoFit/>
          </a:bodyPr>
          <a:lstStyle/>
          <a:p>
            <a:r>
              <a:rPr lang="en-US" sz="2400" dirty="0" smtClean="0">
                <a:solidFill>
                  <a:srgbClr val="FF0000"/>
                </a:solidFill>
              </a:rPr>
              <a:t>Composite volcanoes are what you think of when you think of a volcano.</a:t>
            </a:r>
          </a:p>
          <a:p>
            <a:r>
              <a:rPr lang="en-US" sz="2400" dirty="0" smtClean="0">
                <a:solidFill>
                  <a:srgbClr val="FF0000"/>
                </a:solidFill>
                <a:latin typeface="+mj-lt"/>
              </a:rPr>
              <a:t>They are made from two different types of eruptions.</a:t>
            </a:r>
          </a:p>
          <a:p>
            <a:r>
              <a:rPr lang="en-US" sz="2400" dirty="0" smtClean="0">
                <a:solidFill>
                  <a:srgbClr val="FF0000"/>
                </a:solidFill>
                <a:latin typeface="+mj-lt"/>
              </a:rPr>
              <a:t>Sometimes they ooze like shield volcanoes.  - that leaves layers of hard rock.</a:t>
            </a:r>
          </a:p>
          <a:p>
            <a:r>
              <a:rPr lang="en-US" sz="2400" dirty="0" smtClean="0">
                <a:solidFill>
                  <a:srgbClr val="FF0000"/>
                </a:solidFill>
                <a:latin typeface="+mj-lt"/>
              </a:rPr>
              <a:t>Sometimes they explode like cinder cone volcanoes – that leaves layers of gravel.</a:t>
            </a:r>
            <a:endParaRPr lang="en-US" sz="2400" dirty="0">
              <a:solidFill>
                <a:srgbClr val="FF0000"/>
              </a:solidFill>
              <a:latin typeface="+mj-lt"/>
            </a:endParaRPr>
          </a:p>
        </p:txBody>
      </p:sp>
      <p:graphicFrame>
        <p:nvGraphicFramePr>
          <p:cNvPr id="14" name="Table 13"/>
          <p:cNvGraphicFramePr>
            <a:graphicFrameLocks noGrp="1"/>
          </p:cNvGraphicFramePr>
          <p:nvPr/>
        </p:nvGraphicFramePr>
        <p:xfrm>
          <a:off x="1524000" y="2971800"/>
          <a:ext cx="6096000" cy="365760"/>
        </p:xfrm>
        <a:graphic>
          <a:graphicData uri="http://schemas.openxmlformats.org/drawingml/2006/table">
            <a:tbl>
              <a:tblPr/>
              <a:tblGrid>
                <a:gridCol w="6096000"/>
              </a:tblGrid>
              <a:tr h="0">
                <a:tc>
                  <a:txBody>
                    <a:bodyPr/>
                    <a:lstStyle/>
                    <a:p>
                      <a:endParaRPr lang="en-US" dirty="0"/>
                    </a:p>
                  </a:txBody>
                  <a:tcPr anchor="ctr">
                    <a:lnL>
                      <a:noFill/>
                    </a:lnL>
                    <a:lnR>
                      <a:noFill/>
                    </a:lnR>
                    <a:lnT>
                      <a:noFill/>
                    </a:lnT>
                    <a:lnB>
                      <a:noFill/>
                    </a:lnB>
                  </a:tcPr>
                </a:tc>
              </a:tr>
            </a:tbl>
          </a:graphicData>
        </a:graphic>
      </p:graphicFrame>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9" name="Picture 12" descr="Composite volcano"/>
          <p:cNvPicPr>
            <a:picLocks noChangeAspect="1" noChangeArrowheads="1"/>
          </p:cNvPicPr>
          <p:nvPr/>
        </p:nvPicPr>
        <p:blipFill>
          <a:blip r:embed="rId2" cstate="print"/>
          <a:srcRect b="18939"/>
          <a:stretch>
            <a:fillRect/>
          </a:stretch>
        </p:blipFill>
        <p:spPr bwMode="auto">
          <a:xfrm>
            <a:off x="3296140" y="2057400"/>
            <a:ext cx="5637226" cy="45066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62" name="Picture 2" descr="File:FujiSunriseKawaguchiko2025WP.jpg"/>
          <p:cNvPicPr>
            <a:picLocks noChangeAspect="1" noChangeArrowheads="1"/>
          </p:cNvPicPr>
          <p:nvPr/>
        </p:nvPicPr>
        <p:blipFill>
          <a:blip r:embed="rId2" cstate="print"/>
          <a:srcRect l="31034" b="22365"/>
          <a:stretch>
            <a:fillRect/>
          </a:stretch>
        </p:blipFill>
        <p:spPr bwMode="auto">
          <a:xfrm>
            <a:off x="0" y="0"/>
            <a:ext cx="9144000" cy="6858000"/>
          </a:xfrm>
          <a:prstGeom prst="rect">
            <a:avLst/>
          </a:prstGeom>
          <a:noFill/>
        </p:spPr>
      </p:pic>
      <p:sp>
        <p:nvSpPr>
          <p:cNvPr id="12" name="Title 1"/>
          <p:cNvSpPr txBox="1">
            <a:spLocks/>
          </p:cNvSpPr>
          <p:nvPr/>
        </p:nvSpPr>
        <p:spPr>
          <a:xfrm>
            <a:off x="5181600" y="152400"/>
            <a:ext cx="3733800" cy="3200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Mount Fuji in Japan is</a:t>
            </a:r>
            <a:r>
              <a:rPr kumimoji="0" lang="en-US" sz="3200" b="0" i="0" u="none" strike="noStrike" kern="1200" cap="none" spc="0" normalizeH="0" noProof="0" dirty="0" smtClean="0">
                <a:ln>
                  <a:noFill/>
                </a:ln>
                <a:solidFill>
                  <a:srgbClr val="FFFF00"/>
                </a:solidFill>
                <a:effectLst/>
                <a:uLnTx/>
                <a:uFillTx/>
                <a:latin typeface="Arial Black" pitchFamily="34" charset="0"/>
                <a:ea typeface="+mj-ea"/>
                <a:cs typeface="+mj-cs"/>
              </a:rPr>
              <a:t> a composite volcano</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graphicFrame>
        <p:nvGraphicFramePr>
          <p:cNvPr id="14" name="Table 13"/>
          <p:cNvGraphicFramePr>
            <a:graphicFrameLocks noGrp="1"/>
          </p:cNvGraphicFramePr>
          <p:nvPr/>
        </p:nvGraphicFramePr>
        <p:xfrm>
          <a:off x="1524000" y="2971800"/>
          <a:ext cx="6096000" cy="365760"/>
        </p:xfrm>
        <a:graphic>
          <a:graphicData uri="http://schemas.openxmlformats.org/drawingml/2006/table">
            <a:tbl>
              <a:tblPr/>
              <a:tblGrid>
                <a:gridCol w="6096000"/>
              </a:tblGrid>
              <a:tr h="0">
                <a:tc>
                  <a:txBody>
                    <a:bodyPr/>
                    <a:lstStyle/>
                    <a:p>
                      <a:endParaRPr lang="en-US" dirty="0"/>
                    </a:p>
                  </a:txBody>
                  <a:tcPr anchor="ctr">
                    <a:lnL>
                      <a:noFill/>
                    </a:lnL>
                    <a:lnR>
                      <a:noFill/>
                    </a:lnR>
                    <a:lnT>
                      <a:noFill/>
                    </a:lnT>
                    <a:lnB>
                      <a:noFill/>
                    </a:lnB>
                  </a:tcPr>
                </a:tc>
              </a:tr>
            </a:tbl>
          </a:graphicData>
        </a:graphic>
      </p:graphicFrame>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s2.hubimg.com/u/8284673_f520.jpg"/>
          <p:cNvPicPr>
            <a:picLocks noChangeAspect="1" noChangeArrowheads="1"/>
          </p:cNvPicPr>
          <p:nvPr/>
        </p:nvPicPr>
        <p:blipFill>
          <a:blip r:embed="rId2" cstate="print"/>
          <a:srcRect/>
          <a:stretch>
            <a:fillRect/>
          </a:stretch>
        </p:blipFill>
        <p:spPr bwMode="auto">
          <a:xfrm>
            <a:off x="304800" y="304800"/>
            <a:ext cx="8534400" cy="5087817"/>
          </a:xfrm>
          <a:prstGeom prst="rect">
            <a:avLst/>
          </a:prstGeom>
          <a:noFill/>
        </p:spPr>
      </p:pic>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Let’s look at the inside of a volcano.</a:t>
            </a:r>
          </a:p>
        </p:txBody>
      </p:sp>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4876800" y="46482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16002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1676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s2.hubimg.com/u/8284673_f520.jpg"/>
          <p:cNvPicPr>
            <a:picLocks noChangeAspect="1" noChangeArrowheads="1"/>
          </p:cNvPicPr>
          <p:nvPr/>
        </p:nvPicPr>
        <p:blipFill>
          <a:blip r:embed="rId2" cstate="print"/>
          <a:srcRect/>
          <a:stretch>
            <a:fillRect/>
          </a:stretch>
        </p:blipFill>
        <p:spPr bwMode="auto">
          <a:xfrm>
            <a:off x="304800" y="304800"/>
            <a:ext cx="8534400" cy="5087817"/>
          </a:xfrm>
          <a:prstGeom prst="rect">
            <a:avLst/>
          </a:prstGeom>
          <a:noFill/>
        </p:spPr>
      </p:pic>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2800" dirty="0" smtClean="0">
                <a:solidFill>
                  <a:srgbClr val="FFFF00"/>
                </a:solidFill>
                <a:latin typeface="Arial Black" pitchFamily="34" charset="0"/>
                <a:ea typeface="+mj-ea"/>
                <a:cs typeface="+mj-cs"/>
              </a:rPr>
              <a:t>The magma travels through the inside of the mountain through the main vent.</a:t>
            </a:r>
            <a:endParaRPr kumimoji="0" lang="en-US" sz="28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4876800" y="46482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16002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1676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057400" y="2667000"/>
            <a:ext cx="2819400" cy="10668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latin typeface="Arial Black" pitchFamily="34" charset="0"/>
              </a:rPr>
              <a:t>Main Vent</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s2.hubimg.com/u/8284673_f520.jpg"/>
          <p:cNvPicPr>
            <a:picLocks noChangeAspect="1" noChangeArrowheads="1"/>
          </p:cNvPicPr>
          <p:nvPr/>
        </p:nvPicPr>
        <p:blipFill>
          <a:blip r:embed="rId2" cstate="print"/>
          <a:srcRect/>
          <a:stretch>
            <a:fillRect/>
          </a:stretch>
        </p:blipFill>
        <p:spPr bwMode="auto">
          <a:xfrm>
            <a:off x="304800" y="304800"/>
            <a:ext cx="8534400" cy="5087817"/>
          </a:xfrm>
          <a:prstGeom prst="rect">
            <a:avLst/>
          </a:prstGeom>
          <a:noFill/>
        </p:spPr>
      </p:pic>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2800" dirty="0" smtClean="0">
                <a:solidFill>
                  <a:srgbClr val="FFFF00"/>
                </a:solidFill>
                <a:latin typeface="Arial Black" pitchFamily="34" charset="0"/>
                <a:ea typeface="+mj-ea"/>
                <a:cs typeface="+mj-cs"/>
              </a:rPr>
              <a:t>Sometimes the main vent gets clogged and a new – side vent forms.</a:t>
            </a:r>
            <a:endParaRPr kumimoji="0" lang="en-US" sz="28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4876800" y="46482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16002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1676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676400" y="2514600"/>
            <a:ext cx="2819400" cy="10668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Arial Black" pitchFamily="34" charset="0"/>
              </a:rPr>
              <a:t>Side Vent</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s2.hubimg.com/u/8284673_f520.jpg"/>
          <p:cNvPicPr>
            <a:picLocks noChangeAspect="1" noChangeArrowheads="1"/>
          </p:cNvPicPr>
          <p:nvPr/>
        </p:nvPicPr>
        <p:blipFill>
          <a:blip r:embed="rId2" cstate="print"/>
          <a:srcRect/>
          <a:stretch>
            <a:fillRect/>
          </a:stretch>
        </p:blipFill>
        <p:spPr bwMode="auto">
          <a:xfrm>
            <a:off x="304800" y="304800"/>
            <a:ext cx="8534400" cy="5087817"/>
          </a:xfrm>
          <a:prstGeom prst="rect">
            <a:avLst/>
          </a:prstGeom>
          <a:noFill/>
        </p:spPr>
      </p:pic>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2400" dirty="0" smtClean="0">
                <a:solidFill>
                  <a:srgbClr val="FFFF00"/>
                </a:solidFill>
                <a:latin typeface="Arial Black" pitchFamily="34" charset="0"/>
                <a:ea typeface="+mj-ea"/>
                <a:cs typeface="+mj-cs"/>
              </a:rPr>
              <a:t>At the top of a volcano is the crater – this is where the volcano has exploded and left a hole.</a:t>
            </a:r>
            <a:endParaRPr kumimoji="0" lang="en-US" sz="24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4876800" y="46482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16002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1676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905000" y="1447800"/>
            <a:ext cx="2819400" cy="10668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dirty="0" smtClean="0">
                <a:latin typeface="Arial Black" pitchFamily="34" charset="0"/>
              </a:rPr>
              <a:t>Crater</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3.bp.blogspot.com/-iHwt6O1PHJk/TmKFtBcCqtI/AAAAAAAAFdw/dBi_w-zAn8A/s1600/sakurajimavolcano.jpg"/>
          <p:cNvPicPr>
            <a:picLocks noChangeAspect="1" noChangeArrowheads="1"/>
          </p:cNvPicPr>
          <p:nvPr/>
        </p:nvPicPr>
        <p:blipFill>
          <a:blip r:embed="rId2" cstate="print"/>
          <a:srcRect l="1568" t="10059" r="12214" b="1955"/>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4572000" cy="4068762"/>
          </a:xfrm>
        </p:spPr>
        <p:txBody>
          <a:bodyPr>
            <a:noAutofit/>
          </a:bodyPr>
          <a:lstStyle/>
          <a:p>
            <a:pPr algn="l"/>
            <a:r>
              <a:rPr lang="en-US" sz="4000" dirty="0" smtClean="0">
                <a:solidFill>
                  <a:srgbClr val="FFFF00"/>
                </a:solidFill>
                <a:latin typeface="Arial Black" pitchFamily="34" charset="0"/>
              </a:rPr>
              <a:t>A volcano is a fault in earth’s crust that allows magma to escape.</a:t>
            </a:r>
            <a:endParaRPr lang="en-US" sz="40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s2.hubimg.com/u/8284673_f520.jpg"/>
          <p:cNvPicPr>
            <a:picLocks noChangeAspect="1" noChangeArrowheads="1"/>
          </p:cNvPicPr>
          <p:nvPr/>
        </p:nvPicPr>
        <p:blipFill>
          <a:blip r:embed="rId2" cstate="print"/>
          <a:srcRect/>
          <a:stretch>
            <a:fillRect/>
          </a:stretch>
        </p:blipFill>
        <p:spPr bwMode="auto">
          <a:xfrm>
            <a:off x="304800" y="304800"/>
            <a:ext cx="8534400" cy="5087817"/>
          </a:xfrm>
          <a:prstGeom prst="rect">
            <a:avLst/>
          </a:prstGeom>
          <a:noFill/>
        </p:spPr>
      </p:pic>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2400" dirty="0" err="1" smtClean="0">
                <a:solidFill>
                  <a:srgbClr val="FFFF00"/>
                </a:solidFill>
                <a:latin typeface="Arial Black" pitchFamily="34" charset="0"/>
                <a:ea typeface="+mj-ea"/>
                <a:cs typeface="+mj-cs"/>
              </a:rPr>
              <a:t>Pyroclastic</a:t>
            </a:r>
            <a:r>
              <a:rPr lang="en-US" sz="2400" dirty="0" smtClean="0">
                <a:solidFill>
                  <a:srgbClr val="FFFF00"/>
                </a:solidFill>
                <a:latin typeface="Arial Black" pitchFamily="34" charset="0"/>
                <a:ea typeface="+mj-ea"/>
                <a:cs typeface="+mj-cs"/>
              </a:rPr>
              <a:t> material is the “stuff” that comes out of a volcano as either ash or lava</a:t>
            </a:r>
            <a:endParaRPr kumimoji="0" lang="en-US" sz="24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sp>
        <p:nvSpPr>
          <p:cNvPr id="3481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4876800" y="4648200"/>
            <a:ext cx="838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16002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1600200"/>
            <a:ext cx="1371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53000" y="1524000"/>
            <a:ext cx="1143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1676400"/>
            <a:ext cx="609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143000" y="533400"/>
            <a:ext cx="3505200" cy="10668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latin typeface="Arial Black" pitchFamily="34" charset="0"/>
              </a:rPr>
              <a:t>Ash  </a:t>
            </a:r>
            <a:r>
              <a:rPr lang="en-US" sz="1600" dirty="0" smtClean="0">
                <a:latin typeface="+mj-lt"/>
              </a:rPr>
              <a:t>(</a:t>
            </a:r>
            <a:r>
              <a:rPr lang="en-US" sz="1600" dirty="0" err="1" smtClean="0">
                <a:latin typeface="+mj-lt"/>
              </a:rPr>
              <a:t>pyroclastic</a:t>
            </a:r>
            <a:r>
              <a:rPr lang="en-US" sz="1600" dirty="0" smtClean="0">
                <a:latin typeface="+mj-lt"/>
              </a:rPr>
              <a:t> material)</a:t>
            </a:r>
            <a:endParaRPr lang="en-US" sz="1600" dirty="0">
              <a:latin typeface="+mj-lt"/>
            </a:endParaRPr>
          </a:p>
        </p:txBody>
      </p:sp>
      <p:sp>
        <p:nvSpPr>
          <p:cNvPr id="15" name="Right Arrow 14"/>
          <p:cNvSpPr/>
          <p:nvPr/>
        </p:nvSpPr>
        <p:spPr>
          <a:xfrm>
            <a:off x="3276600" y="3276600"/>
            <a:ext cx="3505200" cy="10668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latin typeface="Arial Black" pitchFamily="34" charset="0"/>
              </a:rPr>
              <a:t>Lava </a:t>
            </a:r>
            <a:r>
              <a:rPr lang="en-US" sz="1600" dirty="0" smtClean="0">
                <a:latin typeface="+mj-lt"/>
              </a:rPr>
              <a:t>(</a:t>
            </a:r>
            <a:r>
              <a:rPr lang="en-US" sz="1600" dirty="0" err="1" smtClean="0">
                <a:latin typeface="+mj-lt"/>
              </a:rPr>
              <a:t>pyroclastic</a:t>
            </a:r>
            <a:r>
              <a:rPr lang="en-US" sz="1600" dirty="0" smtClean="0">
                <a:latin typeface="+mj-lt"/>
              </a:rPr>
              <a:t> material)</a:t>
            </a:r>
            <a:endParaRPr lang="en-US" sz="160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2400" dirty="0" smtClean="0">
                <a:solidFill>
                  <a:srgbClr val="FFFF00"/>
                </a:solidFill>
                <a:latin typeface="Arial Black" pitchFamily="34" charset="0"/>
                <a:ea typeface="+mj-ea"/>
                <a:cs typeface="+mj-cs"/>
              </a:rPr>
              <a:t>We tend to think of the lava as the scariest stuff</a:t>
            </a:r>
            <a:endParaRPr kumimoji="0" lang="en-US" sz="24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pic>
        <p:nvPicPr>
          <p:cNvPr id="43010" name="Picture 2" descr="http://3.bp.blogspot.com/-yhBz5SyY_Z8/UIW0X3JUCbI/AAAAAAAADWE/NelktrdMgno/s1600/HILBERT_0151.jpg"/>
          <p:cNvPicPr>
            <a:picLocks noChangeAspect="1" noChangeArrowheads="1"/>
          </p:cNvPicPr>
          <p:nvPr/>
        </p:nvPicPr>
        <p:blipFill>
          <a:blip r:embed="rId2" cstate="print"/>
          <a:srcRect/>
          <a:stretch>
            <a:fillRect/>
          </a:stretch>
        </p:blipFill>
        <p:spPr bwMode="auto">
          <a:xfrm>
            <a:off x="0" y="-533400"/>
            <a:ext cx="9144000" cy="6096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3600" dirty="0" smtClean="0">
                <a:solidFill>
                  <a:srgbClr val="FFFF00"/>
                </a:solidFill>
                <a:latin typeface="Arial Black" pitchFamily="34" charset="0"/>
                <a:ea typeface="+mj-ea"/>
                <a:cs typeface="+mj-cs"/>
              </a:rPr>
              <a:t>But the ash is even scarier!</a:t>
            </a:r>
            <a:endParaRPr kumimoji="0" lang="en-US" sz="36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pic>
        <p:nvPicPr>
          <p:cNvPr id="43012" name="Picture 4" descr="http://news.nationalgeographic.com/news/2008/05/photogalleries/Chaitenvolcano-photos/images/primary/1_CHAITEN_461.jpg"/>
          <p:cNvPicPr>
            <a:picLocks noChangeAspect="1" noChangeArrowheads="1"/>
          </p:cNvPicPr>
          <p:nvPr/>
        </p:nvPicPr>
        <p:blipFill>
          <a:blip r:embed="rId2" cstate="print"/>
          <a:srcRect/>
          <a:stretch>
            <a:fillRect/>
          </a:stretch>
        </p:blipFill>
        <p:spPr bwMode="auto">
          <a:xfrm>
            <a:off x="0" y="-660924"/>
            <a:ext cx="9144000" cy="61092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3200" dirty="0" smtClean="0">
                <a:solidFill>
                  <a:srgbClr val="FFFF00"/>
                </a:solidFill>
                <a:latin typeface="Arial Black" pitchFamily="34" charset="0"/>
                <a:ea typeface="+mj-ea"/>
                <a:cs typeface="+mj-cs"/>
              </a:rPr>
              <a:t>The ash flow (called a </a:t>
            </a:r>
            <a:r>
              <a:rPr lang="en-US" sz="3200" dirty="0" err="1" smtClean="0">
                <a:solidFill>
                  <a:srgbClr val="FFFF00"/>
                </a:solidFill>
                <a:latin typeface="Arial Black" pitchFamily="34" charset="0"/>
                <a:ea typeface="+mj-ea"/>
                <a:cs typeface="+mj-cs"/>
              </a:rPr>
              <a:t>pyroclastic</a:t>
            </a:r>
            <a:r>
              <a:rPr lang="en-US" sz="3200" dirty="0" smtClean="0">
                <a:solidFill>
                  <a:srgbClr val="FFFF00"/>
                </a:solidFill>
                <a:latin typeface="Arial Black" pitchFamily="34" charset="0"/>
                <a:ea typeface="+mj-ea"/>
                <a:cs typeface="+mj-cs"/>
              </a:rPr>
              <a:t> flow) is up to 1000 degrees!</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pic>
        <p:nvPicPr>
          <p:cNvPr id="54274" name="Picture 2" descr="http://theinspirationroom.com/daily/print/2007/5/inquirer_volcanic_ash.jpg"/>
          <p:cNvPicPr>
            <a:picLocks noChangeAspect="1" noChangeArrowheads="1"/>
          </p:cNvPicPr>
          <p:nvPr/>
        </p:nvPicPr>
        <p:blipFill>
          <a:blip r:embed="rId2" cstate="print"/>
          <a:srcRect b="9302"/>
          <a:stretch>
            <a:fillRect/>
          </a:stretch>
        </p:blipFill>
        <p:spPr bwMode="auto">
          <a:xfrm>
            <a:off x="-96705" y="-533400"/>
            <a:ext cx="9240705" cy="5943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3200" dirty="0" smtClean="0">
                <a:solidFill>
                  <a:srgbClr val="FFFF00"/>
                </a:solidFill>
                <a:latin typeface="Arial Black" pitchFamily="34" charset="0"/>
                <a:ea typeface="+mj-ea"/>
                <a:cs typeface="+mj-cs"/>
              </a:rPr>
              <a:t>It races down the mountain </a:t>
            </a:r>
            <a:br>
              <a:rPr lang="en-US" sz="3200" dirty="0" smtClean="0">
                <a:solidFill>
                  <a:srgbClr val="FFFF00"/>
                </a:solidFill>
                <a:latin typeface="Arial Black" pitchFamily="34" charset="0"/>
                <a:ea typeface="+mj-ea"/>
                <a:cs typeface="+mj-cs"/>
              </a:rPr>
            </a:br>
            <a:r>
              <a:rPr lang="en-US" sz="3200" dirty="0" smtClean="0">
                <a:solidFill>
                  <a:srgbClr val="FFFF00"/>
                </a:solidFill>
                <a:latin typeface="Arial Black" pitchFamily="34" charset="0"/>
                <a:ea typeface="+mj-ea"/>
                <a:cs typeface="+mj-cs"/>
              </a:rPr>
              <a:t>at 700 miles per hour</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pic>
        <p:nvPicPr>
          <p:cNvPr id="55298" name="Picture 2" descr="http://volcanoesaroundtheworld.springbrett.net/wp-content/uploads/2013/02/volcano-world.jpg"/>
          <p:cNvPicPr>
            <a:picLocks noChangeAspect="1" noChangeArrowheads="1"/>
          </p:cNvPicPr>
          <p:nvPr/>
        </p:nvPicPr>
        <p:blipFill>
          <a:blip r:embed="rId2" cstate="print"/>
          <a:srcRect/>
          <a:stretch>
            <a:fillRect/>
          </a:stretch>
        </p:blipFill>
        <p:spPr bwMode="auto">
          <a:xfrm>
            <a:off x="0" y="-2678020"/>
            <a:ext cx="9372600" cy="78881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304800" y="5486400"/>
            <a:ext cx="8534400" cy="1066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600"/>
              </a:lnSpc>
              <a:spcBef>
                <a:spcPct val="0"/>
              </a:spcBef>
              <a:spcAft>
                <a:spcPts val="0"/>
              </a:spcAft>
              <a:buClrTx/>
              <a:buSzTx/>
              <a:buFontTx/>
              <a:buNone/>
              <a:tabLst/>
              <a:defRPr/>
            </a:pPr>
            <a:r>
              <a:rPr lang="en-US" sz="3200" dirty="0" smtClean="0">
                <a:solidFill>
                  <a:srgbClr val="FFFF00"/>
                </a:solidFill>
                <a:latin typeface="Arial Black" pitchFamily="34" charset="0"/>
                <a:ea typeface="+mj-ea"/>
                <a:cs typeface="+mj-cs"/>
              </a:rPr>
              <a:t>And if you breathe it in your lungs will instantly burn to ash </a:t>
            </a:r>
            <a:endPar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pic>
        <p:nvPicPr>
          <p:cNvPr id="55298" name="Picture 2" descr="http://volcanoesaroundtheworld.springbrett.net/wp-content/uploads/2013/02/volcano-world.jpg"/>
          <p:cNvPicPr>
            <a:picLocks noChangeAspect="1" noChangeArrowheads="1"/>
          </p:cNvPicPr>
          <p:nvPr/>
        </p:nvPicPr>
        <p:blipFill>
          <a:blip r:embed="rId2" cstate="print"/>
          <a:srcRect/>
          <a:stretch>
            <a:fillRect/>
          </a:stretch>
        </p:blipFill>
        <p:spPr bwMode="auto">
          <a:xfrm>
            <a:off x="0" y="-2678020"/>
            <a:ext cx="9372600" cy="78881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304800" y="457200"/>
            <a:ext cx="8534400" cy="6096000"/>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0"/>
              </a:spcAft>
              <a:buClrTx/>
              <a:buSzTx/>
              <a:buFontTx/>
              <a:buNone/>
              <a:tabLst/>
              <a:defRPr/>
            </a:pPr>
            <a:r>
              <a:rPr lang="en-US" sz="5400" dirty="0" smtClean="0">
                <a:solidFill>
                  <a:srgbClr val="FFFF00"/>
                </a:solidFill>
                <a:latin typeface="Arial Black" pitchFamily="34" charset="0"/>
                <a:ea typeface="+mj-ea"/>
                <a:cs typeface="+mj-cs"/>
              </a:rPr>
              <a:t>And even if you are not anywhere near the explosion – the ash can be deadly</a:t>
            </a:r>
            <a:endParaRPr kumimoji="0" lang="en-US" sz="5400" b="0" i="0" u="none" strike="noStrike" kern="1200" cap="none" spc="0" normalizeH="0" baseline="0" noProof="0" dirty="0" smtClean="0">
              <a:ln>
                <a:noFill/>
              </a:ln>
              <a:solidFill>
                <a:srgbClr val="FFFF00"/>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doubt1"/>
          <p:cNvPicPr>
            <a:picLocks noChangeAspect="1" noChangeArrowheads="1"/>
          </p:cNvPicPr>
          <p:nvPr/>
        </p:nvPicPr>
        <p:blipFill>
          <a:blip r:embed="rId2" cstate="print"/>
          <a:srcRect/>
          <a:stretch>
            <a:fillRect/>
          </a:stretch>
        </p:blipFill>
        <p:spPr bwMode="auto">
          <a:xfrm>
            <a:off x="0" y="1"/>
            <a:ext cx="10205354" cy="6858000"/>
          </a:xfrm>
          <a:prstGeom prst="rect">
            <a:avLst/>
          </a:prstGeom>
          <a:noFill/>
        </p:spPr>
      </p:pic>
      <p:sp>
        <p:nvSpPr>
          <p:cNvPr id="2" name="Title 1"/>
          <p:cNvSpPr>
            <a:spLocks noGrp="1"/>
          </p:cNvSpPr>
          <p:nvPr>
            <p:ph type="ctrTitle"/>
          </p:nvPr>
        </p:nvSpPr>
        <p:spPr/>
        <p:txBody>
          <a:bodyPr>
            <a:normAutofit/>
          </a:bodyPr>
          <a:lstStyle/>
          <a:p>
            <a:r>
              <a:rPr lang="en-US" b="1" dirty="0" smtClean="0">
                <a:latin typeface="Arial Black" pitchFamily="34" charset="0"/>
              </a:rPr>
              <a:t>In 1990 Alaska’s Mount Redoubt exploded</a:t>
            </a:r>
            <a:endParaRPr lang="en-US" b="1" dirty="0">
              <a:latin typeface="Arial Black" pitchFamily="34" charset="0"/>
            </a:endParaRPr>
          </a:p>
        </p:txBody>
      </p:sp>
      <p:sp>
        <p:nvSpPr>
          <p:cNvPr id="3" name="Subtitle 2"/>
          <p:cNvSpPr>
            <a:spLocks noGrp="1"/>
          </p:cNvSpPr>
          <p:nvPr>
            <p:ph type="subTitle" idx="1"/>
          </p:nvPr>
        </p:nvSpPr>
        <p:spPr>
          <a:xfrm>
            <a:off x="685800" y="3886200"/>
            <a:ext cx="7696200" cy="1752600"/>
          </a:xfrm>
        </p:spPr>
        <p:txBody>
          <a:bodyPr/>
          <a:lstStyle/>
          <a:p>
            <a:r>
              <a:rPr lang="en-US" dirty="0" smtClean="0">
                <a:solidFill>
                  <a:schemeClr val="tx1"/>
                </a:solidFill>
              </a:rPr>
              <a:t>You can clearly see the ash that filled the sky</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
          <p:cNvPicPr>
            <a:picLocks noChangeAspect="1" noChangeArrowheads="1"/>
          </p:cNvPicPr>
          <p:nvPr/>
        </p:nvPicPr>
        <p:blipFill>
          <a:blip r:embed="rId2" cstate="print"/>
          <a:srcRect l="11235"/>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pPr algn="l"/>
            <a:r>
              <a:rPr lang="en-US" b="1" dirty="0" smtClean="0">
                <a:latin typeface="Arial Black" pitchFamily="34" charset="0"/>
              </a:rPr>
              <a:t>Mt. Pinatubo</a:t>
            </a:r>
            <a:endParaRPr lang="en-US" dirty="0"/>
          </a:p>
        </p:txBody>
      </p:sp>
      <p:sp>
        <p:nvSpPr>
          <p:cNvPr id="3" name="Content Placeholder 2"/>
          <p:cNvSpPr>
            <a:spLocks noGrp="1"/>
          </p:cNvSpPr>
          <p:nvPr>
            <p:ph idx="1"/>
          </p:nvPr>
        </p:nvSpPr>
        <p:spPr>
          <a:xfrm>
            <a:off x="457200" y="1600200"/>
            <a:ext cx="3124200" cy="4525963"/>
          </a:xfrm>
          <a:solidFill>
            <a:srgbClr val="FFFFFF">
              <a:alpha val="50000"/>
            </a:srgbClr>
          </a:solidFill>
        </p:spPr>
        <p:txBody>
          <a:bodyPr>
            <a:normAutofit/>
          </a:bodyPr>
          <a:lstStyle/>
          <a:p>
            <a:pPr marL="0" indent="0">
              <a:lnSpc>
                <a:spcPts val="2400"/>
              </a:lnSpc>
              <a:spcBef>
                <a:spcPts val="0"/>
              </a:spcBef>
              <a:spcAft>
                <a:spcPts val="1200"/>
              </a:spcAft>
              <a:buNone/>
            </a:pPr>
            <a:r>
              <a:rPr lang="en-US" sz="2400" dirty="0" smtClean="0"/>
              <a:t>In 1991 Mount Pinatubo in the Philippines blew its top.</a:t>
            </a:r>
          </a:p>
          <a:p>
            <a:pPr marL="0" indent="0">
              <a:lnSpc>
                <a:spcPts val="2400"/>
              </a:lnSpc>
              <a:spcBef>
                <a:spcPts val="0"/>
              </a:spcBef>
              <a:spcAft>
                <a:spcPts val="1200"/>
              </a:spcAft>
              <a:buNone/>
            </a:pPr>
            <a:r>
              <a:rPr lang="en-US" sz="2400" dirty="0" smtClean="0"/>
              <a:t>The ash cloud reached almost to the top of the stratosphere! </a:t>
            </a:r>
          </a:p>
          <a:p>
            <a:pPr marL="0" indent="0">
              <a:lnSpc>
                <a:spcPts val="2400"/>
              </a:lnSpc>
              <a:spcBef>
                <a:spcPts val="0"/>
              </a:spcBef>
              <a:spcAft>
                <a:spcPts val="1200"/>
              </a:spcAft>
              <a:buNone/>
            </a:pPr>
            <a:r>
              <a:rPr lang="en-US" sz="2400" dirty="0" smtClean="0"/>
              <a:t>The ash cloud shadowed earth for several years and dropped temperatures by .75 to 1 degree!</a:t>
            </a:r>
          </a:p>
          <a:p>
            <a:pPr marL="0" indent="0">
              <a:lnSpc>
                <a:spcPts val="2400"/>
              </a:lnSpc>
              <a:spcBef>
                <a:spcPts val="0"/>
              </a:spcBef>
              <a:spcAft>
                <a:spcPts val="1200"/>
              </a:spcAft>
              <a:buNone/>
            </a:pPr>
            <a:r>
              <a:rPr lang="en-US" sz="2400" dirty="0" smtClean="0"/>
              <a:t>Doesn’t sound like much huh?</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3200" b="1" dirty="0" smtClean="0">
                <a:solidFill>
                  <a:schemeClr val="bg1"/>
                </a:solidFill>
                <a:latin typeface="Arial Black" pitchFamily="34" charset="0"/>
              </a:rPr>
              <a:t>Volcanic winter temperature drops of 1-2 degrees are only a global average temperature drop.</a:t>
            </a:r>
            <a:br>
              <a:rPr lang="en-US" sz="3200" b="1" dirty="0" smtClean="0">
                <a:solidFill>
                  <a:schemeClr val="bg1"/>
                </a:solidFill>
                <a:latin typeface="Arial Black" pitchFamily="34" charset="0"/>
              </a:rPr>
            </a:br>
            <a:r>
              <a:rPr lang="en-US" sz="3200" b="1" dirty="0">
                <a:solidFill>
                  <a:schemeClr val="bg1"/>
                </a:solidFill>
                <a:latin typeface="Arial Black" pitchFamily="34" charset="0"/>
              </a:rPr>
              <a:t/>
            </a:r>
            <a:br>
              <a:rPr lang="en-US" sz="3200" b="1" dirty="0">
                <a:solidFill>
                  <a:schemeClr val="bg1"/>
                </a:solidFill>
                <a:latin typeface="Arial Black" pitchFamily="34" charset="0"/>
              </a:rPr>
            </a:br>
            <a:r>
              <a:rPr lang="en-US" sz="3200" b="1" dirty="0" smtClean="0">
                <a:solidFill>
                  <a:schemeClr val="bg1"/>
                </a:solidFill>
                <a:latin typeface="Arial Black" pitchFamily="34" charset="0"/>
              </a:rPr>
              <a:t>All that ash swirls around in the atmosphere and causes disturbed weather in all sorts of places. </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3.bp.blogspot.com/-iHwt6O1PHJk/TmKFtBcCqtI/AAAAAAAAFdw/dBi_w-zAn8A/s1600/sakurajimavolcano.jpg"/>
          <p:cNvPicPr>
            <a:picLocks noChangeAspect="1" noChangeArrowheads="1"/>
          </p:cNvPicPr>
          <p:nvPr/>
        </p:nvPicPr>
        <p:blipFill>
          <a:blip r:embed="rId2" cstate="print"/>
          <a:srcRect l="1568" t="10059" r="12214" b="1955"/>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4572000" cy="4068762"/>
          </a:xfrm>
        </p:spPr>
        <p:txBody>
          <a:bodyPr>
            <a:noAutofit/>
          </a:bodyPr>
          <a:lstStyle/>
          <a:p>
            <a:pPr algn="l"/>
            <a:r>
              <a:rPr lang="en-US" sz="4000" dirty="0" smtClean="0">
                <a:solidFill>
                  <a:srgbClr val="FFFF00"/>
                </a:solidFill>
                <a:latin typeface="Arial Black" pitchFamily="34" charset="0"/>
              </a:rPr>
              <a:t>We call the release of magma an eruption.</a:t>
            </a:r>
            <a:endParaRPr lang="en-US" sz="40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5364" name="Picture 4" descr="http://www.katrinanewsonline.com/images/tambora-erup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solidFill>
            <a:srgbClr val="FF0000"/>
          </a:solidFill>
        </p:spPr>
        <p:txBody>
          <a:bodyPr>
            <a:noAutofit/>
          </a:bodyPr>
          <a:lstStyle/>
          <a:p>
            <a:r>
              <a:rPr lang="en-US" sz="3600" b="1" dirty="0" smtClean="0">
                <a:solidFill>
                  <a:schemeClr val="bg1"/>
                </a:solidFill>
                <a:latin typeface="Arial Black" pitchFamily="34" charset="0"/>
              </a:rPr>
              <a:t>In 1815 Mount </a:t>
            </a:r>
            <a:r>
              <a:rPr lang="en-US" sz="3600" b="1" dirty="0" err="1" smtClean="0">
                <a:solidFill>
                  <a:schemeClr val="bg1"/>
                </a:solidFill>
                <a:latin typeface="Arial Black" pitchFamily="34" charset="0"/>
              </a:rPr>
              <a:t>Tambora</a:t>
            </a:r>
            <a:r>
              <a:rPr lang="en-US" sz="3600" b="1" dirty="0" smtClean="0">
                <a:solidFill>
                  <a:schemeClr val="bg1"/>
                </a:solidFill>
                <a:latin typeface="Arial Black" pitchFamily="34" charset="0"/>
              </a:rPr>
              <a:t> erupted – causing global cooling.</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9462" name="Picture 6" descr="http://i.usatoday.net/weather/2009/this_week_in_weather/w090125_twiw/philly_ice.jpg"/>
          <p:cNvPicPr>
            <a:picLocks noChangeAspect="1" noChangeArrowheads="1"/>
          </p:cNvPicPr>
          <p:nvPr/>
        </p:nvPicPr>
        <p:blipFill>
          <a:blip r:embed="rId2" cstate="print"/>
          <a:srcRect t="3331" r="18919" b="2740"/>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4541838"/>
            <a:ext cx="8229600" cy="1935162"/>
          </a:xfrm>
          <a:solidFill>
            <a:srgbClr val="FF0000"/>
          </a:solidFill>
        </p:spPr>
        <p:txBody>
          <a:bodyPr>
            <a:noAutofit/>
          </a:bodyPr>
          <a:lstStyle/>
          <a:p>
            <a:r>
              <a:rPr lang="en-US" sz="3600" b="1" dirty="0" smtClean="0">
                <a:solidFill>
                  <a:schemeClr val="bg1"/>
                </a:solidFill>
                <a:latin typeface="Arial Black" pitchFamily="34" charset="0"/>
              </a:rPr>
              <a:t>There were ice floats in </a:t>
            </a:r>
            <a:br>
              <a:rPr lang="en-US" sz="3600" b="1" dirty="0" smtClean="0">
                <a:solidFill>
                  <a:schemeClr val="bg1"/>
                </a:solidFill>
                <a:latin typeface="Arial Black" pitchFamily="34" charset="0"/>
              </a:rPr>
            </a:br>
            <a:r>
              <a:rPr lang="en-US" sz="3600" b="1" dirty="0" smtClean="0">
                <a:solidFill>
                  <a:schemeClr val="bg1"/>
                </a:solidFill>
                <a:latin typeface="Arial Black" pitchFamily="34" charset="0"/>
              </a:rPr>
              <a:t>the Delaware River at Philadelphia in July!</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7" descr="C:\Documents and Settings\lcronin\Local Settings\Temporary Internet Files\Content.IE5\311A8491\MP900409425[1].jpg"/>
          <p:cNvPicPr>
            <a:picLocks noChangeAspect="1" noChangeArrowheads="1"/>
          </p:cNvPicPr>
          <p:nvPr/>
        </p:nvPicPr>
        <p:blipFill>
          <a:blip r:embed="rId2" cstate="print"/>
          <a:srcRect r="15795" b="5231"/>
          <a:stretch>
            <a:fillRect/>
          </a:stretch>
        </p:blipFill>
        <p:spPr bwMode="auto">
          <a:xfrm>
            <a:off x="0" y="0"/>
            <a:ext cx="9144000" cy="6858000"/>
          </a:xfrm>
          <a:prstGeom prst="rect">
            <a:avLst/>
          </a:prstGeom>
          <a:noFill/>
        </p:spPr>
      </p:pic>
      <p:sp>
        <p:nvSpPr>
          <p:cNvPr id="6" name="Title 1"/>
          <p:cNvSpPr txBox="1">
            <a:spLocks/>
          </p:cNvSpPr>
          <p:nvPr/>
        </p:nvSpPr>
        <p:spPr>
          <a:xfrm>
            <a:off x="457200" y="4541838"/>
            <a:ext cx="8229600" cy="1935162"/>
          </a:xfrm>
          <a:prstGeom prst="rect">
            <a:avLst/>
          </a:prstGeom>
          <a:solidFill>
            <a:srgbClr val="FF00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Arial Black" pitchFamily="34" charset="0"/>
                <a:ea typeface="+mj-ea"/>
                <a:cs typeface="+mj-cs"/>
              </a:rPr>
              <a:t>Happy</a:t>
            </a:r>
            <a:r>
              <a:rPr kumimoji="0" lang="en-US" sz="3600" b="1" i="0" u="none" strike="noStrike" kern="1200" cap="none" spc="0" normalizeH="0" noProof="0" dirty="0" smtClean="0">
                <a:ln>
                  <a:noFill/>
                </a:ln>
                <a:solidFill>
                  <a:schemeClr val="bg1"/>
                </a:solidFill>
                <a:effectLst/>
                <a:uLnTx/>
                <a:uFillTx/>
                <a:latin typeface="Arial Black" pitchFamily="34" charset="0"/>
                <a:ea typeface="+mj-ea"/>
                <a:cs typeface="+mj-cs"/>
              </a:rPr>
              <a:t> Fourth of July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chemeClr val="bg1"/>
                </a:solidFill>
                <a:latin typeface="Arial Black" pitchFamily="34" charset="0"/>
                <a:ea typeface="+mj-ea"/>
                <a:cs typeface="+mj-cs"/>
              </a:rPr>
              <a:t>Don’t forget your mittens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1506" name="Picture 2" descr="http://content.mycutegraphics.com/graphics/clothing/mittens-purple.png"/>
          <p:cNvPicPr>
            <a:picLocks noChangeAspect="1" noChangeArrowheads="1"/>
          </p:cNvPicPr>
          <p:nvPr/>
        </p:nvPicPr>
        <p:blipFill>
          <a:blip r:embed="rId3" cstate="print"/>
          <a:srcRect/>
          <a:stretch>
            <a:fillRect/>
          </a:stretch>
        </p:blipFill>
        <p:spPr bwMode="auto">
          <a:xfrm>
            <a:off x="2438400" y="1676400"/>
            <a:ext cx="4914900" cy="3790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 "/>
          <p:cNvPicPr>
            <a:picLocks noChangeAspect="1" noChangeArrowheads="1"/>
          </p:cNvPicPr>
          <p:nvPr/>
        </p:nvPicPr>
        <p:blipFill>
          <a:blip r:embed="rId2" cstate="print"/>
          <a:srcRect l="11764" r="1" b="687"/>
          <a:stretch>
            <a:fillRect/>
          </a:stretch>
        </p:blipFill>
        <p:spPr bwMode="auto">
          <a:xfrm>
            <a:off x="0" y="0"/>
            <a:ext cx="9144000" cy="6858000"/>
          </a:xfrm>
          <a:prstGeom prst="rect">
            <a:avLst/>
          </a:prstGeom>
          <a:noFill/>
        </p:spPr>
      </p:pic>
      <p:sp>
        <p:nvSpPr>
          <p:cNvPr id="6" name="Title 5"/>
          <p:cNvSpPr>
            <a:spLocks noGrp="1"/>
          </p:cNvSpPr>
          <p:nvPr>
            <p:ph type="title"/>
          </p:nvPr>
        </p:nvSpPr>
        <p:spPr>
          <a:xfrm>
            <a:off x="304800" y="274638"/>
            <a:ext cx="8382000" cy="1143000"/>
          </a:xfrm>
        </p:spPr>
        <p:txBody>
          <a:bodyPr>
            <a:noAutofit/>
          </a:bodyPr>
          <a:lstStyle/>
          <a:p>
            <a:r>
              <a:rPr lang="en-US" sz="5600" dirty="0" smtClean="0">
                <a:solidFill>
                  <a:schemeClr val="bg1"/>
                </a:solidFill>
                <a:latin typeface="Arial Black" pitchFamily="34" charset="0"/>
              </a:rPr>
              <a:t>The cold froze crops</a:t>
            </a:r>
            <a:endParaRPr lang="en-US" sz="5600" dirty="0">
              <a:solidFill>
                <a:schemeClr val="bg1"/>
              </a:solidFill>
              <a:latin typeface="Arial Black" pitchFamily="34" charset="0"/>
            </a:endParaRPr>
          </a:p>
        </p:txBody>
      </p:sp>
      <p:sp>
        <p:nvSpPr>
          <p:cNvPr id="8" name="Title 5"/>
          <p:cNvSpPr txBox="1">
            <a:spLocks/>
          </p:cNvSpPr>
          <p:nvPr/>
        </p:nvSpPr>
        <p:spPr>
          <a:xfrm>
            <a:off x="304800" y="5334000"/>
            <a:ext cx="8382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600" b="0" i="0" u="none" strike="noStrike" kern="1200" cap="none" spc="0" normalizeH="0" baseline="0" noProof="0" dirty="0" smtClean="0">
                <a:ln>
                  <a:noFill/>
                </a:ln>
                <a:solidFill>
                  <a:schemeClr val="bg1"/>
                </a:solidFill>
                <a:effectLst/>
                <a:uLnTx/>
                <a:uFillTx/>
                <a:latin typeface="Arial Black" pitchFamily="34" charset="0"/>
                <a:ea typeface="+mj-ea"/>
                <a:cs typeface="+mj-cs"/>
              </a:rPr>
              <a:t>And people starved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telegraph.co.uk/multimedia/archive/01701/alps_1701186c.jpg"/>
          <p:cNvPicPr>
            <a:picLocks noChangeAspect="1" noChangeArrowheads="1"/>
          </p:cNvPicPr>
          <p:nvPr/>
        </p:nvPicPr>
        <p:blipFill>
          <a:blip r:embed="rId2" cstate="print"/>
          <a:srcRect t="174" r="16667"/>
          <a:stretch>
            <a:fillRect/>
          </a:stretch>
        </p:blipFill>
        <p:spPr bwMode="auto">
          <a:xfrm>
            <a:off x="0" y="0"/>
            <a:ext cx="9144000" cy="6858000"/>
          </a:xfrm>
          <a:prstGeom prst="rect">
            <a:avLst/>
          </a:prstGeom>
          <a:noFill/>
        </p:spPr>
      </p:pic>
      <p:sp>
        <p:nvSpPr>
          <p:cNvPr id="8" name="Title 5"/>
          <p:cNvSpPr txBox="1">
            <a:spLocks/>
          </p:cNvSpPr>
          <p:nvPr/>
        </p:nvSpPr>
        <p:spPr>
          <a:xfrm>
            <a:off x="304800" y="5105400"/>
            <a:ext cx="8382000" cy="1371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j-ea"/>
                <a:cs typeface="+mj-cs"/>
              </a:rPr>
              <a:t>It was cold</a:t>
            </a:r>
            <a:r>
              <a:rPr kumimoji="0" lang="en-US" sz="3200" b="0" i="0" u="none" strike="noStrike" kern="1200" cap="none" spc="0" normalizeH="0" noProof="0" dirty="0" smtClean="0">
                <a:ln>
                  <a:noFill/>
                </a:ln>
                <a:solidFill>
                  <a:schemeClr val="bg1"/>
                </a:solidFill>
                <a:effectLst/>
                <a:uLnTx/>
                <a:uFillTx/>
                <a:latin typeface="Arial Black" pitchFamily="34" charset="0"/>
                <a:ea typeface="+mj-ea"/>
                <a:cs typeface="+mj-cs"/>
              </a:rPr>
              <a:t> and rainy in the Swiss Alps that year and vacationers couldn’t hike and swim.</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cache2.allposters.com/images/RHPOD/390-1918.jpg"/>
          <p:cNvPicPr>
            <a:picLocks noChangeAspect="1" noChangeArrowheads="1"/>
          </p:cNvPicPr>
          <p:nvPr/>
        </p:nvPicPr>
        <p:blipFill>
          <a:blip r:embed="rId2" cstate="print"/>
          <a:srcRect l="2439" t="2439"/>
          <a:stretch>
            <a:fillRect/>
          </a:stretch>
        </p:blipFill>
        <p:spPr bwMode="auto">
          <a:xfrm>
            <a:off x="0" y="0"/>
            <a:ext cx="9144000" cy="6858000"/>
          </a:xfrm>
          <a:prstGeom prst="rect">
            <a:avLst/>
          </a:prstGeom>
          <a:noFill/>
        </p:spPr>
      </p:pic>
      <p:sp>
        <p:nvSpPr>
          <p:cNvPr id="8" name="Title 5"/>
          <p:cNvSpPr txBox="1">
            <a:spLocks/>
          </p:cNvSpPr>
          <p:nvPr/>
        </p:nvSpPr>
        <p:spPr>
          <a:xfrm>
            <a:off x="304800" y="5105400"/>
            <a:ext cx="8382000" cy="1371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j-ea"/>
                <a:cs typeface="+mj-cs"/>
              </a:rPr>
              <a:t>So one group of people began to write horror</a:t>
            </a:r>
            <a:r>
              <a:rPr kumimoji="0" lang="en-US" sz="3200" b="0" i="0" u="none" strike="noStrike" kern="1200" cap="none" spc="0" normalizeH="0" noProof="0" dirty="0" smtClean="0">
                <a:ln>
                  <a:noFill/>
                </a:ln>
                <a:solidFill>
                  <a:schemeClr val="bg1"/>
                </a:solidFill>
                <a:effectLst/>
                <a:uLnTx/>
                <a:uFillTx/>
                <a:latin typeface="Arial Black" pitchFamily="34" charset="0"/>
                <a:ea typeface="+mj-ea"/>
                <a:cs typeface="+mj-cs"/>
              </a:rPr>
              <a:t> stories to keep themselves amused.</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80" name="Picture 4" descr="http://www.marywshelley.com/wp-content/uploads/2010/12/Frankenstein_monster_Boris_Karloff.jpg"/>
          <p:cNvPicPr>
            <a:picLocks noChangeAspect="1" noChangeArrowheads="1"/>
          </p:cNvPicPr>
          <p:nvPr/>
        </p:nvPicPr>
        <p:blipFill>
          <a:blip r:embed="rId2" cstate="print"/>
          <a:srcRect/>
          <a:stretch>
            <a:fillRect/>
          </a:stretch>
        </p:blipFill>
        <p:spPr bwMode="auto">
          <a:xfrm>
            <a:off x="4980004" y="838201"/>
            <a:ext cx="3706796" cy="4953000"/>
          </a:xfrm>
          <a:prstGeom prst="rect">
            <a:avLst/>
          </a:prstGeom>
          <a:noFill/>
        </p:spPr>
      </p:pic>
      <p:pic>
        <p:nvPicPr>
          <p:cNvPr id="24578" name="Picture 2" descr="http://0.tqn.com/d/womenshistory/1/0/k/z/2/Mary-Shelley-2641749a.png"/>
          <p:cNvPicPr>
            <a:picLocks noChangeAspect="1" noChangeArrowheads="1"/>
          </p:cNvPicPr>
          <p:nvPr/>
        </p:nvPicPr>
        <p:blipFill>
          <a:blip r:embed="rId3" cstate="print"/>
          <a:srcRect/>
          <a:stretch>
            <a:fillRect/>
          </a:stretch>
        </p:blipFill>
        <p:spPr bwMode="auto">
          <a:xfrm>
            <a:off x="304800" y="838200"/>
            <a:ext cx="3679678" cy="4572000"/>
          </a:xfrm>
          <a:prstGeom prst="rect">
            <a:avLst/>
          </a:prstGeom>
          <a:noFill/>
        </p:spPr>
      </p:pic>
      <p:sp>
        <p:nvSpPr>
          <p:cNvPr id="8" name="Title 5"/>
          <p:cNvSpPr txBox="1">
            <a:spLocks/>
          </p:cNvSpPr>
          <p:nvPr/>
        </p:nvSpPr>
        <p:spPr>
          <a:xfrm>
            <a:off x="304800" y="5105400"/>
            <a:ext cx="8382000" cy="13716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Black" pitchFamily="34" charset="0"/>
                <a:ea typeface="+mj-ea"/>
                <a:cs typeface="+mj-cs"/>
              </a:rPr>
              <a:t>And Mary Shelley</a:t>
            </a:r>
            <a:r>
              <a:rPr kumimoji="0" lang="en-US" sz="3200" b="0" i="0" u="none" strike="noStrike" kern="1200" cap="none" spc="0" normalizeH="0" noProof="0" dirty="0" smtClean="0">
                <a:ln>
                  <a:noFill/>
                </a:ln>
                <a:solidFill>
                  <a:schemeClr val="bg1"/>
                </a:solidFill>
                <a:effectLst/>
                <a:uLnTx/>
                <a:uFillTx/>
                <a:latin typeface="Arial Black" pitchFamily="34" charset="0"/>
                <a:ea typeface="+mj-ea"/>
                <a:cs typeface="+mj-cs"/>
              </a:rPr>
              <a:t> wrote Frankenstein</a:t>
            </a:r>
            <a:endParaRPr kumimoji="0" lang="en-US" sz="32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encrypted-tbn1.gstatic.com/images?q=tbn:ANd9GcQ_N1CSXldVQfi8PCT3I6zsYJDgF9bUWG3icpgcggHi1kgZJjnE"/>
          <p:cNvPicPr>
            <a:picLocks noChangeAspect="1" noChangeArrowheads="1"/>
          </p:cNvPicPr>
          <p:nvPr/>
        </p:nvPicPr>
        <p:blipFill>
          <a:blip r:embed="rId2" cstate="print"/>
          <a:srcRect/>
          <a:stretch>
            <a:fillRect/>
          </a:stretch>
        </p:blipFill>
        <p:spPr bwMode="auto">
          <a:xfrm>
            <a:off x="-457200" y="-46038"/>
            <a:ext cx="11077659" cy="690403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solidFill>
                  <a:srgbClr val="FFFF00"/>
                </a:solidFill>
                <a:latin typeface="Arial Black" pitchFamily="34" charset="0"/>
              </a:rPr>
              <a:t>How does that work?</a:t>
            </a:r>
            <a:endParaRPr lang="en-US" sz="3400" dirty="0">
              <a:solidFill>
                <a:srgbClr val="FFFF00"/>
              </a:solidFill>
              <a:latin typeface="Arial Black" pitchFamily="34" charset="0"/>
            </a:endParaRPr>
          </a:p>
        </p:txBody>
      </p:sp>
      <p:pic>
        <p:nvPicPr>
          <p:cNvPr id="25606" name="Picture 6" descr="http://a8creative.co.uk/indonesia-adventure/assets/volcanodiag.jpg"/>
          <p:cNvPicPr>
            <a:picLocks noChangeAspect="1" noChangeArrowheads="1"/>
          </p:cNvPicPr>
          <p:nvPr/>
        </p:nvPicPr>
        <p:blipFill>
          <a:blip r:embed="rId2" cstate="print"/>
          <a:srcRect/>
          <a:stretch>
            <a:fillRect/>
          </a:stretch>
        </p:blipFill>
        <p:spPr bwMode="auto">
          <a:xfrm>
            <a:off x="1981200" y="1143000"/>
            <a:ext cx="5410200" cy="4012059"/>
          </a:xfrm>
          <a:prstGeom prst="rect">
            <a:avLst/>
          </a:prstGeom>
          <a:noFill/>
        </p:spPr>
      </p:pic>
      <p:sp>
        <p:nvSpPr>
          <p:cNvPr id="8" name="TextBox 7"/>
          <p:cNvSpPr txBox="1"/>
          <p:nvPr/>
        </p:nvSpPr>
        <p:spPr>
          <a:xfrm>
            <a:off x="304800" y="5562600"/>
            <a:ext cx="8305800" cy="954107"/>
          </a:xfrm>
          <a:prstGeom prst="rect">
            <a:avLst/>
          </a:prstGeom>
          <a:noFill/>
        </p:spPr>
        <p:txBody>
          <a:bodyPr wrap="square" rtlCol="0">
            <a:spAutoFit/>
          </a:bodyPr>
          <a:lstStyle/>
          <a:p>
            <a:pPr algn="ctr"/>
            <a:r>
              <a:rPr lang="en-US" sz="2800" dirty="0" smtClean="0">
                <a:solidFill>
                  <a:srgbClr val="FFFF00"/>
                </a:solidFill>
              </a:rPr>
              <a:t>Magma is the layer of melted rock that </a:t>
            </a:r>
            <a:br>
              <a:rPr lang="en-US" sz="2800" dirty="0" smtClean="0">
                <a:solidFill>
                  <a:srgbClr val="FFFF00"/>
                </a:solidFill>
              </a:rPr>
            </a:br>
            <a:r>
              <a:rPr lang="en-US" sz="2800" dirty="0" smtClean="0">
                <a:solidFill>
                  <a:srgbClr val="FFFF00"/>
                </a:solidFill>
              </a:rPr>
              <a:t>lies just below earth’s crust.</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solidFill>
                  <a:srgbClr val="FFFF00"/>
                </a:solidFill>
                <a:latin typeface="Arial Black" pitchFamily="34" charset="0"/>
              </a:rPr>
              <a:t>How does that work?</a:t>
            </a:r>
            <a:endParaRPr lang="en-US" sz="3400" dirty="0">
              <a:solidFill>
                <a:srgbClr val="FFFF00"/>
              </a:solidFill>
              <a:latin typeface="Arial Black" pitchFamily="34" charset="0"/>
            </a:endParaRPr>
          </a:p>
        </p:txBody>
      </p:sp>
      <p:pic>
        <p:nvPicPr>
          <p:cNvPr id="25606" name="Picture 6" descr="http://a8creative.co.uk/indonesia-adventure/assets/volcanodiag.jpg"/>
          <p:cNvPicPr>
            <a:picLocks noChangeAspect="1" noChangeArrowheads="1"/>
          </p:cNvPicPr>
          <p:nvPr/>
        </p:nvPicPr>
        <p:blipFill>
          <a:blip r:embed="rId2" cstate="print"/>
          <a:srcRect/>
          <a:stretch>
            <a:fillRect/>
          </a:stretch>
        </p:blipFill>
        <p:spPr bwMode="auto">
          <a:xfrm>
            <a:off x="1981200" y="1143000"/>
            <a:ext cx="5410200" cy="4012059"/>
          </a:xfrm>
          <a:prstGeom prst="rect">
            <a:avLst/>
          </a:prstGeom>
          <a:noFill/>
        </p:spPr>
      </p:pic>
      <p:sp>
        <p:nvSpPr>
          <p:cNvPr id="8" name="TextBox 7"/>
          <p:cNvSpPr txBox="1"/>
          <p:nvPr/>
        </p:nvSpPr>
        <p:spPr>
          <a:xfrm>
            <a:off x="304800" y="5562600"/>
            <a:ext cx="8305800" cy="954107"/>
          </a:xfrm>
          <a:prstGeom prst="rect">
            <a:avLst/>
          </a:prstGeom>
          <a:noFill/>
        </p:spPr>
        <p:txBody>
          <a:bodyPr wrap="square" rtlCol="0">
            <a:spAutoFit/>
          </a:bodyPr>
          <a:lstStyle/>
          <a:p>
            <a:pPr algn="ctr"/>
            <a:r>
              <a:rPr lang="en-US" sz="2800" dirty="0" smtClean="0">
                <a:solidFill>
                  <a:srgbClr val="FFFF00"/>
                </a:solidFill>
              </a:rPr>
              <a:t>This melted rock is very hot and it expands as it melts putting pressure on the rock above</a:t>
            </a:r>
            <a:r>
              <a:rPr lang="en-US" sz="2800" dirty="0">
                <a:solidFill>
                  <a:srgbClr val="FFFF00"/>
                </a:solidFil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solidFill>
                  <a:srgbClr val="FFFF00"/>
                </a:solidFill>
                <a:latin typeface="Arial Black" pitchFamily="34" charset="0"/>
              </a:rPr>
              <a:t>How does that work?</a:t>
            </a:r>
            <a:endParaRPr lang="en-US" sz="3400" dirty="0">
              <a:solidFill>
                <a:srgbClr val="FFFF00"/>
              </a:solidFill>
              <a:latin typeface="Arial Black" pitchFamily="34" charset="0"/>
            </a:endParaRPr>
          </a:p>
        </p:txBody>
      </p:sp>
      <p:pic>
        <p:nvPicPr>
          <p:cNvPr id="25606" name="Picture 6" descr="http://a8creative.co.uk/indonesia-adventure/assets/volcanodiag.jpg"/>
          <p:cNvPicPr>
            <a:picLocks noChangeAspect="1" noChangeArrowheads="1"/>
          </p:cNvPicPr>
          <p:nvPr/>
        </p:nvPicPr>
        <p:blipFill>
          <a:blip r:embed="rId2" cstate="print"/>
          <a:srcRect/>
          <a:stretch>
            <a:fillRect/>
          </a:stretch>
        </p:blipFill>
        <p:spPr bwMode="auto">
          <a:xfrm>
            <a:off x="1981200" y="1143000"/>
            <a:ext cx="5410200" cy="4012059"/>
          </a:xfrm>
          <a:prstGeom prst="rect">
            <a:avLst/>
          </a:prstGeom>
          <a:noFill/>
        </p:spPr>
      </p:pic>
      <p:sp>
        <p:nvSpPr>
          <p:cNvPr id="8" name="TextBox 7"/>
          <p:cNvSpPr txBox="1"/>
          <p:nvPr/>
        </p:nvSpPr>
        <p:spPr>
          <a:xfrm>
            <a:off x="304800" y="5562600"/>
            <a:ext cx="8305800" cy="954107"/>
          </a:xfrm>
          <a:prstGeom prst="rect">
            <a:avLst/>
          </a:prstGeom>
          <a:noFill/>
        </p:spPr>
        <p:txBody>
          <a:bodyPr wrap="square" rtlCol="0">
            <a:spAutoFit/>
          </a:bodyPr>
          <a:lstStyle/>
          <a:p>
            <a:pPr algn="ctr"/>
            <a:r>
              <a:rPr lang="en-US" sz="2800" dirty="0" smtClean="0">
                <a:solidFill>
                  <a:srgbClr val="FFFF00"/>
                </a:solidFill>
              </a:rPr>
              <a:t>As the magma gets hotter it gets bigger.  It burns holes through the rock above it . That’s the main vent.</a:t>
            </a:r>
            <a:endParaRPr lang="en-US" sz="2800" dirty="0">
              <a:solidFill>
                <a:srgbClr val="FFFF00"/>
              </a:solidFill>
            </a:endParaRPr>
          </a:p>
        </p:txBody>
      </p:sp>
      <p:sp>
        <p:nvSpPr>
          <p:cNvPr id="5" name="Striped Right Arrow 4"/>
          <p:cNvSpPr/>
          <p:nvPr/>
        </p:nvSpPr>
        <p:spPr>
          <a:xfrm>
            <a:off x="990600" y="2819400"/>
            <a:ext cx="2362200" cy="990600"/>
          </a:xfrm>
          <a:prstGeom prst="stripedRightArrow">
            <a:avLst/>
          </a:prstGeom>
          <a:gradFill>
            <a:gsLst>
              <a:gs pos="0">
                <a:srgbClr val="FF3300"/>
              </a:gs>
              <a:gs pos="80000">
                <a:srgbClr val="FF6600"/>
              </a:gs>
              <a:gs pos="100000">
                <a:srgbClr val="FFC000"/>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solidFill>
                  <a:srgbClr val="FFFF00"/>
                </a:solidFill>
                <a:latin typeface="Arial Black" pitchFamily="34" charset="0"/>
              </a:rPr>
              <a:t>How does that work?</a:t>
            </a:r>
            <a:endParaRPr lang="en-US" sz="3400" dirty="0">
              <a:solidFill>
                <a:srgbClr val="FFFF00"/>
              </a:solidFill>
              <a:latin typeface="Arial Black" pitchFamily="34" charset="0"/>
            </a:endParaRPr>
          </a:p>
        </p:txBody>
      </p:sp>
      <p:pic>
        <p:nvPicPr>
          <p:cNvPr id="25606" name="Picture 6" descr="http://a8creative.co.uk/indonesia-adventure/assets/volcanodiag.jpg"/>
          <p:cNvPicPr>
            <a:picLocks noChangeAspect="1" noChangeArrowheads="1"/>
          </p:cNvPicPr>
          <p:nvPr/>
        </p:nvPicPr>
        <p:blipFill>
          <a:blip r:embed="rId2" cstate="print"/>
          <a:srcRect/>
          <a:stretch>
            <a:fillRect/>
          </a:stretch>
        </p:blipFill>
        <p:spPr bwMode="auto">
          <a:xfrm>
            <a:off x="1981200" y="1143000"/>
            <a:ext cx="5410200" cy="4012059"/>
          </a:xfrm>
          <a:prstGeom prst="rect">
            <a:avLst/>
          </a:prstGeom>
          <a:noFill/>
        </p:spPr>
      </p:pic>
      <p:sp>
        <p:nvSpPr>
          <p:cNvPr id="8" name="TextBox 7"/>
          <p:cNvSpPr txBox="1"/>
          <p:nvPr/>
        </p:nvSpPr>
        <p:spPr>
          <a:xfrm>
            <a:off x="304800" y="5562600"/>
            <a:ext cx="8305800" cy="954107"/>
          </a:xfrm>
          <a:prstGeom prst="rect">
            <a:avLst/>
          </a:prstGeom>
          <a:noFill/>
        </p:spPr>
        <p:txBody>
          <a:bodyPr wrap="square" rtlCol="0">
            <a:spAutoFit/>
          </a:bodyPr>
          <a:lstStyle/>
          <a:p>
            <a:pPr algn="ctr"/>
            <a:r>
              <a:rPr lang="en-US" sz="2800" dirty="0" smtClean="0">
                <a:solidFill>
                  <a:srgbClr val="FFFF00"/>
                </a:solidFill>
              </a:rPr>
              <a:t>But at the top of the main vent is rock that acts like a lid until the pressure gets too strong and it explodes.</a:t>
            </a:r>
            <a:endParaRPr lang="en-US" sz="2800" dirty="0">
              <a:solidFill>
                <a:srgbClr val="FFFF00"/>
              </a:solidFill>
            </a:endParaRPr>
          </a:p>
        </p:txBody>
      </p:sp>
      <p:sp>
        <p:nvSpPr>
          <p:cNvPr id="5" name="Striped Right Arrow 4"/>
          <p:cNvSpPr/>
          <p:nvPr/>
        </p:nvSpPr>
        <p:spPr>
          <a:xfrm rot="9404609">
            <a:off x="3909599" y="1492910"/>
            <a:ext cx="2362200" cy="990600"/>
          </a:xfrm>
          <a:prstGeom prst="stripedRightArrow">
            <a:avLst/>
          </a:prstGeom>
          <a:gradFill>
            <a:gsLst>
              <a:gs pos="0">
                <a:srgbClr val="FF3300"/>
              </a:gs>
              <a:gs pos="80000">
                <a:srgbClr val="FF6600"/>
              </a:gs>
              <a:gs pos="100000">
                <a:srgbClr val="FFC000"/>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solidFill>
                  <a:srgbClr val="FFFF00"/>
                </a:solidFill>
                <a:latin typeface="Arial Black" pitchFamily="34" charset="0"/>
              </a:rPr>
              <a:t>How does that work?</a:t>
            </a:r>
            <a:endParaRPr lang="en-US" sz="3400" dirty="0">
              <a:solidFill>
                <a:srgbClr val="FFFF00"/>
              </a:solidFill>
              <a:latin typeface="Arial Black" pitchFamily="34" charset="0"/>
            </a:endParaRPr>
          </a:p>
        </p:txBody>
      </p:sp>
      <p:pic>
        <p:nvPicPr>
          <p:cNvPr id="25606" name="Picture 6" descr="http://a8creative.co.uk/indonesia-adventure/assets/volcanodiag.jpg"/>
          <p:cNvPicPr>
            <a:picLocks noChangeAspect="1" noChangeArrowheads="1"/>
          </p:cNvPicPr>
          <p:nvPr/>
        </p:nvPicPr>
        <p:blipFill>
          <a:blip r:embed="rId2" cstate="print"/>
          <a:srcRect/>
          <a:stretch>
            <a:fillRect/>
          </a:stretch>
        </p:blipFill>
        <p:spPr bwMode="auto">
          <a:xfrm>
            <a:off x="1981200" y="1143000"/>
            <a:ext cx="5410200" cy="4012059"/>
          </a:xfrm>
          <a:prstGeom prst="rect">
            <a:avLst/>
          </a:prstGeom>
          <a:noFill/>
        </p:spPr>
      </p:pic>
      <p:sp>
        <p:nvSpPr>
          <p:cNvPr id="8" name="TextBox 7"/>
          <p:cNvSpPr txBox="1"/>
          <p:nvPr/>
        </p:nvSpPr>
        <p:spPr>
          <a:xfrm>
            <a:off x="304800" y="5562600"/>
            <a:ext cx="8305800" cy="523220"/>
          </a:xfrm>
          <a:prstGeom prst="rect">
            <a:avLst/>
          </a:prstGeom>
          <a:noFill/>
        </p:spPr>
        <p:txBody>
          <a:bodyPr wrap="square" rtlCol="0">
            <a:spAutoFit/>
          </a:bodyPr>
          <a:lstStyle/>
          <a:p>
            <a:pPr algn="ctr"/>
            <a:r>
              <a:rPr lang="en-US" sz="2800" dirty="0" smtClean="0">
                <a:solidFill>
                  <a:srgbClr val="FFFF00"/>
                </a:solidFill>
              </a:rPr>
              <a:t>Lava spills out and gases escape as an eruption cloud. </a:t>
            </a:r>
            <a:endParaRPr lang="en-US" sz="2800" dirty="0">
              <a:solidFill>
                <a:srgbClr val="FFFF00"/>
              </a:solidFill>
            </a:endParaRPr>
          </a:p>
        </p:txBody>
      </p:sp>
      <p:sp>
        <p:nvSpPr>
          <p:cNvPr id="5" name="Striped Right Arrow 4"/>
          <p:cNvSpPr/>
          <p:nvPr/>
        </p:nvSpPr>
        <p:spPr>
          <a:xfrm rot="9404609">
            <a:off x="5890801" y="2635911"/>
            <a:ext cx="2362200" cy="990600"/>
          </a:xfrm>
          <a:prstGeom prst="stripedRightArrow">
            <a:avLst/>
          </a:prstGeom>
          <a:gradFill>
            <a:gsLst>
              <a:gs pos="0">
                <a:srgbClr val="FF3300"/>
              </a:gs>
              <a:gs pos="80000">
                <a:srgbClr val="FF6600"/>
              </a:gs>
              <a:gs pos="100000">
                <a:srgbClr val="FFC000"/>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Striped Right Arrow 6"/>
          <p:cNvSpPr/>
          <p:nvPr/>
        </p:nvSpPr>
        <p:spPr>
          <a:xfrm rot="9404609">
            <a:off x="4214399" y="426110"/>
            <a:ext cx="2362200" cy="990600"/>
          </a:xfrm>
          <a:prstGeom prst="stripedRightArrow">
            <a:avLst/>
          </a:prstGeom>
          <a:gradFill>
            <a:gsLst>
              <a:gs pos="0">
                <a:srgbClr val="FF3300"/>
              </a:gs>
              <a:gs pos="80000">
                <a:srgbClr val="FF6600"/>
              </a:gs>
              <a:gs pos="100000">
                <a:srgbClr val="FFC000"/>
              </a:gs>
            </a:gsLs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36" name="Picture 12" descr="Composite volcano"/>
          <p:cNvPicPr>
            <a:picLocks noChangeAspect="1" noChangeArrowheads="1"/>
          </p:cNvPicPr>
          <p:nvPr/>
        </p:nvPicPr>
        <p:blipFill>
          <a:blip r:embed="rId2" cstate="print"/>
          <a:srcRect/>
          <a:stretch>
            <a:fillRect/>
          </a:stretch>
        </p:blipFill>
        <p:spPr bwMode="auto">
          <a:xfrm>
            <a:off x="6477000" y="1493520"/>
            <a:ext cx="2456366" cy="2011680"/>
          </a:xfrm>
          <a:prstGeom prst="rect">
            <a:avLst/>
          </a:prstGeom>
          <a:noFill/>
        </p:spPr>
      </p:pic>
      <p:sp>
        <p:nvSpPr>
          <p:cNvPr id="2" name="Title 1"/>
          <p:cNvSpPr>
            <a:spLocks noGrp="1"/>
          </p:cNvSpPr>
          <p:nvPr>
            <p:ph type="title"/>
          </p:nvPr>
        </p:nvSpPr>
        <p:spPr>
          <a:xfrm>
            <a:off x="6324600" y="960120"/>
            <a:ext cx="2819400" cy="563562"/>
          </a:xfrm>
        </p:spPr>
        <p:txBody>
          <a:bodyPr>
            <a:noAutofit/>
          </a:bodyPr>
          <a:lstStyle/>
          <a:p>
            <a:r>
              <a:rPr lang="en-US" sz="3200" dirty="0" smtClean="0">
                <a:solidFill>
                  <a:srgbClr val="FFFF00"/>
                </a:solidFill>
                <a:latin typeface="Arial Black" pitchFamily="34" charset="0"/>
              </a:rPr>
              <a:t>Composite</a:t>
            </a:r>
            <a:endParaRPr lang="en-US" sz="3200" dirty="0">
              <a:solidFill>
                <a:srgbClr val="FFFF00"/>
              </a:solidFill>
              <a:latin typeface="Arial Black" pitchFamily="34" charset="0"/>
            </a:endParaRPr>
          </a:p>
        </p:txBody>
      </p:sp>
      <p:sp>
        <p:nvSpPr>
          <p:cNvPr id="12" name="Title 1"/>
          <p:cNvSpPr txBox="1">
            <a:spLocks/>
          </p:cNvSpPr>
          <p:nvPr/>
        </p:nvSpPr>
        <p:spPr>
          <a:xfrm>
            <a:off x="3200400" y="2103120"/>
            <a:ext cx="3124200" cy="7921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Shield</a:t>
            </a:r>
          </a:p>
        </p:txBody>
      </p:sp>
      <p:sp>
        <p:nvSpPr>
          <p:cNvPr id="13" name="Title 1"/>
          <p:cNvSpPr txBox="1">
            <a:spLocks/>
          </p:cNvSpPr>
          <p:nvPr/>
        </p:nvSpPr>
        <p:spPr>
          <a:xfrm>
            <a:off x="76200" y="3246120"/>
            <a:ext cx="3124200" cy="7921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FF00"/>
                </a:solidFill>
                <a:effectLst/>
                <a:uLnTx/>
                <a:uFillTx/>
                <a:latin typeface="Arial Black" pitchFamily="34" charset="0"/>
                <a:ea typeface="+mj-ea"/>
                <a:cs typeface="+mj-cs"/>
              </a:rPr>
              <a:t>Cinder Cone</a:t>
            </a:r>
          </a:p>
        </p:txBody>
      </p:sp>
      <p:pic>
        <p:nvPicPr>
          <p:cNvPr id="26638" name="Picture 14" descr="Shield volcano"/>
          <p:cNvPicPr>
            <a:picLocks noChangeAspect="1" noChangeArrowheads="1"/>
          </p:cNvPicPr>
          <p:nvPr/>
        </p:nvPicPr>
        <p:blipFill>
          <a:blip r:embed="rId3" cstate="print"/>
          <a:srcRect/>
          <a:stretch>
            <a:fillRect/>
          </a:stretch>
        </p:blipFill>
        <p:spPr bwMode="auto">
          <a:xfrm>
            <a:off x="3176604" y="2758440"/>
            <a:ext cx="3224196" cy="2011680"/>
          </a:xfrm>
          <a:prstGeom prst="rect">
            <a:avLst/>
          </a:prstGeom>
          <a:noFill/>
        </p:spPr>
      </p:pic>
      <p:pic>
        <p:nvPicPr>
          <p:cNvPr id="26640" name="Picture 16" descr="cinder cone volcano"/>
          <p:cNvPicPr>
            <a:picLocks noChangeAspect="1" noChangeArrowheads="1"/>
          </p:cNvPicPr>
          <p:nvPr/>
        </p:nvPicPr>
        <p:blipFill>
          <a:blip r:embed="rId4" cstate="print"/>
          <a:srcRect/>
          <a:stretch>
            <a:fillRect/>
          </a:stretch>
        </p:blipFill>
        <p:spPr bwMode="auto">
          <a:xfrm>
            <a:off x="304800" y="3855720"/>
            <a:ext cx="2787265" cy="2011680"/>
          </a:xfrm>
          <a:prstGeom prst="rect">
            <a:avLst/>
          </a:prstGeom>
          <a:noFill/>
        </p:spPr>
      </p:pic>
      <p:sp>
        <p:nvSpPr>
          <p:cNvPr id="19" name="TextBox 18"/>
          <p:cNvSpPr txBox="1"/>
          <p:nvPr/>
        </p:nvSpPr>
        <p:spPr>
          <a:xfrm>
            <a:off x="304800" y="381000"/>
            <a:ext cx="4876800" cy="1938992"/>
          </a:xfrm>
          <a:prstGeom prst="rect">
            <a:avLst/>
          </a:prstGeom>
          <a:noFill/>
        </p:spPr>
        <p:txBody>
          <a:bodyPr wrap="square" rtlCol="0">
            <a:spAutoFit/>
          </a:bodyPr>
          <a:lstStyle/>
          <a:p>
            <a:r>
              <a:rPr lang="en-US" sz="4000" dirty="0" smtClean="0">
                <a:solidFill>
                  <a:srgbClr val="FF0000"/>
                </a:solidFill>
                <a:latin typeface="Arial Black" pitchFamily="34" charset="0"/>
              </a:rPr>
              <a:t>There are three </a:t>
            </a:r>
            <a:br>
              <a:rPr lang="en-US" sz="4000" dirty="0" smtClean="0">
                <a:solidFill>
                  <a:srgbClr val="FF0000"/>
                </a:solidFill>
                <a:latin typeface="Arial Black" pitchFamily="34" charset="0"/>
              </a:rPr>
            </a:br>
            <a:r>
              <a:rPr lang="en-US" sz="4000" dirty="0" smtClean="0">
                <a:solidFill>
                  <a:srgbClr val="FF0000"/>
                </a:solidFill>
                <a:latin typeface="Arial Black" pitchFamily="34" charset="0"/>
              </a:rPr>
              <a:t>main types of </a:t>
            </a:r>
          </a:p>
          <a:p>
            <a:r>
              <a:rPr lang="en-US" sz="4000" dirty="0" smtClean="0">
                <a:solidFill>
                  <a:srgbClr val="FF0000"/>
                </a:solidFill>
                <a:latin typeface="Arial Black" pitchFamily="34" charset="0"/>
              </a:rPr>
              <a:t>volcanoes</a:t>
            </a:r>
            <a:endParaRPr lang="en-US" sz="4000"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2804</TotalTime>
  <Words>625</Words>
  <Application>Microsoft Office PowerPoint</Application>
  <PresentationFormat>On-screen Show (4:3)</PresentationFormat>
  <Paragraphs>66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Arial Black</vt:lpstr>
      <vt:lpstr>Calibri</vt:lpstr>
      <vt:lpstr>Office Theme</vt:lpstr>
      <vt:lpstr>What is a volcano?</vt:lpstr>
      <vt:lpstr>A volcano is a fault in earth’s crust that allows magma to escape.</vt:lpstr>
      <vt:lpstr>We call the release of magma an eruption.</vt:lpstr>
      <vt:lpstr>How does that work?</vt:lpstr>
      <vt:lpstr>How does that work?</vt:lpstr>
      <vt:lpstr>How does that work?</vt:lpstr>
      <vt:lpstr>How does that work?</vt:lpstr>
      <vt:lpstr>How does that work?</vt: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1990 Alaska’s Mount Redoubt exploded</vt:lpstr>
      <vt:lpstr>Mt. Pinatubo</vt:lpstr>
      <vt:lpstr>Volcanic winter temperature drops of 1-2 degrees are only a global average temperature drop.  All that ash swirls around in the atmosphere and causes disturbed weather in all sorts of places. </vt:lpstr>
      <vt:lpstr>In 1815 Mount Tambora erupted – causing global cooling.</vt:lpstr>
      <vt:lpstr>There were ice floats in  the Delaware River at Philadelphia in July!</vt:lpstr>
      <vt:lpstr>PowerPoint Presentation</vt:lpstr>
      <vt:lpstr>The cold froze crops</vt:lpstr>
      <vt:lpstr>PowerPoint Presentation</vt:lpstr>
      <vt:lpstr>PowerPoint Presentation</vt:lpstr>
      <vt:lpstr>PowerPoint Presentation</vt:lpstr>
      <vt:lpstr>PowerPoint Presentation</vt:lpstr>
    </vt:vector>
  </TitlesOfParts>
  <Company>WTPS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Alaska’s Mount Redoubt exploded in 1990</dc:title>
  <dc:creator>lcronin</dc:creator>
  <cp:lastModifiedBy>Lynn Cronin</cp:lastModifiedBy>
  <cp:revision>5</cp:revision>
  <dcterms:created xsi:type="dcterms:W3CDTF">2014-05-25T12:37:05Z</dcterms:created>
  <dcterms:modified xsi:type="dcterms:W3CDTF">2016-02-09T17:32:02Z</dcterms:modified>
</cp:coreProperties>
</file>