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5"/>
  </p:notesMasterIdLst>
  <p:sldIdLst>
    <p:sldId id="257" r:id="rId2"/>
    <p:sldId id="268" r:id="rId3"/>
    <p:sldId id="278" r:id="rId4"/>
    <p:sldId id="264" r:id="rId5"/>
    <p:sldId id="258" r:id="rId6"/>
    <p:sldId id="259" r:id="rId7"/>
    <p:sldId id="260" r:id="rId8"/>
    <p:sldId id="256" r:id="rId9"/>
    <p:sldId id="265" r:id="rId10"/>
    <p:sldId id="279" r:id="rId11"/>
    <p:sldId id="266" r:id="rId12"/>
    <p:sldId id="280" r:id="rId13"/>
    <p:sldId id="263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</p:sldIdLst>
  <p:sldSz cx="9144000" cy="5486400"/>
  <p:notesSz cx="6858000" cy="9144000"/>
  <p:defaultTextStyle>
    <a:defPPr>
      <a:defRPr lang="en-US"/>
    </a:defPPr>
    <a:lvl1pPr marL="0" algn="l" defTabSz="713598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1pPr>
    <a:lvl2pPr marL="356799" algn="l" defTabSz="713598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2pPr>
    <a:lvl3pPr marL="713598" algn="l" defTabSz="713598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3pPr>
    <a:lvl4pPr marL="1070397" algn="l" defTabSz="713598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4pPr>
    <a:lvl5pPr marL="1427196" algn="l" defTabSz="713598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5pPr>
    <a:lvl6pPr marL="1783994" algn="l" defTabSz="713598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6pPr>
    <a:lvl7pPr marL="2140793" algn="l" defTabSz="713598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7pPr>
    <a:lvl8pPr marL="2497592" algn="l" defTabSz="713598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8pPr>
    <a:lvl9pPr marL="2854391" algn="l" defTabSz="713598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2" autoAdjust="0"/>
  </p:normalViewPr>
  <p:slideViewPr>
    <p:cSldViewPr>
      <p:cViewPr>
        <p:scale>
          <a:sx n="64" d="100"/>
          <a:sy n="64" d="100"/>
        </p:scale>
        <p:origin x="1008" y="426"/>
      </p:cViewPr>
      <p:guideLst>
        <p:guide orient="horz" pos="172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2DCD9-C0C8-4B53-AB4F-7E9D073A8C0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501F2-4E74-4D00-91D2-36C80852A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59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598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799" algn="l" defTabSz="713598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598" algn="l" defTabSz="713598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70397" algn="l" defTabSz="713598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7196" algn="l" defTabSz="713598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994" algn="l" defTabSz="713598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40793" algn="l" defTabSz="713598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7592" algn="l" defTabSz="713598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4391" algn="l" defTabSz="713598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36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77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95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56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77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15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16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88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52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0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15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06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279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256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96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25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93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05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80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86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89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73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53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27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703356" rtl="0" eaLnBrk="1" latinLnBrk="0" hangingPunct="1">
        <a:spcBef>
          <a:spcPct val="0"/>
        </a:spcBef>
        <a:buNone/>
        <a:defRPr sz="33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759" indent="-263759" algn="l" defTabSz="703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1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219799" algn="l" defTabSz="7033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154" kern="1200">
          <a:solidFill>
            <a:schemeClr val="tx1"/>
          </a:solidFill>
          <a:latin typeface="+mn-lt"/>
          <a:ea typeface="+mn-ea"/>
          <a:cs typeface="+mn-cs"/>
        </a:defRPr>
      </a:lvl2pPr>
      <a:lvl3pPr marL="879196" indent="-175839" algn="l" defTabSz="703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indent="-175839" algn="l" defTabSz="703356" rtl="0" eaLnBrk="1" latinLnBrk="0" hangingPunct="1">
        <a:spcBef>
          <a:spcPct val="20000"/>
        </a:spcBef>
        <a:buFont typeface="Arial" panose="020B0604020202020204" pitchFamily="34" charset="0"/>
        <a:buChar char="–"/>
        <a:defRPr sz="1538" kern="1200">
          <a:solidFill>
            <a:schemeClr val="tx1"/>
          </a:solidFill>
          <a:latin typeface="+mn-lt"/>
          <a:ea typeface="+mn-ea"/>
          <a:cs typeface="+mn-cs"/>
        </a:defRPr>
      </a:lvl4pPr>
      <a:lvl5pPr marL="1582552" indent="-175839" algn="l" defTabSz="703356" rtl="0" eaLnBrk="1" latinLnBrk="0" hangingPunct="1">
        <a:spcBef>
          <a:spcPct val="20000"/>
        </a:spcBef>
        <a:buFont typeface="Arial" panose="020B0604020202020204" pitchFamily="34" charset="0"/>
        <a:buChar char="»"/>
        <a:defRPr sz="1538" kern="1200">
          <a:solidFill>
            <a:schemeClr val="tx1"/>
          </a:solidFill>
          <a:latin typeface="+mn-lt"/>
          <a:ea typeface="+mn-ea"/>
          <a:cs typeface="+mn-cs"/>
        </a:defRPr>
      </a:lvl5pPr>
      <a:lvl6pPr marL="1934230" indent="-175839" algn="l" defTabSz="703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38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indent="-175839" algn="l" defTabSz="703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38" kern="1200">
          <a:solidFill>
            <a:schemeClr val="tx1"/>
          </a:solidFill>
          <a:latin typeface="+mn-lt"/>
          <a:ea typeface="+mn-ea"/>
          <a:cs typeface="+mn-cs"/>
        </a:defRPr>
      </a:lvl7pPr>
      <a:lvl8pPr marL="2637587" indent="-175839" algn="l" defTabSz="703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38" kern="1200">
          <a:solidFill>
            <a:schemeClr val="tx1"/>
          </a:solidFill>
          <a:latin typeface="+mn-lt"/>
          <a:ea typeface="+mn-ea"/>
          <a:cs typeface="+mn-cs"/>
        </a:defRPr>
      </a:lvl8pPr>
      <a:lvl9pPr marL="2989265" indent="-175839" algn="l" defTabSz="703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1pPr>
      <a:lvl2pPr marL="351678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2pPr>
      <a:lvl3pPr marL="703356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055035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06713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58391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110069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461748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813426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9.png"/><Relationship Id="rId10" Type="http://schemas.openxmlformats.org/officeDocument/2006/relationships/image" Target="../media/image4.jpeg"/><Relationship Id="rId4" Type="http://schemas.openxmlformats.org/officeDocument/2006/relationships/image" Target="../media/image15.jpeg"/><Relationship Id="rId9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elated image">
            <a:extLst>
              <a:ext uri="{FF2B5EF4-FFF2-40B4-BE49-F238E27FC236}">
                <a16:creationId xmlns:a16="http://schemas.microsoft.com/office/drawing/2014/main" id="{C987A2B1-F746-498F-89A3-7C5872E02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80" y="-76200"/>
            <a:ext cx="9165824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259499" y="889489"/>
            <a:ext cx="6625003" cy="3707423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84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What is a life cycle?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0338" tIns="35169" rIns="70338" bIns="351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9"/>
                </a:spcAft>
              </a:pPr>
              <a:r>
                <a:rPr lang="en-US" sz="3384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ESSENTIAL QUESTION</a:t>
              </a:r>
              <a:endParaRPr lang="en-US" sz="3384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>
          <a:xfrm>
            <a:off x="6552712" y="4995008"/>
            <a:ext cx="2134577" cy="2808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85" dirty="0">
                <a:solidFill>
                  <a:schemeClr val="bg1"/>
                </a:solidFill>
              </a:rPr>
              <a:t>UNIT 2 Life Cycles</a:t>
            </a:r>
          </a:p>
        </p:txBody>
      </p:sp>
    </p:spTree>
    <p:extLst>
      <p:ext uri="{BB962C8B-B14F-4D97-AF65-F5344CB8AC3E}">
        <p14:creationId xmlns:p14="http://schemas.microsoft.com/office/powerpoint/2010/main" val="315487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adybugs">
            <a:extLst>
              <a:ext uri="{FF2B5EF4-FFF2-40B4-BE49-F238E27FC236}">
                <a16:creationId xmlns:a16="http://schemas.microsoft.com/office/drawing/2014/main" id="{645D35DF-48BB-4E4D-AB4C-C11C2D4641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684" r="13907" b="23743"/>
          <a:stretch/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259499" y="889489"/>
            <a:ext cx="6625003" cy="3707423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3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Reproduction is </a:t>
              </a:r>
              <a:br>
                <a:rPr lang="en-US" sz="33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3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when an adult </a:t>
              </a:r>
              <a:br>
                <a:rPr lang="en-US" sz="33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3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has a child.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0338" tIns="35169" rIns="70338" bIns="351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9"/>
                </a:spcAft>
              </a:pPr>
              <a:r>
                <a:rPr lang="en-US" sz="3384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Life Cycle of a Ladybug</a:t>
              </a:r>
              <a:endParaRPr lang="en-US" sz="3384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>
          <a:xfrm>
            <a:off x="6552712" y="4995008"/>
            <a:ext cx="2134577" cy="2808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85" dirty="0">
                <a:solidFill>
                  <a:schemeClr val="bg1"/>
                </a:solidFill>
              </a:rPr>
              <a:t>UNIT 2 Life Cycles</a:t>
            </a:r>
          </a:p>
        </p:txBody>
      </p:sp>
    </p:spTree>
    <p:extLst>
      <p:ext uri="{BB962C8B-B14F-4D97-AF65-F5344CB8AC3E}">
        <p14:creationId xmlns:p14="http://schemas.microsoft.com/office/powerpoint/2010/main" val="176035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4D4B88C9-8E6F-49A3-B238-35B3F3A8A3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6" t="4311" r="6488" b="6471"/>
          <a:stretch/>
        </p:blipFill>
        <p:spPr bwMode="auto">
          <a:xfrm>
            <a:off x="4687372" y="-110753"/>
            <a:ext cx="4670400" cy="295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ladybug pupa">
            <a:extLst>
              <a:ext uri="{FF2B5EF4-FFF2-40B4-BE49-F238E27FC236}">
                <a16:creationId xmlns:a16="http://schemas.microsoft.com/office/drawing/2014/main" id="{508D7809-C5A4-4C96-ADF8-27A1804F9E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7" t="19932" r="-152" b="20638"/>
          <a:stretch/>
        </p:blipFill>
        <p:spPr bwMode="auto">
          <a:xfrm>
            <a:off x="-76200" y="2738582"/>
            <a:ext cx="4832284" cy="29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ladybugs">
            <a:extLst>
              <a:ext uri="{FF2B5EF4-FFF2-40B4-BE49-F238E27FC236}">
                <a16:creationId xmlns:a16="http://schemas.microsoft.com/office/drawing/2014/main" id="{645D35DF-48BB-4E4D-AB4C-C11C2D4641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5" t="13511" r="18770" b="27785"/>
          <a:stretch/>
        </p:blipFill>
        <p:spPr bwMode="auto">
          <a:xfrm>
            <a:off x="-78343" y="-110754"/>
            <a:ext cx="4832284" cy="295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lated image">
            <a:extLst>
              <a:ext uri="{FF2B5EF4-FFF2-40B4-BE49-F238E27FC236}">
                <a16:creationId xmlns:a16="http://schemas.microsoft.com/office/drawing/2014/main" id="{39658966-0FF5-4442-BB9B-1A411B8400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7" t="6666" r="9203" b="17911"/>
          <a:stretch/>
        </p:blipFill>
        <p:spPr bwMode="auto">
          <a:xfrm>
            <a:off x="4618661" y="2848793"/>
            <a:ext cx="4739111" cy="288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855834-5A78-4ECF-B181-208C46872196}"/>
              </a:ext>
            </a:extLst>
          </p:cNvPr>
          <p:cNvSpPr txBox="1"/>
          <p:nvPr/>
        </p:nvSpPr>
        <p:spPr>
          <a:xfrm>
            <a:off x="3044141" y="168227"/>
            <a:ext cx="1467068" cy="646331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76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adult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A6200F-2E84-4DAE-AD38-843966418E02}"/>
              </a:ext>
            </a:extLst>
          </p:cNvPr>
          <p:cNvSpPr txBox="1"/>
          <p:nvPr/>
        </p:nvSpPr>
        <p:spPr>
          <a:xfrm>
            <a:off x="7544350" y="168227"/>
            <a:ext cx="1123962" cy="646331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76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>
                <a:solidFill>
                  <a:srgbClr val="FFFF00"/>
                </a:solidFill>
              </a:rPr>
              <a:t>egg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6564A3-3C92-4984-8CC5-5CDE526F68BB}"/>
              </a:ext>
            </a:extLst>
          </p:cNvPr>
          <p:cNvSpPr txBox="1"/>
          <p:nvPr/>
        </p:nvSpPr>
        <p:spPr>
          <a:xfrm>
            <a:off x="3044141" y="2766233"/>
            <a:ext cx="1415772" cy="646331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76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pupa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FD8E57-17B8-433C-84C6-37EF20EEFC51}"/>
              </a:ext>
            </a:extLst>
          </p:cNvPr>
          <p:cNvSpPr txBox="1"/>
          <p:nvPr/>
        </p:nvSpPr>
        <p:spPr>
          <a:xfrm>
            <a:off x="7544350" y="2766233"/>
            <a:ext cx="1468222" cy="646331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76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>
                <a:solidFill>
                  <a:srgbClr val="FFFF00"/>
                </a:solidFill>
              </a:rPr>
              <a:t>larva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B99589-38B7-4487-B889-D9C232D350DD}"/>
              </a:ext>
            </a:extLst>
          </p:cNvPr>
          <p:cNvGrpSpPr/>
          <p:nvPr/>
        </p:nvGrpSpPr>
        <p:grpSpPr>
          <a:xfrm>
            <a:off x="1411899" y="1041889"/>
            <a:ext cx="6625003" cy="3707423"/>
            <a:chOff x="1674496" y="838200"/>
            <a:chExt cx="8612504" cy="481965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6DA7494-6B42-4866-A554-21063F77F83B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3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The life cycle </a:t>
              </a:r>
              <a:br>
                <a:rPr lang="en-US" sz="33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3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of a ladybug</a:t>
              </a:r>
              <a:br>
                <a:rPr lang="en-US" sz="33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3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 has 4 stages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C5E5588-300B-4E84-8C96-2DE185EC721D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0338" tIns="35169" rIns="70338" bIns="351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9"/>
                </a:spcAft>
              </a:pPr>
              <a:r>
                <a:rPr lang="en-US" sz="3384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Life Cycle of a Ladybug</a:t>
              </a:r>
              <a:endParaRPr lang="en-US" sz="3384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>
          <a:xfrm>
            <a:off x="6552712" y="4995008"/>
            <a:ext cx="2134577" cy="2808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85" dirty="0">
                <a:solidFill>
                  <a:schemeClr val="bg1"/>
                </a:solidFill>
              </a:rPr>
              <a:t>UNIT 5 WEATHER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D5C882-F92E-4E99-9E01-F8DED5230859}"/>
              </a:ext>
            </a:extLst>
          </p:cNvPr>
          <p:cNvSpPr/>
          <p:nvPr/>
        </p:nvSpPr>
        <p:spPr>
          <a:xfrm>
            <a:off x="7137011" y="5106596"/>
            <a:ext cx="16516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UNIT 2 Life Cycles</a:t>
            </a:r>
          </a:p>
        </p:txBody>
      </p:sp>
    </p:spTree>
    <p:extLst>
      <p:ext uri="{BB962C8B-B14F-4D97-AF65-F5344CB8AC3E}">
        <p14:creationId xmlns:p14="http://schemas.microsoft.com/office/powerpoint/2010/main" val="398976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elated image">
            <a:extLst>
              <a:ext uri="{FF2B5EF4-FFF2-40B4-BE49-F238E27FC236}">
                <a16:creationId xmlns:a16="http://schemas.microsoft.com/office/drawing/2014/main" id="{C987A2B1-F746-498F-89A3-7C5872E02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80" y="-76200"/>
            <a:ext cx="9165824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259499" y="889489"/>
            <a:ext cx="6625003" cy="3707423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84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0338" tIns="35169" rIns="70338" bIns="351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9"/>
                </a:spcAft>
              </a:pPr>
              <a:r>
                <a:rPr lang="en-US" sz="3384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Vocabulary </a:t>
              </a:r>
              <a:endParaRPr lang="en-US" sz="3384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>
          <a:xfrm>
            <a:off x="6552712" y="4995008"/>
            <a:ext cx="2134577" cy="2808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85" dirty="0">
                <a:solidFill>
                  <a:schemeClr val="bg1"/>
                </a:solidFill>
              </a:rPr>
              <a:t>UNIT 2 Life Cycles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1827AB-23BE-4D17-B962-C7CCE94879EA}"/>
              </a:ext>
            </a:extLst>
          </p:cNvPr>
          <p:cNvSpPr txBox="1"/>
          <p:nvPr/>
        </p:nvSpPr>
        <p:spPr>
          <a:xfrm>
            <a:off x="1523999" y="1905311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Life Cycle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961C07-FB9E-4384-B1A5-7CFE9EBF6657}"/>
              </a:ext>
            </a:extLst>
          </p:cNvPr>
          <p:cNvSpPr txBox="1"/>
          <p:nvPr/>
        </p:nvSpPr>
        <p:spPr>
          <a:xfrm>
            <a:off x="1523999" y="2353039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way living things grow from birth to maturity to reproduction and finally to death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F47BA1-8C5E-473A-977F-E279369C6474}"/>
              </a:ext>
            </a:extLst>
          </p:cNvPr>
          <p:cNvSpPr txBox="1"/>
          <p:nvPr/>
        </p:nvSpPr>
        <p:spPr>
          <a:xfrm>
            <a:off x="1523999" y="3184036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Life Cycle of a ladybug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71AFE4-82AF-4488-BAE4-69592DE489D6}"/>
              </a:ext>
            </a:extLst>
          </p:cNvPr>
          <p:cNvSpPr txBox="1"/>
          <p:nvPr/>
        </p:nvSpPr>
        <p:spPr>
          <a:xfrm>
            <a:off x="1523999" y="3631764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egg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larva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pupa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adult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30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0E67AF7D-DD19-458A-A223-493157E69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245999" cy="631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259499" y="889489"/>
            <a:ext cx="6625003" cy="3707423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sz="3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How is the life cycle of a ladybug the same as the life cycle of a pepper plant?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0338" tIns="35169" rIns="70338" bIns="351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9"/>
                </a:spcAft>
              </a:pPr>
              <a:r>
                <a:rPr lang="en-US" sz="3384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Essential Question</a:t>
              </a:r>
              <a:endParaRPr lang="en-US" sz="3384" dirty="0">
                <a:solidFill>
                  <a:srgbClr val="FFFF00"/>
                </a:solidFill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>
          <a:xfrm>
            <a:off x="6552712" y="4995008"/>
            <a:ext cx="2134577" cy="2808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85" dirty="0">
                <a:solidFill>
                  <a:schemeClr val="bg1"/>
                </a:solidFill>
              </a:rPr>
              <a:t>UNIT 2 Life Cycles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2026DD-DD7B-4024-B6EC-CC6276CFA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144" y="-947859"/>
            <a:ext cx="2851856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8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94444E-6 L 2.77778E-6 1.94444E-6 C -0.01667 0.14959 -0.06268 0.42419 -0.1349 0.50231 C -0.20712 0.58015 -0.37691 0.51591 -0.43125 0.4673 C -0.48559 0.41869 -0.45347 0.14236 -0.35834 0.16117 C -0.24219 0.18403 -0.25764 0.42563 -0.31962 0.52835 C -0.38143 0.63021 -0.40434 0.73524 -0.68264 0.85735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32" y="428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93CA90-EE61-4A4A-8B6F-C9C5E1A81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9093" y="-572519"/>
            <a:ext cx="9942185" cy="663143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259499" y="889489"/>
            <a:ext cx="6625003" cy="3707423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A jalapeno pepper </a:t>
              </a:r>
              <a:b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comes in different colors </a:t>
              </a:r>
              <a:b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(color is a trait that is </a:t>
              </a:r>
              <a:r>
                <a:rPr lang="en-US" sz="2000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inherited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from it’s parent)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0338" tIns="35169" rIns="70338" bIns="351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9"/>
                </a:spcAft>
              </a:pPr>
              <a:r>
                <a:rPr lang="en-US" sz="28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Life Cycle of a Jalapeno Pepper</a:t>
              </a:r>
              <a:endParaRPr lang="en-US" sz="28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>
          <a:xfrm>
            <a:off x="6552712" y="4995008"/>
            <a:ext cx="2134577" cy="2808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85" dirty="0">
                <a:solidFill>
                  <a:schemeClr val="bg1"/>
                </a:solidFill>
              </a:rPr>
              <a:t>UNIT 2 Life Cycles</a:t>
            </a:r>
          </a:p>
        </p:txBody>
      </p:sp>
    </p:spTree>
    <p:extLst>
      <p:ext uri="{BB962C8B-B14F-4D97-AF65-F5344CB8AC3E}">
        <p14:creationId xmlns:p14="http://schemas.microsoft.com/office/powerpoint/2010/main" val="361535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D75F1A-ED89-4216-A0C4-7E04792A4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53" y="-277618"/>
            <a:ext cx="9156853" cy="6041635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/>
        </p:nvSpPr>
        <p:spPr>
          <a:xfrm>
            <a:off x="6552712" y="4995008"/>
            <a:ext cx="2134577" cy="2808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85" dirty="0">
                <a:solidFill>
                  <a:schemeClr val="bg1"/>
                </a:solidFill>
              </a:rPr>
              <a:t>UNIT 2 Life Cycles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09403F6-FF5A-4718-9024-3B38841226C6}"/>
              </a:ext>
            </a:extLst>
          </p:cNvPr>
          <p:cNvSpPr/>
          <p:nvPr/>
        </p:nvSpPr>
        <p:spPr>
          <a:xfrm>
            <a:off x="3505200" y="1545737"/>
            <a:ext cx="838200" cy="327660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259499" y="864577"/>
            <a:ext cx="6625003" cy="3707423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Jalapeno’s grow from the seeds that are inside the grown plant.</a:t>
              </a:r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0338" tIns="35169" rIns="70338" bIns="351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9"/>
                </a:spcAft>
              </a:pPr>
              <a:r>
                <a:rPr lang="en-US" sz="28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Life Cycle of a Jalapeno Pepper</a:t>
              </a:r>
              <a:endParaRPr lang="en-US" sz="28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482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JALAPeno pepper cotyledon">
            <a:extLst>
              <a:ext uri="{FF2B5EF4-FFF2-40B4-BE49-F238E27FC236}">
                <a16:creationId xmlns:a16="http://schemas.microsoft.com/office/drawing/2014/main" id="{1D0B08D6-124B-4663-9B61-F80CC8E4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406"/>
            <a:ext cx="10596772" cy="594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/>
        </p:nvSpPr>
        <p:spPr>
          <a:xfrm>
            <a:off x="6552712" y="4995008"/>
            <a:ext cx="2134577" cy="2808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85" dirty="0">
                <a:solidFill>
                  <a:schemeClr val="bg1"/>
                </a:solidFill>
              </a:rPr>
              <a:t>UNIT 2 Life Cycles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59499" y="864577"/>
            <a:ext cx="6625003" cy="3707423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If the seeds from a pepper have enough water and soil, they will begin to grow.</a:t>
              </a:r>
            </a:p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This is a seedling.</a:t>
              </a:r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0338" tIns="35169" rIns="70338" bIns="351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9"/>
                </a:spcAft>
              </a:pPr>
              <a:r>
                <a:rPr lang="en-US" sz="28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Life Cycle of a Jalapeno Pepper</a:t>
              </a:r>
              <a:endParaRPr lang="en-US" sz="28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336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JALAPeno pepper cotyledon">
            <a:extLst>
              <a:ext uri="{FF2B5EF4-FFF2-40B4-BE49-F238E27FC236}">
                <a16:creationId xmlns:a16="http://schemas.microsoft.com/office/drawing/2014/main" id="{CFD193B4-4B4C-4B73-9EB5-4D6208F96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3889"/>
          <a:stretch/>
        </p:blipFill>
        <p:spPr bwMode="auto">
          <a:xfrm>
            <a:off x="32358" y="-1"/>
            <a:ext cx="9111641" cy="58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/>
        </p:nvSpPr>
        <p:spPr>
          <a:xfrm>
            <a:off x="6552712" y="4995008"/>
            <a:ext cx="2134577" cy="2808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85" dirty="0">
                <a:solidFill>
                  <a:schemeClr val="bg1"/>
                </a:solidFill>
              </a:rPr>
              <a:t>UNIT 2 Life Cycles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59499" y="864577"/>
            <a:ext cx="6625003" cy="3707423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From seedling they grow into young plants </a:t>
              </a:r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0338" tIns="35169" rIns="70338" bIns="351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9"/>
                </a:spcAft>
              </a:pPr>
              <a:r>
                <a:rPr lang="en-US" sz="28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Life Cycle of a Jalapeno Pepper</a:t>
              </a:r>
              <a:endParaRPr lang="en-US" sz="28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264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lated image">
            <a:extLst>
              <a:ext uri="{FF2B5EF4-FFF2-40B4-BE49-F238E27FC236}">
                <a16:creationId xmlns:a16="http://schemas.microsoft.com/office/drawing/2014/main" id="{CEFBF2B3-7713-4093-89EB-6FF7A241E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t="16148" r="3449" b="17645"/>
          <a:stretch/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/>
        </p:nvSpPr>
        <p:spPr>
          <a:xfrm>
            <a:off x="6552712" y="4995008"/>
            <a:ext cx="2134577" cy="2808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85" dirty="0">
                <a:solidFill>
                  <a:schemeClr val="bg1"/>
                </a:solidFill>
              </a:rPr>
              <a:t>UNIT 2 Life Cycles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59499" y="864577"/>
            <a:ext cx="6625003" cy="3707423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When they finally </a:t>
              </a:r>
              <a:b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become an adult </a:t>
              </a:r>
              <a:b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plant they flower </a:t>
              </a:r>
              <a:b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and the flowers grow </a:t>
              </a:r>
              <a:b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into new peppers.</a:t>
              </a:r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0338" tIns="35169" rIns="70338" bIns="351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9"/>
                </a:spcAft>
              </a:pPr>
              <a:r>
                <a:rPr lang="en-US" sz="28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Life Cycle of a Jalapeno Pepper</a:t>
              </a:r>
              <a:endParaRPr lang="en-US" sz="28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164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lated image">
            <a:extLst>
              <a:ext uri="{FF2B5EF4-FFF2-40B4-BE49-F238E27FC236}">
                <a16:creationId xmlns:a16="http://schemas.microsoft.com/office/drawing/2014/main" id="{CEFBF2B3-7713-4093-89EB-6FF7A241E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t="16148" r="3449" b="17645"/>
          <a:stretch/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/>
        </p:nvSpPr>
        <p:spPr>
          <a:xfrm>
            <a:off x="6552712" y="4995008"/>
            <a:ext cx="2134577" cy="2808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85" dirty="0">
                <a:solidFill>
                  <a:schemeClr val="bg1"/>
                </a:solidFill>
              </a:rPr>
              <a:t>UNIT 2 Life Cycles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59499" y="864577"/>
            <a:ext cx="6625003" cy="3707423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Can you see the new green jalapeno pepper?</a:t>
              </a:r>
            </a:p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(the green color is an inherited trait)</a:t>
              </a:r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0338" tIns="35169" rIns="70338" bIns="351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9"/>
                </a:spcAft>
              </a:pPr>
              <a:r>
                <a:rPr lang="en-US" sz="28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Life Cycle of a Jalapeno Pepper</a:t>
              </a:r>
              <a:endParaRPr lang="en-US" sz="28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424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elated image">
            <a:extLst>
              <a:ext uri="{FF2B5EF4-FFF2-40B4-BE49-F238E27FC236}">
                <a16:creationId xmlns:a16="http://schemas.microsoft.com/office/drawing/2014/main" id="{C987A2B1-F746-498F-89A3-7C5872E02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80" y="-76200"/>
            <a:ext cx="9165824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259499" y="889489"/>
            <a:ext cx="6625003" cy="3707423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We start as babies.</a:t>
              </a:r>
            </a:p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Then learn to walk.</a:t>
              </a:r>
            </a:p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We go to school.</a:t>
              </a:r>
            </a:p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We begin to work.</a:t>
              </a:r>
            </a:p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We begin to grow old.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0338" tIns="35169" rIns="70338" bIns="351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9"/>
                </a:spcAft>
              </a:pPr>
              <a:r>
                <a:rPr lang="en-US" sz="28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All living things have life cycles</a:t>
              </a:r>
              <a:endParaRPr lang="en-US" sz="28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>
          <a:xfrm>
            <a:off x="6552712" y="4995008"/>
            <a:ext cx="2134577" cy="2808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85" dirty="0">
                <a:solidFill>
                  <a:schemeClr val="bg1"/>
                </a:solidFill>
              </a:rPr>
              <a:t>UNIT 2 Life Cycles</a:t>
            </a:r>
          </a:p>
        </p:txBody>
      </p:sp>
    </p:spTree>
    <p:extLst>
      <p:ext uri="{BB962C8B-B14F-4D97-AF65-F5344CB8AC3E}">
        <p14:creationId xmlns:p14="http://schemas.microsoft.com/office/powerpoint/2010/main" val="415385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JALAPeno pepper cotyledon">
            <a:extLst>
              <a:ext uri="{FF2B5EF4-FFF2-40B4-BE49-F238E27FC236}">
                <a16:creationId xmlns:a16="http://schemas.microsoft.com/office/drawing/2014/main" id="{AC7A0B10-6969-404B-90FA-845DB9EF1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6111"/>
          <a:stretch/>
        </p:blipFill>
        <p:spPr bwMode="auto">
          <a:xfrm>
            <a:off x="0" y="2743199"/>
            <a:ext cx="4572001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JALAPeno pepper cotyledon">
            <a:extLst>
              <a:ext uri="{FF2B5EF4-FFF2-40B4-BE49-F238E27FC236}">
                <a16:creationId xmlns:a16="http://schemas.microsoft.com/office/drawing/2014/main" id="{4C2C8FB0-3AB3-40D1-A6B2-C1DD23D571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3"/>
          <a:stretch/>
        </p:blipFill>
        <p:spPr bwMode="auto">
          <a:xfrm>
            <a:off x="4572000" y="2728546"/>
            <a:ext cx="4572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BF00D0-9BC8-4D11-AEC1-581AFD2966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62" t="16159"/>
          <a:stretch/>
        </p:blipFill>
        <p:spPr>
          <a:xfrm>
            <a:off x="4565560" y="-23608"/>
            <a:ext cx="4578440" cy="2766807"/>
          </a:xfrm>
          <a:prstGeom prst="rect">
            <a:avLst/>
          </a:prstGeom>
        </p:spPr>
      </p:pic>
      <p:pic>
        <p:nvPicPr>
          <p:cNvPr id="11266" name="Picture 2" descr="Related image">
            <a:extLst>
              <a:ext uri="{FF2B5EF4-FFF2-40B4-BE49-F238E27FC236}">
                <a16:creationId xmlns:a16="http://schemas.microsoft.com/office/drawing/2014/main" id="{CEFBF2B3-7713-4093-89EB-6FF7A241E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t="16148" r="3449" b="17645"/>
          <a:stretch/>
        </p:blipFill>
        <p:spPr bwMode="auto">
          <a:xfrm>
            <a:off x="0" y="0"/>
            <a:ext cx="4572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F742BB6-281B-49F4-8028-A386BF9B554E}"/>
              </a:ext>
            </a:extLst>
          </p:cNvPr>
          <p:cNvSpPr txBox="1"/>
          <p:nvPr/>
        </p:nvSpPr>
        <p:spPr>
          <a:xfrm>
            <a:off x="3044141" y="168227"/>
            <a:ext cx="1467068" cy="646331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76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adult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DA84DF-6F59-45F0-B231-5580E4359AD4}"/>
              </a:ext>
            </a:extLst>
          </p:cNvPr>
          <p:cNvSpPr txBox="1"/>
          <p:nvPr/>
        </p:nvSpPr>
        <p:spPr>
          <a:xfrm>
            <a:off x="7544350" y="168227"/>
            <a:ext cx="1390124" cy="646331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76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>
                <a:solidFill>
                  <a:srgbClr val="FFFF00"/>
                </a:solidFill>
              </a:rPr>
              <a:t>seed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B0EAC3-34C5-425A-A924-A76CB8286E4E}"/>
              </a:ext>
            </a:extLst>
          </p:cNvPr>
          <p:cNvSpPr txBox="1"/>
          <p:nvPr/>
        </p:nvSpPr>
        <p:spPr>
          <a:xfrm>
            <a:off x="1323906" y="2713892"/>
            <a:ext cx="3171894" cy="646331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76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young plant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004122-DFF4-4432-96C5-D8BF1CFB84EF}"/>
              </a:ext>
            </a:extLst>
          </p:cNvPr>
          <p:cNvSpPr txBox="1"/>
          <p:nvPr/>
        </p:nvSpPr>
        <p:spPr>
          <a:xfrm>
            <a:off x="6727774" y="2793218"/>
            <a:ext cx="2313454" cy="646331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76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>
                <a:solidFill>
                  <a:srgbClr val="FFFF00"/>
                </a:solidFill>
              </a:rPr>
              <a:t>seedling</a:t>
            </a: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6552712" y="4995008"/>
            <a:ext cx="2134577" cy="2808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85" dirty="0">
                <a:solidFill>
                  <a:schemeClr val="bg1"/>
                </a:solidFill>
              </a:rPr>
              <a:t>UNIT 2 Life Cycles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59499" y="864577"/>
            <a:ext cx="6625003" cy="3707423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The life cycle of a jalapeno has 4 stages.</a:t>
              </a:r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0338" tIns="35169" rIns="70338" bIns="351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9"/>
                </a:spcAft>
              </a:pPr>
              <a:r>
                <a:rPr lang="en-US" sz="28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Life Cycle of a Jalapeno Pepper</a:t>
              </a:r>
              <a:endParaRPr lang="en-US" sz="28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1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4D4B88C9-8E6F-49A3-B238-35B3F3A8A3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6" t="4311" r="6488" b="6471"/>
          <a:stretch/>
        </p:blipFill>
        <p:spPr bwMode="auto">
          <a:xfrm>
            <a:off x="4687372" y="-110753"/>
            <a:ext cx="4670400" cy="295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ladybug pupa">
            <a:extLst>
              <a:ext uri="{FF2B5EF4-FFF2-40B4-BE49-F238E27FC236}">
                <a16:creationId xmlns:a16="http://schemas.microsoft.com/office/drawing/2014/main" id="{508D7809-C5A4-4C96-ADF8-27A1804F9E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7" t="19932" r="-152" b="20638"/>
          <a:stretch/>
        </p:blipFill>
        <p:spPr bwMode="auto">
          <a:xfrm>
            <a:off x="-76200" y="2738582"/>
            <a:ext cx="4832284" cy="29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ladybugs">
            <a:extLst>
              <a:ext uri="{FF2B5EF4-FFF2-40B4-BE49-F238E27FC236}">
                <a16:creationId xmlns:a16="http://schemas.microsoft.com/office/drawing/2014/main" id="{645D35DF-48BB-4E4D-AB4C-C11C2D4641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5" t="13511" r="18770" b="27785"/>
          <a:stretch/>
        </p:blipFill>
        <p:spPr bwMode="auto">
          <a:xfrm>
            <a:off x="-78343" y="-110754"/>
            <a:ext cx="4832284" cy="295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lated image">
            <a:extLst>
              <a:ext uri="{FF2B5EF4-FFF2-40B4-BE49-F238E27FC236}">
                <a16:creationId xmlns:a16="http://schemas.microsoft.com/office/drawing/2014/main" id="{39658966-0FF5-4442-BB9B-1A411B8400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7" t="6666" r="9203" b="17911"/>
          <a:stretch/>
        </p:blipFill>
        <p:spPr bwMode="auto">
          <a:xfrm>
            <a:off x="4618661" y="2848793"/>
            <a:ext cx="4739111" cy="288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855834-5A78-4ECF-B181-208C46872196}"/>
              </a:ext>
            </a:extLst>
          </p:cNvPr>
          <p:cNvSpPr txBox="1"/>
          <p:nvPr/>
        </p:nvSpPr>
        <p:spPr>
          <a:xfrm>
            <a:off x="3044141" y="168227"/>
            <a:ext cx="1467068" cy="646331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76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adult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A6200F-2E84-4DAE-AD38-843966418E02}"/>
              </a:ext>
            </a:extLst>
          </p:cNvPr>
          <p:cNvSpPr txBox="1"/>
          <p:nvPr/>
        </p:nvSpPr>
        <p:spPr>
          <a:xfrm>
            <a:off x="7544350" y="168227"/>
            <a:ext cx="1123962" cy="646331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76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>
                <a:solidFill>
                  <a:srgbClr val="FFFF00"/>
                </a:solidFill>
              </a:rPr>
              <a:t>egg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6564A3-3C92-4984-8CC5-5CDE526F68BB}"/>
              </a:ext>
            </a:extLst>
          </p:cNvPr>
          <p:cNvSpPr txBox="1"/>
          <p:nvPr/>
        </p:nvSpPr>
        <p:spPr>
          <a:xfrm>
            <a:off x="3044141" y="2766233"/>
            <a:ext cx="1415772" cy="646331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76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pupa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FD8E57-17B8-433C-84C6-37EF20EEFC51}"/>
              </a:ext>
            </a:extLst>
          </p:cNvPr>
          <p:cNvSpPr txBox="1"/>
          <p:nvPr/>
        </p:nvSpPr>
        <p:spPr>
          <a:xfrm>
            <a:off x="7544350" y="2766233"/>
            <a:ext cx="1468222" cy="646331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76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>
                <a:solidFill>
                  <a:srgbClr val="FFFF00"/>
                </a:solidFill>
              </a:rPr>
              <a:t>larva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B99589-38B7-4487-B889-D9C232D350DD}"/>
              </a:ext>
            </a:extLst>
          </p:cNvPr>
          <p:cNvGrpSpPr/>
          <p:nvPr/>
        </p:nvGrpSpPr>
        <p:grpSpPr>
          <a:xfrm>
            <a:off x="1411899" y="1041889"/>
            <a:ext cx="6625003" cy="3707423"/>
            <a:chOff x="1674496" y="838200"/>
            <a:chExt cx="8612504" cy="481965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6DA7494-6B42-4866-A554-21063F77F83B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3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The life cycle </a:t>
              </a:r>
              <a:br>
                <a:rPr lang="en-US" sz="33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3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of a ladybug</a:t>
              </a:r>
              <a:br>
                <a:rPr lang="en-US" sz="33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3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 has 4 stages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C5E5588-300B-4E84-8C96-2DE185EC721D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0338" tIns="35169" rIns="70338" bIns="351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9"/>
                </a:spcAft>
              </a:pPr>
              <a:r>
                <a:rPr lang="en-US" sz="3384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Life Cycle of a Ladybug</a:t>
              </a:r>
              <a:endParaRPr lang="en-US" sz="3384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>
          <a:xfrm>
            <a:off x="6552712" y="4995008"/>
            <a:ext cx="2134577" cy="2808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85" dirty="0">
                <a:solidFill>
                  <a:schemeClr val="bg1"/>
                </a:solidFill>
              </a:rPr>
              <a:t>UNIT 5 WEATHER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D5C882-F92E-4E99-9E01-F8DED5230859}"/>
              </a:ext>
            </a:extLst>
          </p:cNvPr>
          <p:cNvSpPr/>
          <p:nvPr/>
        </p:nvSpPr>
        <p:spPr>
          <a:xfrm>
            <a:off x="7137011" y="5106596"/>
            <a:ext cx="16516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UNIT 2 Life Cycles</a:t>
            </a:r>
          </a:p>
        </p:txBody>
      </p:sp>
    </p:spTree>
    <p:extLst>
      <p:ext uri="{BB962C8B-B14F-4D97-AF65-F5344CB8AC3E}">
        <p14:creationId xmlns:p14="http://schemas.microsoft.com/office/powerpoint/2010/main" val="51965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Image result for JALAPeno pepper cotyledon">
            <a:extLst>
              <a:ext uri="{FF2B5EF4-FFF2-40B4-BE49-F238E27FC236}">
                <a16:creationId xmlns:a16="http://schemas.microsoft.com/office/drawing/2014/main" id="{CF261B92-F812-4421-9885-7B714337DA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6111"/>
          <a:stretch/>
        </p:blipFill>
        <p:spPr bwMode="auto">
          <a:xfrm>
            <a:off x="3631291" y="1723238"/>
            <a:ext cx="2695784" cy="168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JALAPeno pepper cotyledon">
            <a:extLst>
              <a:ext uri="{FF2B5EF4-FFF2-40B4-BE49-F238E27FC236}">
                <a16:creationId xmlns:a16="http://schemas.microsoft.com/office/drawing/2014/main" id="{462F3CDF-01B2-4195-BA22-215B77FFA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3"/>
          <a:stretch/>
        </p:blipFill>
        <p:spPr bwMode="auto">
          <a:xfrm>
            <a:off x="6327074" y="1714259"/>
            <a:ext cx="2695783" cy="168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EBB31A-4126-44D6-A7E7-3C08ABB54C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62" t="16159"/>
          <a:stretch/>
        </p:blipFill>
        <p:spPr>
          <a:xfrm>
            <a:off x="6323277" y="27801"/>
            <a:ext cx="2699581" cy="1695437"/>
          </a:xfrm>
          <a:prstGeom prst="rect">
            <a:avLst/>
          </a:prstGeom>
        </p:spPr>
      </p:pic>
      <p:pic>
        <p:nvPicPr>
          <p:cNvPr id="21" name="Picture 2" descr="Related image">
            <a:extLst>
              <a:ext uri="{FF2B5EF4-FFF2-40B4-BE49-F238E27FC236}">
                <a16:creationId xmlns:a16="http://schemas.microsoft.com/office/drawing/2014/main" id="{B7C5FD5D-77C6-48A4-B6DC-D1D437302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t="16148" r="3449" b="17645"/>
          <a:stretch/>
        </p:blipFill>
        <p:spPr bwMode="auto">
          <a:xfrm>
            <a:off x="3631291" y="42267"/>
            <a:ext cx="2695783" cy="168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AACC5EA-4CA6-49D0-BA3C-7E3C47729D22}"/>
              </a:ext>
            </a:extLst>
          </p:cNvPr>
          <p:cNvSpPr txBox="1"/>
          <p:nvPr/>
        </p:nvSpPr>
        <p:spPr>
          <a:xfrm>
            <a:off x="5257800" y="145353"/>
            <a:ext cx="1110648" cy="483488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76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adult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B14D78-582A-4439-87FB-8BE46D4769B0}"/>
              </a:ext>
            </a:extLst>
          </p:cNvPr>
          <p:cNvSpPr txBox="1"/>
          <p:nvPr/>
        </p:nvSpPr>
        <p:spPr>
          <a:xfrm>
            <a:off x="8079658" y="145353"/>
            <a:ext cx="1055818" cy="483488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76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sz="2400" dirty="0">
                <a:solidFill>
                  <a:srgbClr val="FFFF00"/>
                </a:solidFill>
              </a:rPr>
              <a:t>seed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54D851-DADC-41A4-87F3-C89CAB4E531C}"/>
              </a:ext>
            </a:extLst>
          </p:cNvPr>
          <p:cNvSpPr txBox="1"/>
          <p:nvPr/>
        </p:nvSpPr>
        <p:spPr>
          <a:xfrm>
            <a:off x="4191000" y="1705279"/>
            <a:ext cx="2292437" cy="483488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76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young plant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FC63BB-9184-494F-BC47-387A7540A2EB}"/>
              </a:ext>
            </a:extLst>
          </p:cNvPr>
          <p:cNvSpPr txBox="1"/>
          <p:nvPr/>
        </p:nvSpPr>
        <p:spPr>
          <a:xfrm>
            <a:off x="7430224" y="1753888"/>
            <a:ext cx="1713776" cy="483488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76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sz="2400" dirty="0">
                <a:solidFill>
                  <a:srgbClr val="FFFF00"/>
                </a:solidFill>
              </a:rPr>
              <a:t>seedling</a:t>
            </a:r>
          </a:p>
        </p:txBody>
      </p:sp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4D4B88C9-8E6F-49A3-B238-35B3F3A8A3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6" t="4311" r="6488" b="6471"/>
          <a:stretch/>
        </p:blipFill>
        <p:spPr bwMode="auto">
          <a:xfrm>
            <a:off x="2924558" y="2209801"/>
            <a:ext cx="2942842" cy="178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ladybug pupa">
            <a:extLst>
              <a:ext uri="{FF2B5EF4-FFF2-40B4-BE49-F238E27FC236}">
                <a16:creationId xmlns:a16="http://schemas.microsoft.com/office/drawing/2014/main" id="{508D7809-C5A4-4C96-ADF8-27A1804F9E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7" t="19932" r="-152" b="20638"/>
          <a:stretch/>
        </p:blipFill>
        <p:spPr bwMode="auto">
          <a:xfrm>
            <a:off x="-76993" y="3927841"/>
            <a:ext cx="3044846" cy="180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ladybugs">
            <a:extLst>
              <a:ext uri="{FF2B5EF4-FFF2-40B4-BE49-F238E27FC236}">
                <a16:creationId xmlns:a16="http://schemas.microsoft.com/office/drawing/2014/main" id="{645D35DF-48BB-4E4D-AB4C-C11C2D4641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5" t="13511" r="18770" b="27785"/>
          <a:stretch/>
        </p:blipFill>
        <p:spPr bwMode="auto">
          <a:xfrm>
            <a:off x="-78343" y="2209800"/>
            <a:ext cx="3044846" cy="178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lated image">
            <a:extLst>
              <a:ext uri="{FF2B5EF4-FFF2-40B4-BE49-F238E27FC236}">
                <a16:creationId xmlns:a16="http://schemas.microsoft.com/office/drawing/2014/main" id="{39658966-0FF5-4442-BB9B-1A411B8400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7" t="6666" r="9203" b="17911"/>
          <a:stretch/>
        </p:blipFill>
        <p:spPr bwMode="auto">
          <a:xfrm>
            <a:off x="2881263" y="3994294"/>
            <a:ext cx="2986137" cy="173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855834-5A78-4ECF-B181-208C46872196}"/>
              </a:ext>
            </a:extLst>
          </p:cNvPr>
          <p:cNvSpPr txBox="1"/>
          <p:nvPr/>
        </p:nvSpPr>
        <p:spPr>
          <a:xfrm>
            <a:off x="1889150" y="2378015"/>
            <a:ext cx="1039067" cy="461665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76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adult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A6200F-2E84-4DAE-AD38-843966418E02}"/>
              </a:ext>
            </a:extLst>
          </p:cNvPr>
          <p:cNvSpPr txBox="1"/>
          <p:nvPr/>
        </p:nvSpPr>
        <p:spPr>
          <a:xfrm>
            <a:off x="4724754" y="2378015"/>
            <a:ext cx="810928" cy="461665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76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sz="2400" dirty="0">
                <a:solidFill>
                  <a:srgbClr val="FFFF00"/>
                </a:solidFill>
              </a:rPr>
              <a:t>egg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6564A3-3C92-4984-8CC5-5CDE526F68BB}"/>
              </a:ext>
            </a:extLst>
          </p:cNvPr>
          <p:cNvSpPr txBox="1"/>
          <p:nvPr/>
        </p:nvSpPr>
        <p:spPr>
          <a:xfrm>
            <a:off x="1889150" y="3944513"/>
            <a:ext cx="1005403" cy="461665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76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pupa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FD8E57-17B8-433C-84C6-37EF20EEFC51}"/>
              </a:ext>
            </a:extLst>
          </p:cNvPr>
          <p:cNvSpPr txBox="1"/>
          <p:nvPr/>
        </p:nvSpPr>
        <p:spPr>
          <a:xfrm>
            <a:off x="4724754" y="3944513"/>
            <a:ext cx="1039323" cy="461665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76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sz="2400" dirty="0">
                <a:solidFill>
                  <a:srgbClr val="FFFF00"/>
                </a:solidFill>
              </a:rPr>
              <a:t>larva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F3653A-2126-409A-A311-4FE85EFEE62E}"/>
              </a:ext>
            </a:extLst>
          </p:cNvPr>
          <p:cNvGrpSpPr/>
          <p:nvPr/>
        </p:nvGrpSpPr>
        <p:grpSpPr>
          <a:xfrm>
            <a:off x="1889149" y="141319"/>
            <a:ext cx="4407718" cy="2698361"/>
            <a:chOff x="1965350" y="347057"/>
            <a:chExt cx="4407718" cy="269836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ADD2BB3-44E6-4324-837A-96B98639BDD8}"/>
                </a:ext>
              </a:extLst>
            </p:cNvPr>
            <p:cNvSpPr txBox="1"/>
            <p:nvPr/>
          </p:nvSpPr>
          <p:spPr>
            <a:xfrm>
              <a:off x="5334001" y="347057"/>
              <a:ext cx="1039067" cy="461665"/>
            </a:xfrm>
            <a:prstGeom prst="rect">
              <a:avLst/>
            </a:prstGeom>
            <a:noFill/>
            <a:effectLst>
              <a:outerShdw blurRad="50800" dist="88900" dir="2700000" algn="tl" rotWithShape="0">
                <a:prstClr val="black">
                  <a:alpha val="76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adult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084EA06-4CB6-4C61-9E89-3FF12E20191D}"/>
                </a:ext>
              </a:extLst>
            </p:cNvPr>
            <p:cNvSpPr txBox="1"/>
            <p:nvPr/>
          </p:nvSpPr>
          <p:spPr>
            <a:xfrm>
              <a:off x="1965350" y="2583753"/>
              <a:ext cx="1039067" cy="461665"/>
            </a:xfrm>
            <a:prstGeom prst="rect">
              <a:avLst/>
            </a:prstGeom>
            <a:noFill/>
            <a:effectLst>
              <a:outerShdw blurRad="50800" dist="88900" dir="2700000" algn="tl" rotWithShape="0">
                <a:prstClr val="black">
                  <a:alpha val="76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adult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6582B3E-ADAD-474D-A800-F54C2D1A3145}"/>
              </a:ext>
            </a:extLst>
          </p:cNvPr>
          <p:cNvGrpSpPr/>
          <p:nvPr/>
        </p:nvGrpSpPr>
        <p:grpSpPr>
          <a:xfrm>
            <a:off x="1259499" y="889489"/>
            <a:ext cx="6625003" cy="3707423"/>
            <a:chOff x="1674496" y="838200"/>
            <a:chExt cx="8612504" cy="481965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0F26731-CD9D-4730-8E9C-383DF6AFF42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sz="3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How is the life cycle of a ladybug the same as the life cycle of a pepper plant?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9D5D743-FA32-448B-9433-10DD259F08A5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0338" tIns="35169" rIns="70338" bIns="351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9"/>
                </a:spcAft>
              </a:pPr>
              <a:r>
                <a:rPr lang="en-US" sz="3384" dirty="0">
                  <a:solidFill>
                    <a:srgbClr val="FFFF00"/>
                  </a:solidFill>
                  <a:latin typeface="Arial Black" panose="020B0A04020102020204" pitchFamily="34" charset="0"/>
                  <a:ea typeface="Calibri"/>
                  <a:cs typeface="Times New Roman"/>
                </a:rPr>
                <a:t>Essential 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158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elated image">
            <a:extLst>
              <a:ext uri="{FF2B5EF4-FFF2-40B4-BE49-F238E27FC236}">
                <a16:creationId xmlns:a16="http://schemas.microsoft.com/office/drawing/2014/main" id="{C987A2B1-F746-498F-89A3-7C5872E02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80" y="-76200"/>
            <a:ext cx="9165824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259499" y="889489"/>
            <a:ext cx="6625003" cy="3707423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84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0338" tIns="35169" rIns="70338" bIns="351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9"/>
                </a:spcAft>
              </a:pPr>
              <a:r>
                <a:rPr lang="en-US" sz="3384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Vocabulary </a:t>
              </a:r>
              <a:endParaRPr lang="en-US" sz="3384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>
          <a:xfrm>
            <a:off x="6552712" y="4995008"/>
            <a:ext cx="2134577" cy="2808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1"/>
                </a:solidFill>
              </a:rPr>
              <a:t>UNIT 2 Life Cycles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1827AB-23BE-4D17-B962-C7CCE94879EA}"/>
              </a:ext>
            </a:extLst>
          </p:cNvPr>
          <p:cNvSpPr txBox="1"/>
          <p:nvPr/>
        </p:nvSpPr>
        <p:spPr>
          <a:xfrm>
            <a:off x="1523999" y="17526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 Black" panose="020B0A04020102020204" pitchFamily="34" charset="0"/>
              </a:rPr>
              <a:t>Life Cycle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961C07-FB9E-4384-B1A5-7CFE9EBF6657}"/>
              </a:ext>
            </a:extLst>
          </p:cNvPr>
          <p:cNvSpPr txBox="1"/>
          <p:nvPr/>
        </p:nvSpPr>
        <p:spPr>
          <a:xfrm>
            <a:off x="1523999" y="1997372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birth to maturity to reproduction and finally to death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F47BA1-8C5E-473A-977F-E279369C6474}"/>
              </a:ext>
            </a:extLst>
          </p:cNvPr>
          <p:cNvSpPr txBox="1"/>
          <p:nvPr/>
        </p:nvSpPr>
        <p:spPr>
          <a:xfrm>
            <a:off x="1523999" y="226117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 Black" panose="020B0A04020102020204" pitchFamily="34" charset="0"/>
              </a:rPr>
              <a:t>Life Cycle of a ladybug</a:t>
            </a: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71AFE4-82AF-4488-BAE4-69592DE489D6}"/>
              </a:ext>
            </a:extLst>
          </p:cNvPr>
          <p:cNvSpPr txBox="1"/>
          <p:nvPr/>
        </p:nvSpPr>
        <p:spPr>
          <a:xfrm>
            <a:off x="1523999" y="2602985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egg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larva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pupa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</a:rPr>
              <a:t>adult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854360-0F98-4E9E-A4A3-1EB84163A57F}"/>
              </a:ext>
            </a:extLst>
          </p:cNvPr>
          <p:cNvSpPr txBox="1"/>
          <p:nvPr/>
        </p:nvSpPr>
        <p:spPr>
          <a:xfrm>
            <a:off x="1538989" y="294697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 Black" panose="020B0A04020102020204" pitchFamily="34" charset="0"/>
              </a:rPr>
              <a:t>Inherited Trait</a:t>
            </a:r>
            <a:endParaRPr 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A7DB79-7DEA-4E3B-8768-B563C8E7E694}"/>
              </a:ext>
            </a:extLst>
          </p:cNvPr>
          <p:cNvSpPr txBox="1"/>
          <p:nvPr/>
        </p:nvSpPr>
        <p:spPr>
          <a:xfrm>
            <a:off x="1538989" y="3243641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Passed on from parent to child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(hair color &amp; curl, eye color, height, intelligence)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2AFB21-4403-4FFD-82EB-6515EE9B1A17}"/>
              </a:ext>
            </a:extLst>
          </p:cNvPr>
          <p:cNvSpPr txBox="1"/>
          <p:nvPr/>
        </p:nvSpPr>
        <p:spPr>
          <a:xfrm>
            <a:off x="1523999" y="3884006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 Black" panose="020B0A04020102020204" pitchFamily="34" charset="0"/>
              </a:rPr>
              <a:t>Life Cycle of a pepper plant</a:t>
            </a:r>
            <a:endParaRPr lang="en-US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005EE1-E72C-432C-A250-44A7BF6C7946}"/>
              </a:ext>
            </a:extLst>
          </p:cNvPr>
          <p:cNvSpPr txBox="1"/>
          <p:nvPr/>
        </p:nvSpPr>
        <p:spPr>
          <a:xfrm>
            <a:off x="1523999" y="4225817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seed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seedling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young plant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</a:rPr>
              <a:t>adult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51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2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elated image">
            <a:extLst>
              <a:ext uri="{FF2B5EF4-FFF2-40B4-BE49-F238E27FC236}">
                <a16:creationId xmlns:a16="http://schemas.microsoft.com/office/drawing/2014/main" id="{C987A2B1-F746-498F-89A3-7C5872E02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80" y="-76200"/>
            <a:ext cx="9165824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259499" y="889489"/>
            <a:ext cx="6625003" cy="3707423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84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0338" tIns="35169" rIns="70338" bIns="351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9"/>
                </a:spcAft>
              </a:pPr>
              <a:r>
                <a:rPr lang="en-US" sz="3384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Vocabulary </a:t>
              </a:r>
              <a:endParaRPr lang="en-US" sz="3384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>
          <a:xfrm>
            <a:off x="6552712" y="4995008"/>
            <a:ext cx="2134577" cy="2808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85" dirty="0">
                <a:solidFill>
                  <a:schemeClr val="bg1"/>
                </a:solidFill>
              </a:rPr>
              <a:t>UNIT 2 Life Cycles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1827AB-23BE-4D17-B962-C7CCE94879EA}"/>
              </a:ext>
            </a:extLst>
          </p:cNvPr>
          <p:cNvSpPr txBox="1"/>
          <p:nvPr/>
        </p:nvSpPr>
        <p:spPr>
          <a:xfrm>
            <a:off x="1523999" y="1905311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Life Cycle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961C07-FB9E-4384-B1A5-7CFE9EBF6657}"/>
              </a:ext>
            </a:extLst>
          </p:cNvPr>
          <p:cNvSpPr txBox="1"/>
          <p:nvPr/>
        </p:nvSpPr>
        <p:spPr>
          <a:xfrm>
            <a:off x="1523999" y="2353039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way living things grow from birth to maturity to reproduction and finally to death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0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adybugs">
            <a:extLst>
              <a:ext uri="{FF2B5EF4-FFF2-40B4-BE49-F238E27FC236}">
                <a16:creationId xmlns:a16="http://schemas.microsoft.com/office/drawing/2014/main" id="{645D35DF-48BB-4E4D-AB4C-C11C2D4641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684" r="13907" b="23743"/>
          <a:stretch/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259499" y="889489"/>
            <a:ext cx="6625003" cy="3707423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84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The life cycle </a:t>
              </a:r>
              <a:br>
                <a:rPr lang="en-US" sz="3384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384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of a ladybug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0338" tIns="35169" rIns="70338" bIns="351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9"/>
                </a:spcAft>
              </a:pPr>
              <a:r>
                <a:rPr lang="en-US" sz="3384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Read Page 88 - 89</a:t>
              </a:r>
              <a:endParaRPr lang="en-US" sz="3384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>
          <a:xfrm>
            <a:off x="6552712" y="4995008"/>
            <a:ext cx="2134577" cy="2808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85" dirty="0">
                <a:solidFill>
                  <a:schemeClr val="bg1"/>
                </a:solidFill>
              </a:rPr>
              <a:t>UNIT 2 Life Cycles</a:t>
            </a:r>
          </a:p>
        </p:txBody>
      </p:sp>
    </p:spTree>
    <p:extLst>
      <p:ext uri="{BB962C8B-B14F-4D97-AF65-F5344CB8AC3E}">
        <p14:creationId xmlns:p14="http://schemas.microsoft.com/office/powerpoint/2010/main" val="247203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EF5DAC4D-978E-46A1-A419-9D32217ECB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6" t="4311" b="6471"/>
          <a:stretch/>
        </p:blipFill>
        <p:spPr bwMode="auto">
          <a:xfrm>
            <a:off x="-152400" y="-1"/>
            <a:ext cx="9296400" cy="54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259499" y="889489"/>
            <a:ext cx="6625003" cy="3707423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84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A ladybug lays eggs on </a:t>
              </a:r>
              <a:br>
                <a:rPr lang="en-US" sz="3384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384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the bottom of a leaf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0338" tIns="35169" rIns="70338" bIns="351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9"/>
                </a:spcAft>
              </a:pPr>
              <a:r>
                <a:rPr lang="en-US" sz="3384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Life Cycle of a Ladybug</a:t>
              </a:r>
              <a:endParaRPr lang="en-US" sz="3384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>
          <a:xfrm>
            <a:off x="6552712" y="4995008"/>
            <a:ext cx="2134577" cy="2808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85" dirty="0">
                <a:solidFill>
                  <a:schemeClr val="bg1"/>
                </a:solidFill>
              </a:rPr>
              <a:t>UNIT 2 Life Cycles</a:t>
            </a:r>
          </a:p>
        </p:txBody>
      </p:sp>
    </p:spTree>
    <p:extLst>
      <p:ext uri="{BB962C8B-B14F-4D97-AF65-F5344CB8AC3E}">
        <p14:creationId xmlns:p14="http://schemas.microsoft.com/office/powerpoint/2010/main" val="204765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E1472184-F7D3-44A7-AF55-25593E7161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7" t="6666" r="88" b="13333"/>
          <a:stretch/>
        </p:blipFill>
        <p:spPr bwMode="auto">
          <a:xfrm>
            <a:off x="-228600" y="0"/>
            <a:ext cx="937260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259499" y="889489"/>
            <a:ext cx="6625003" cy="3707423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84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384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The baby ladybugs </a:t>
              </a:r>
              <a:br>
                <a:rPr lang="en-US" sz="3384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384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DO NOT look </a:t>
              </a:r>
              <a:br>
                <a:rPr lang="en-US" sz="3384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384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at all like the parents!!</a:t>
              </a: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(they are called larva)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0338" tIns="35169" rIns="70338" bIns="351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9"/>
                </a:spcAft>
              </a:pPr>
              <a:r>
                <a:rPr lang="en-US" sz="3384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Life Cycle of a Ladybug</a:t>
              </a:r>
              <a:endParaRPr lang="en-US" sz="3384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>
          <a:xfrm>
            <a:off x="6552712" y="4995008"/>
            <a:ext cx="2134577" cy="2808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85" dirty="0">
                <a:solidFill>
                  <a:schemeClr val="bg1"/>
                </a:solidFill>
              </a:rPr>
              <a:t>UNIT 2 Life Cycles</a:t>
            </a:r>
          </a:p>
        </p:txBody>
      </p:sp>
    </p:spTree>
    <p:extLst>
      <p:ext uri="{BB962C8B-B14F-4D97-AF65-F5344CB8AC3E}">
        <p14:creationId xmlns:p14="http://schemas.microsoft.com/office/powerpoint/2010/main" val="86774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ladybug pupa">
            <a:extLst>
              <a:ext uri="{FF2B5EF4-FFF2-40B4-BE49-F238E27FC236}">
                <a16:creationId xmlns:a16="http://schemas.microsoft.com/office/drawing/2014/main" id="{62A66201-84D4-4974-8EDC-E9F6904D3E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19060" r="3357" b="12323"/>
          <a:stretch/>
        </p:blipFill>
        <p:spPr bwMode="auto">
          <a:xfrm>
            <a:off x="22274" y="-12895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259499" y="889489"/>
            <a:ext cx="6625003" cy="3707423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84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sz="3384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sz="3384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384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Once the larva grows </a:t>
              </a:r>
              <a:br>
                <a:rPr lang="en-US" sz="3384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384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big enough it attaches </a:t>
              </a:r>
              <a:br>
                <a:rPr lang="en-US" sz="3384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384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to a leaf.</a:t>
              </a:r>
            </a:p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(this is the pupa stage)</a:t>
              </a:r>
            </a:p>
            <a:p>
              <a:pPr algn="ctr"/>
              <a:endParaRPr lang="en-US" sz="3384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sz="3384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0338" tIns="35169" rIns="70338" bIns="351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9"/>
                </a:spcAft>
              </a:pPr>
              <a:r>
                <a:rPr lang="en-US" sz="3384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Life Cycle of a Ladybug</a:t>
              </a:r>
              <a:endParaRPr lang="en-US" sz="3384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>
          <a:xfrm>
            <a:off x="6552712" y="4995008"/>
            <a:ext cx="2134577" cy="2808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85" dirty="0">
                <a:solidFill>
                  <a:schemeClr val="bg1"/>
                </a:solidFill>
              </a:rPr>
              <a:t>UNIT 2 Life Cycles</a:t>
            </a:r>
          </a:p>
        </p:txBody>
      </p:sp>
    </p:spTree>
    <p:extLst>
      <p:ext uri="{BB962C8B-B14F-4D97-AF65-F5344CB8AC3E}">
        <p14:creationId xmlns:p14="http://schemas.microsoft.com/office/powerpoint/2010/main" val="278567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/>
        </p:nvSpPr>
        <p:spPr>
          <a:xfrm>
            <a:off x="6552712" y="4995008"/>
            <a:ext cx="2134577" cy="2808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85" dirty="0">
                <a:solidFill>
                  <a:schemeClr val="bg1"/>
                </a:solidFill>
              </a:rPr>
              <a:t>UNIT 2 Life Cycles</a:t>
            </a:r>
          </a:p>
        </p:txBody>
      </p:sp>
      <p:pic>
        <p:nvPicPr>
          <p:cNvPr id="1026" name="Picture 2" descr="Image result for ladybugs">
            <a:extLst>
              <a:ext uri="{FF2B5EF4-FFF2-40B4-BE49-F238E27FC236}">
                <a16:creationId xmlns:a16="http://schemas.microsoft.com/office/drawing/2014/main" id="{645D35DF-48BB-4E4D-AB4C-C11C2D4641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684" r="13907" b="23743"/>
          <a:stretch/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ladybug pupa">
            <a:extLst>
              <a:ext uri="{FF2B5EF4-FFF2-40B4-BE49-F238E27FC236}">
                <a16:creationId xmlns:a16="http://schemas.microsoft.com/office/drawing/2014/main" id="{371DC8F8-AF9F-4C2D-9854-DA06BBBED7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19060" r="3357" b="12323"/>
          <a:stretch/>
        </p:blipFill>
        <p:spPr bwMode="auto">
          <a:xfrm>
            <a:off x="22274" y="-12895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259499" y="889489"/>
            <a:ext cx="6625003" cy="3707423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84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384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When the ladybug </a:t>
              </a:r>
              <a:br>
                <a:rPr lang="en-US" sz="3384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384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emerges from the pupa stage it is finally a full grown ladybug!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0338" tIns="35169" rIns="70338" bIns="351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9"/>
                </a:spcAft>
              </a:pPr>
              <a:r>
                <a:rPr lang="en-US" sz="3384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Life Cycle of a Ladybug</a:t>
              </a:r>
              <a:endParaRPr lang="en-US" sz="3384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97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adybugs">
            <a:extLst>
              <a:ext uri="{FF2B5EF4-FFF2-40B4-BE49-F238E27FC236}">
                <a16:creationId xmlns:a16="http://schemas.microsoft.com/office/drawing/2014/main" id="{645D35DF-48BB-4E4D-AB4C-C11C2D4641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684" r="13907" b="23743"/>
          <a:stretch/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259499" y="889489"/>
            <a:ext cx="6625003" cy="3707423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3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Once the ladybug </a:t>
              </a:r>
            </a:p>
            <a:p>
              <a:pPr algn="ctr"/>
              <a:r>
                <a:rPr lang="en-US" sz="33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reaches adulthood </a:t>
              </a:r>
              <a:br>
                <a:rPr lang="en-US" sz="33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3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it can reproduce.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0338" tIns="35169" rIns="70338" bIns="351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9"/>
                </a:spcAft>
              </a:pPr>
              <a:r>
                <a:rPr lang="en-US" sz="3384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Life Cycle of a Ladybug</a:t>
              </a:r>
              <a:endParaRPr lang="en-US" sz="3384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>
          <a:xfrm>
            <a:off x="6552712" y="4995008"/>
            <a:ext cx="2134577" cy="2808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85" dirty="0">
                <a:solidFill>
                  <a:schemeClr val="bg1"/>
                </a:solidFill>
              </a:rPr>
              <a:t>UNIT 2 Life Cycles</a:t>
            </a:r>
          </a:p>
        </p:txBody>
      </p:sp>
    </p:spTree>
    <p:extLst>
      <p:ext uri="{BB962C8B-B14F-4D97-AF65-F5344CB8AC3E}">
        <p14:creationId xmlns:p14="http://schemas.microsoft.com/office/powerpoint/2010/main" val="16682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3951</TotalTime>
  <Words>511</Words>
  <Application>Microsoft Office PowerPoint</Application>
  <PresentationFormat>Custom</PresentationFormat>
  <Paragraphs>157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Ernst &amp; Young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Mom</dc:creator>
  <cp:lastModifiedBy>lynn cronin</cp:lastModifiedBy>
  <cp:revision>57</cp:revision>
  <dcterms:created xsi:type="dcterms:W3CDTF">2018-03-22T12:28:51Z</dcterms:created>
  <dcterms:modified xsi:type="dcterms:W3CDTF">2018-10-28T12:21:40Z</dcterms:modified>
</cp:coreProperties>
</file>