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68" r:id="rId2"/>
    <p:sldId id="257" r:id="rId3"/>
    <p:sldId id="285" r:id="rId4"/>
    <p:sldId id="266" r:id="rId5"/>
    <p:sldId id="286" r:id="rId6"/>
    <p:sldId id="287" r:id="rId7"/>
    <p:sldId id="288" r:id="rId8"/>
    <p:sldId id="289" r:id="rId9"/>
    <p:sldId id="264" r:id="rId10"/>
    <p:sldId id="267" r:id="rId11"/>
    <p:sldId id="299" r:id="rId12"/>
    <p:sldId id="256" r:id="rId13"/>
    <p:sldId id="281" r:id="rId14"/>
    <p:sldId id="269" r:id="rId15"/>
    <p:sldId id="282" r:id="rId16"/>
    <p:sldId id="271" r:id="rId17"/>
    <p:sldId id="270" r:id="rId18"/>
    <p:sldId id="274" r:id="rId19"/>
    <p:sldId id="300" r:id="rId20"/>
    <p:sldId id="275" r:id="rId21"/>
    <p:sldId id="284" r:id="rId22"/>
    <p:sldId id="276" r:id="rId23"/>
    <p:sldId id="277" r:id="rId24"/>
    <p:sldId id="278" r:id="rId25"/>
    <p:sldId id="290" r:id="rId26"/>
    <p:sldId id="301" r:id="rId27"/>
    <p:sldId id="279" r:id="rId28"/>
    <p:sldId id="293" r:id="rId29"/>
    <p:sldId id="314" r:id="rId30"/>
    <p:sldId id="292" r:id="rId31"/>
    <p:sldId id="291" r:id="rId32"/>
    <p:sldId id="295" r:id="rId33"/>
    <p:sldId id="302" r:id="rId34"/>
    <p:sldId id="272" r:id="rId35"/>
    <p:sldId id="297" r:id="rId36"/>
    <p:sldId id="318" r:id="rId37"/>
    <p:sldId id="307" r:id="rId38"/>
    <p:sldId id="304" r:id="rId39"/>
    <p:sldId id="298" r:id="rId40"/>
    <p:sldId id="308" r:id="rId41"/>
    <p:sldId id="305" r:id="rId42"/>
    <p:sldId id="310" r:id="rId43"/>
    <p:sldId id="309" r:id="rId44"/>
    <p:sldId id="311" r:id="rId45"/>
    <p:sldId id="303" r:id="rId46"/>
    <p:sldId id="315" r:id="rId47"/>
    <p:sldId id="316" r:id="rId48"/>
    <p:sldId id="306" r:id="rId49"/>
    <p:sldId id="327" r:id="rId50"/>
    <p:sldId id="319" r:id="rId51"/>
    <p:sldId id="325" r:id="rId52"/>
    <p:sldId id="323" r:id="rId53"/>
    <p:sldId id="324" r:id="rId54"/>
    <p:sldId id="320" r:id="rId55"/>
    <p:sldId id="321" r:id="rId56"/>
    <p:sldId id="322" r:id="rId57"/>
    <p:sldId id="328" r:id="rId58"/>
    <p:sldId id="312" r:id="rId59"/>
    <p:sldId id="313" r:id="rId60"/>
    <p:sldId id="329" r:id="rId61"/>
    <p:sldId id="330" r:id="rId62"/>
    <p:sldId id="333" r:id="rId63"/>
    <p:sldId id="331" r:id="rId64"/>
    <p:sldId id="33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20C4DA"/>
    <a:srgbClr val="33CCCC"/>
    <a:srgbClr val="99CCFF"/>
    <a:srgbClr val="00CCFF"/>
    <a:srgbClr val="33CC33"/>
    <a:srgbClr val="33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6" autoAdjust="0"/>
    <p:restoredTop sz="95401" autoAdjust="0"/>
  </p:normalViewPr>
  <p:slideViewPr>
    <p:cSldViewPr snapToGrid="0">
      <p:cViewPr varScale="1">
        <p:scale>
          <a:sx n="86" d="100"/>
          <a:sy n="86" d="100"/>
        </p:scale>
        <p:origin x="38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6A1C-BE60-44C8-AA4A-986F1370DD2A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4C944-73D9-4EDB-BF39-98DFD7300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4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C944-73D9-4EDB-BF39-98DFD7300C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9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0228-C5D9-400E-A0D9-4BAB533A0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81E59-D952-428C-9621-661CD7513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5625A-77B0-4C2F-AA66-CDE1B304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9ACE2-3455-4FBB-A514-8BA8D0D3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216B3-C348-4B39-96B4-3E256C40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C36A-8E8E-40C3-81AB-5A5A21D5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70872-14DF-417E-8199-EB5E786D1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C990-E72E-439C-8576-540F736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EADF3-EEA4-407C-BBB4-B89ADB53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6785F-2F71-4722-B0B2-B08C6DA2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D3AB0-BE34-440F-B5D5-C8CABC9AB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34DAF-D8F7-47B2-8D2C-F04FAF9A2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B3DC4-D2F7-4AB0-B5F4-A8A26749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EAC2-E1E6-482F-9D96-A3DF1ED1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AAE9B-B3B1-4F31-9BD8-22DCD3DE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0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2FA3-CF1E-4758-9204-5E8AC11F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BF091-3524-4AFD-B2D6-42D51398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B2A0A-D361-404A-BAEF-3A1FDB78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B4B97-0187-44A2-918F-BD6F7911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C1944-B0FC-4A73-A8D2-CA9A2F9B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3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7550-3154-419F-8D67-77328DD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37AEB-E7F3-4BF5-8F57-C3D85414B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C22BE-D658-4FCF-99D2-958FC32C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1711-2AC2-4AA0-B201-D4F3D9C1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B7199-5EB9-481E-9BA6-DAE0672D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4A54-7603-4C47-8DAE-71433210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8B2E6-A646-47A9-A7B8-644560065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702A6-8E5D-4942-8C92-F29815DE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8929F-3C27-4629-A47B-9A16A5A2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3BB59-081F-473F-8756-8B1A79CD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82293-35E8-4CE0-8984-6CC82415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9C5E-D547-43BE-A9F2-DDD1683F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7C277-60CB-4AE5-8F40-C3A59FFB9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C9F99-88EE-49A9-818F-94596996A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A6B7C-A1C8-49B0-82D1-FC143F984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80709-ABAF-4270-BE9E-483D76216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54376-2493-42C8-94EE-968507F9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169E6-F8DF-4FB5-925B-102E47E4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462FCD-E29F-4C31-958D-AB3FD999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BEEE-4337-41A8-AB1A-2F41E966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7EB0C-2600-4367-B321-C41DEEEF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DFF5A-0ADB-4D8D-93D8-A6B856EF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D90F0-EFAE-438F-8E3F-35E7E8BA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7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B0508-FD39-41B1-B437-1A28A28E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C10EC-0A51-46D9-80C8-DFAFBFA1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C7520-3D88-45BF-9A81-CC102A66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9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8CF9-8275-40E2-8A03-AE4E4076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2FDC-B57B-4BBF-B29F-1BAFB682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587E4-1827-43AD-B191-79531470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2EF7F-BD99-47B2-B7EB-2A9531A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42B98-5DF4-403C-B12B-BF6DCFC8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499BA-84AA-4835-81EC-42A1C260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5FF7-9D0B-4CAD-B516-8B2EC57E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1B875-F214-42F9-8DA1-84050ECB1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E4019-95B5-45D0-B97D-910D7FDE5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9A7F6-670F-4226-8859-DD834780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5D7C-1F1C-4876-AF63-74114CACCFF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4ACE7-0F19-4438-BFB4-4640750B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2CD18-0096-4310-81CD-0338819A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21D09-3F3D-431B-B584-567685F5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5BD12-4C9F-4EEA-B12E-88A0B8913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04CC9-81CB-44A9-9531-4B0E6317C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35D7C-1F1C-4876-AF63-74114CACCFF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13194-34B6-40E6-960B-C368271DD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CEF34-DFE6-48B8-B39D-A4EFE87B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357E-F004-454A-A1C5-E21D65D4E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8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BmTq8vGAV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time_continue=12&amp;v=9bQNRVyI4I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058-HUK2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2HYq11yu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a5OBhXz-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UAgcSCP_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ynncronin.weebl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ynncronin.weebl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92431"/>
            <a:chOff x="0" y="0"/>
            <a:chExt cx="12192000" cy="6892431"/>
          </a:xfrm>
        </p:grpSpPr>
        <p:pic>
          <p:nvPicPr>
            <p:cNvPr id="13316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493" r="14006"/>
            <a:stretch/>
          </p:blipFill>
          <p:spPr bwMode="auto">
            <a:xfrm>
              <a:off x="0" y="0"/>
              <a:ext cx="12192000" cy="689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850" y="2724539"/>
            <a:ext cx="9144000" cy="221174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9900"/>
                </a:solidFill>
                <a:latin typeface="Arial Black" panose="020B0A04020102020204" pitchFamily="34" charset="0"/>
              </a:rPr>
              <a:t>How do the living things </a:t>
            </a:r>
            <a:br>
              <a:rPr lang="en-US" sz="4800" dirty="0">
                <a:solidFill>
                  <a:srgbClr val="009900"/>
                </a:solidFill>
                <a:latin typeface="Arial Black" panose="020B0A04020102020204" pitchFamily="34" charset="0"/>
              </a:rPr>
            </a:br>
            <a:r>
              <a:rPr lang="en-US" sz="4800" dirty="0">
                <a:solidFill>
                  <a:srgbClr val="009900"/>
                </a:solidFill>
                <a:latin typeface="Arial Black" panose="020B0A04020102020204" pitchFamily="34" charset="0"/>
              </a:rPr>
              <a:t>use the non-living things </a:t>
            </a:r>
            <a:br>
              <a:rPr lang="en-US" sz="4800" dirty="0">
                <a:solidFill>
                  <a:srgbClr val="009900"/>
                </a:solidFill>
                <a:latin typeface="Arial Black" panose="020B0A04020102020204" pitchFamily="34" charset="0"/>
              </a:rPr>
            </a:br>
            <a:r>
              <a:rPr lang="en-US" sz="4800" dirty="0">
                <a:solidFill>
                  <a:srgbClr val="009900"/>
                </a:solidFill>
                <a:latin typeface="Arial Black" panose="020B0A04020102020204" pitchFamily="34" charset="0"/>
              </a:rPr>
              <a:t>in order to survive?</a:t>
            </a:r>
            <a:endParaRPr lang="en-US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9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92431"/>
            <a:chOff x="0" y="0"/>
            <a:chExt cx="12192000" cy="6892431"/>
          </a:xfrm>
        </p:grpSpPr>
        <p:pic>
          <p:nvPicPr>
            <p:cNvPr id="15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493" r="14006"/>
            <a:stretch/>
          </p:blipFill>
          <p:spPr bwMode="auto">
            <a:xfrm>
              <a:off x="0" y="0"/>
              <a:ext cx="12192000" cy="689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198689"/>
            <a:ext cx="8667750" cy="6540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that you know a little more….</a:t>
            </a:r>
            <a:endParaRPr lang="en-US" sz="2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38D7C4-2FB0-4C72-9193-8B91FB60FA5B}"/>
              </a:ext>
            </a:extLst>
          </p:cNvPr>
          <p:cNvSpPr txBox="1">
            <a:spLocks/>
          </p:cNvSpPr>
          <p:nvPr/>
        </p:nvSpPr>
        <p:spPr>
          <a:xfrm>
            <a:off x="1466850" y="1009651"/>
            <a:ext cx="9258300" cy="169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00"/>
                </a:solidFill>
              </a:rPr>
              <a:t>Wrap it Up!</a:t>
            </a:r>
          </a:p>
          <a:p>
            <a:pPr algn="ctr"/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56B9DC-5778-4F08-83D2-25CBD7090323}"/>
              </a:ext>
            </a:extLst>
          </p:cNvPr>
          <p:cNvSpPr txBox="1">
            <a:spLocks/>
          </p:cNvSpPr>
          <p:nvPr/>
        </p:nvSpPr>
        <p:spPr>
          <a:xfrm>
            <a:off x="3221721" y="3153570"/>
            <a:ext cx="8024007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ecosystem?</a:t>
            </a:r>
            <a:endParaRPr lang="en-US" sz="2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1E4C1AA-3AA3-48C9-B334-A2FAB53D2B03}"/>
              </a:ext>
            </a:extLst>
          </p:cNvPr>
          <p:cNvSpPr txBox="1">
            <a:spLocks/>
          </p:cNvSpPr>
          <p:nvPr/>
        </p:nvSpPr>
        <p:spPr>
          <a:xfrm>
            <a:off x="3840480" y="4108452"/>
            <a:ext cx="7925826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back at the picture on page 38/39</a:t>
            </a:r>
            <a:endParaRPr lang="en-US" sz="2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09C095A-EE84-4925-A463-70F634561A4A}"/>
              </a:ext>
            </a:extLst>
          </p:cNvPr>
          <p:cNvSpPr txBox="1">
            <a:spLocks/>
          </p:cNvSpPr>
          <p:nvPr/>
        </p:nvSpPr>
        <p:spPr>
          <a:xfrm>
            <a:off x="3840480" y="4609417"/>
            <a:ext cx="7925826" cy="860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see now?</a:t>
            </a:r>
            <a:endParaRPr lang="en-US" sz="2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92431"/>
            <a:chOff x="0" y="0"/>
            <a:chExt cx="12192000" cy="6892431"/>
          </a:xfrm>
        </p:grpSpPr>
        <p:pic>
          <p:nvPicPr>
            <p:cNvPr id="13316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493" r="14006"/>
            <a:stretch/>
          </p:blipFill>
          <p:spPr bwMode="auto">
            <a:xfrm>
              <a:off x="0" y="0"/>
              <a:ext cx="12192000" cy="689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850" y="2724539"/>
            <a:ext cx="9144000" cy="221174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9900"/>
                </a:solidFill>
                <a:latin typeface="Arial Black" panose="020B0A04020102020204" pitchFamily="34" charset="0"/>
              </a:rPr>
              <a:t>How do the living things </a:t>
            </a:r>
            <a:br>
              <a:rPr lang="en-US" sz="4800" dirty="0">
                <a:solidFill>
                  <a:srgbClr val="009900"/>
                </a:solidFill>
                <a:latin typeface="Arial Black" panose="020B0A04020102020204" pitchFamily="34" charset="0"/>
              </a:rPr>
            </a:br>
            <a:r>
              <a:rPr lang="en-US" sz="4800" dirty="0">
                <a:solidFill>
                  <a:srgbClr val="009900"/>
                </a:solidFill>
                <a:latin typeface="Arial Black" panose="020B0A04020102020204" pitchFamily="34" charset="0"/>
              </a:rPr>
              <a:t>use the non-living things </a:t>
            </a:r>
            <a:br>
              <a:rPr lang="en-US" sz="4800" dirty="0">
                <a:solidFill>
                  <a:srgbClr val="009900"/>
                </a:solidFill>
                <a:latin typeface="Arial Black" panose="020B0A04020102020204" pitchFamily="34" charset="0"/>
              </a:rPr>
            </a:br>
            <a:r>
              <a:rPr lang="en-US" sz="4800" dirty="0">
                <a:solidFill>
                  <a:srgbClr val="009900"/>
                </a:solidFill>
                <a:latin typeface="Arial Black" panose="020B0A04020102020204" pitchFamily="34" charset="0"/>
              </a:rPr>
              <a:t>in order to survive?</a:t>
            </a:r>
            <a:endParaRPr lang="en-US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orest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15698" b="525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1917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850" y="2500604"/>
            <a:ext cx="9144000" cy="26989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How do changes </a:t>
            </a:r>
            <a:b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in an environment </a:t>
            </a:r>
            <a:b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affect the populations</a:t>
            </a:r>
            <a:b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that live there?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4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orest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15698" b="525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1917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Vocabulary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4597639"/>
            <a:ext cx="8667750" cy="50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Things that you can see (blue eyes, green grass)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762125" y="3884931"/>
            <a:ext cx="8667750" cy="633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Characteristics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41929" y="2331363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environment &amp; all of its living and non-living things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780054" y="2738863"/>
            <a:ext cx="8667750" cy="633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of one type of living thing in an environment</a:t>
            </a:r>
          </a:p>
        </p:txBody>
      </p:sp>
    </p:spTree>
    <p:extLst>
      <p:ext uri="{BB962C8B-B14F-4D97-AF65-F5344CB8AC3E}">
        <p14:creationId xmlns:p14="http://schemas.microsoft.com/office/powerpoint/2010/main" val="17549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orest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15698" b="525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1917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Look at the picture on page 40/41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631576" y="3827516"/>
            <a:ext cx="8667750" cy="711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this fire have affected the animal populations?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75011" y="2084484"/>
            <a:ext cx="8667750" cy="8200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physical characteristics that you see?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75011" y="5253321"/>
            <a:ext cx="8667750" cy="44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the pages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75011" y="2904570"/>
            <a:ext cx="8667750" cy="8200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Burning trees, fallen blackened trees, new trees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beginning to grow. New grasses growing</a:t>
            </a:r>
            <a:endParaRPr lang="en-US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75011" y="4484031"/>
            <a:ext cx="8667750" cy="500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Birds flew away, larger animals ran away, some animals died.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42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orest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15698" b="525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1917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Think about it…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631576" y="3935090"/>
            <a:ext cx="8667750" cy="711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some species benefit from a fire like this?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75011" y="2299632"/>
            <a:ext cx="8667750" cy="820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fire, can the deer move right back in?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75011" y="3119718"/>
            <a:ext cx="8667750" cy="410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No, the fire destroyed their food supplies and their shelters.</a:t>
            </a:r>
            <a:endParaRPr lang="en-US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75011" y="4412314"/>
            <a:ext cx="8667750" cy="894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burned wood adds nutrients, flowers and grasses grow New pine trees grow from the seeds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3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orest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15698" b="525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3965418"/>
            <a:ext cx="866775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https://www.youtube.com/watch?v=1BmTq8vGAVo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371488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C00000"/>
                </a:solidFill>
                <a:latin typeface="Arial Black" panose="020B0A04020102020204" pitchFamily="34" charset="0"/>
              </a:rPr>
              <a:t>Forests born of Fire</a:t>
            </a:r>
          </a:p>
        </p:txBody>
      </p:sp>
    </p:spTree>
    <p:extLst>
      <p:ext uri="{BB962C8B-B14F-4D97-AF65-F5344CB8AC3E}">
        <p14:creationId xmlns:p14="http://schemas.microsoft.com/office/powerpoint/2010/main" val="10658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orest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15698" b="525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1917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Talk with your partners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62125" y="2545492"/>
            <a:ext cx="8667750" cy="250715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might the number of </a:t>
            </a:r>
            <a:b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rabbits in this forest change </a:t>
            </a:r>
            <a:b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after the fire? </a:t>
            </a:r>
            <a:b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Why?</a:t>
            </a:r>
            <a:endParaRPr lang="en-U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orest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15698" b="525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1917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Talk with your partners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62125" y="2545492"/>
            <a:ext cx="8667750" cy="18113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a hurricane </a:t>
            </a:r>
            <a:b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an environment?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orest fi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15698" b="525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1917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850" y="2500604"/>
            <a:ext cx="9144000" cy="26989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How do changes </a:t>
            </a:r>
            <a:b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in an environment </a:t>
            </a:r>
            <a:b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affect the populations</a:t>
            </a:r>
            <a:b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that live there?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92431"/>
            <a:chOff x="0" y="0"/>
            <a:chExt cx="12192000" cy="6892431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493" r="14006"/>
            <a:stretch/>
          </p:blipFill>
          <p:spPr bwMode="auto">
            <a:xfrm>
              <a:off x="0" y="0"/>
              <a:ext cx="12192000" cy="689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506015"/>
            <a:ext cx="8667750" cy="654050"/>
          </a:xfrm>
        </p:spPr>
        <p:txBody>
          <a:bodyPr>
            <a:normAutofit/>
          </a:bodyPr>
          <a:lstStyle/>
          <a:p>
            <a:pPr algn="ctr"/>
            <a:r>
              <a:rPr lang="en-US" sz="3600" kern="1200" dirty="0">
                <a:solidFill>
                  <a:srgbClr val="00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 the living things in this picture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38D7C4-2FB0-4C72-9193-8B91FB60FA5B}"/>
              </a:ext>
            </a:extLst>
          </p:cNvPr>
          <p:cNvSpPr txBox="1">
            <a:spLocks/>
          </p:cNvSpPr>
          <p:nvPr/>
        </p:nvSpPr>
        <p:spPr>
          <a:xfrm>
            <a:off x="1466850" y="1009651"/>
            <a:ext cx="9258300" cy="169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00"/>
                </a:solidFill>
              </a:rPr>
              <a:t>Look at the picture on page 38/39</a:t>
            </a:r>
          </a:p>
          <a:p>
            <a:pPr algn="ctr"/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44196" y="3699348"/>
            <a:ext cx="866775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the non-living things in this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75011" y="5253321"/>
            <a:ext cx="8667750" cy="442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the pages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62125" y="2980061"/>
            <a:ext cx="8667750" cy="539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salamander, the trees, ivy, the fungus on the log</a:t>
            </a:r>
            <a:endParaRPr lang="en-US" sz="20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44196" y="4167758"/>
            <a:ext cx="8667750" cy="539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Water, rocks, soil, and even the air, sunlight, and temperature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56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8"/>
          <a:stretch/>
        </p:blipFill>
        <p:spPr bwMode="auto">
          <a:xfrm>
            <a:off x="1" y="0"/>
            <a:ext cx="12192000" cy="71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1917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850" y="2500604"/>
            <a:ext cx="9144000" cy="2417385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How does the availability of water affect organisms living in an environment?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06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8"/>
          <a:stretch/>
        </p:blipFill>
        <p:spPr bwMode="auto">
          <a:xfrm>
            <a:off x="1" y="0"/>
            <a:ext cx="12192000" cy="71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524000" y="1055616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502708" y="1061383"/>
            <a:ext cx="9258300" cy="11461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4000" y="2241718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environment &amp; all of its living and non-living things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3934239"/>
            <a:ext cx="8667750" cy="50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762125" y="2649218"/>
            <a:ext cx="8667750" cy="633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of one type of living thing in an environment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5081722"/>
            <a:ext cx="8667750" cy="50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762126" y="3112477"/>
            <a:ext cx="8667750" cy="633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Characteristics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Things that you can see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4269156"/>
            <a:ext cx="8667750" cy="50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annual movement of animals to another location. (Birds fly south)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762125" y="3681951"/>
            <a:ext cx="8667750" cy="633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79378" y="5352404"/>
            <a:ext cx="8667750" cy="50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period with very little or no rain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779378" y="4765199"/>
            <a:ext cx="8667750" cy="633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8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8"/>
          <a:stretch/>
        </p:blipFill>
        <p:spPr bwMode="auto">
          <a:xfrm>
            <a:off x="1" y="0"/>
            <a:ext cx="12192000" cy="71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1917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Look at the picture on page 42/43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62125" y="2443616"/>
            <a:ext cx="8667750" cy="1644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some of the animals 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in the dry season?</a:t>
            </a:r>
          </a:p>
          <a:p>
            <a:pPr>
              <a:lnSpc>
                <a:spcPct val="100000"/>
              </a:lnSpc>
            </a:pP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62125" y="3623093"/>
            <a:ext cx="8667750" cy="141507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Big animals migrate to a nicer place.  Birds sometimes fly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away and sometimes they stay around hunting for tiny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puddles of water to drink.  Most fish die, but some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hibernate in the mud until it rains again!</a:t>
            </a:r>
            <a:endParaRPr lang="en-US" sz="22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75011" y="5253321"/>
            <a:ext cx="8667750" cy="44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the pages</a:t>
            </a:r>
            <a:endParaRPr lang="en-US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8"/>
          <a:stretch/>
        </p:blipFill>
        <p:spPr bwMode="auto">
          <a:xfrm>
            <a:off x="1" y="0"/>
            <a:ext cx="12192000" cy="71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3965418"/>
            <a:ext cx="866775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https://www.youtube.com/watch?time_continue=12&amp;v=9bQNRVyI4I0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371488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The African Savanna</a:t>
            </a:r>
          </a:p>
        </p:txBody>
      </p:sp>
    </p:spTree>
    <p:extLst>
      <p:ext uri="{BB962C8B-B14F-4D97-AF65-F5344CB8AC3E}">
        <p14:creationId xmlns:p14="http://schemas.microsoft.com/office/powerpoint/2010/main" val="2718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8"/>
          <a:stretch/>
        </p:blipFill>
        <p:spPr bwMode="auto">
          <a:xfrm>
            <a:off x="1" y="0"/>
            <a:ext cx="12192000" cy="71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1917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Talk with your partners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62125" y="2347780"/>
            <a:ext cx="8667750" cy="2001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think a flood would affect the animals on the African Savanna?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8"/>
          <a:stretch/>
        </p:blipFill>
        <p:spPr bwMode="auto">
          <a:xfrm>
            <a:off x="1" y="0"/>
            <a:ext cx="12192000" cy="71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1917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Talk with your partners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62125" y="2347780"/>
            <a:ext cx="8667750" cy="2001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might happen to the population of wildebeests if they did not migrate?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8"/>
          <a:stretch/>
        </p:blipFill>
        <p:spPr bwMode="auto">
          <a:xfrm>
            <a:off x="1" y="0"/>
            <a:ext cx="12192000" cy="71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1917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850" y="2500604"/>
            <a:ext cx="9144000" cy="2417385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How does the availability of water affect organisms living in an environment?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Question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7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 bwMode="auto">
          <a:xfrm>
            <a:off x="0" y="-1"/>
            <a:ext cx="12259250" cy="69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 Black" panose="020B0A04020102020204" pitchFamily="34" charset="0"/>
              </a:rPr>
              <a:t>Essential Question</a:t>
            </a:r>
          </a:p>
        </p:txBody>
      </p:sp>
      <p:sp>
        <p:nvSpPr>
          <p:cNvPr id="2" name="AutoShape 2" descr="Image result for wi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i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2241177" y="2371488"/>
            <a:ext cx="7566212" cy="2452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How do you think cold temperatures affect the populations of animals that live in an environment?</a:t>
            </a:r>
          </a:p>
        </p:txBody>
      </p:sp>
    </p:spTree>
    <p:extLst>
      <p:ext uri="{BB962C8B-B14F-4D97-AF65-F5344CB8AC3E}">
        <p14:creationId xmlns:p14="http://schemas.microsoft.com/office/powerpoint/2010/main" val="3733636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59250" cy="6932141"/>
            <a:chOff x="0" y="-1"/>
            <a:chExt cx="12259250" cy="6932141"/>
          </a:xfrm>
        </p:grpSpPr>
        <p:pic>
          <p:nvPicPr>
            <p:cNvPr id="17" name="Picture 8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5"/>
            <a:stretch/>
          </p:blipFill>
          <p:spPr bwMode="auto">
            <a:xfrm>
              <a:off x="0" y="-1"/>
              <a:ext cx="12259250" cy="693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3CCFF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Vocabulary Review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57625" y="2495962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environment &amp; all of its living and non-living things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57625" y="2992474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of one type of living thing in an environment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57625" y="3488986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Characteristics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Things that you can see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57625" y="3985498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annual movement of animals to another location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57625" y="4482011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period with little or no rain</a:t>
            </a:r>
          </a:p>
        </p:txBody>
      </p:sp>
    </p:spTree>
    <p:extLst>
      <p:ext uri="{BB962C8B-B14F-4D97-AF65-F5344CB8AC3E}">
        <p14:creationId xmlns:p14="http://schemas.microsoft.com/office/powerpoint/2010/main" val="269358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"/>
            <a:ext cx="12259250" cy="6932141"/>
            <a:chOff x="0" y="-1"/>
            <a:chExt cx="12259250" cy="6932141"/>
          </a:xfrm>
        </p:grpSpPr>
        <p:pic>
          <p:nvPicPr>
            <p:cNvPr id="17" name="Picture 8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5"/>
            <a:stretch/>
          </p:blipFill>
          <p:spPr bwMode="auto">
            <a:xfrm>
              <a:off x="0" y="-1"/>
              <a:ext cx="12259250" cy="693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rgbClr val="99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3CCFF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5081722"/>
            <a:ext cx="8667750" cy="50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95750" y="3221081"/>
            <a:ext cx="8667750" cy="50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Trees that lose their leaves in the winter.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95750" y="4623232"/>
            <a:ext cx="8667750" cy="50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period deep sleep to save energy when an animal can’t eat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795750" y="3990186"/>
            <a:ext cx="8667750" cy="633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Hibernate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914525" y="2575225"/>
            <a:ext cx="8667750" cy="633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Deciduous Trees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892431"/>
            <a:chOff x="0" y="0"/>
            <a:chExt cx="12192000" cy="6892431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493" r="14006"/>
            <a:stretch/>
          </p:blipFill>
          <p:spPr bwMode="auto">
            <a:xfrm>
              <a:off x="0" y="0"/>
              <a:ext cx="12192000" cy="689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438400"/>
            <a:ext cx="8667750" cy="1368651"/>
          </a:xfrm>
        </p:spPr>
        <p:txBody>
          <a:bodyPr>
            <a:normAutofit/>
          </a:bodyPr>
          <a:lstStyle/>
          <a:p>
            <a:pPr algn="ctr"/>
            <a:r>
              <a:rPr lang="en-US" sz="3200" kern="1200" dirty="0">
                <a:solidFill>
                  <a:srgbClr val="00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the living things in this ecosystem interact with th</a:t>
            </a:r>
            <a:r>
              <a:rPr lang="en-US" sz="3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non-living things?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38D7C4-2FB0-4C72-9193-8B91FB60FA5B}"/>
              </a:ext>
            </a:extLst>
          </p:cNvPr>
          <p:cNvSpPr txBox="1">
            <a:spLocks/>
          </p:cNvSpPr>
          <p:nvPr/>
        </p:nvSpPr>
        <p:spPr>
          <a:xfrm>
            <a:off x="1466850" y="1009651"/>
            <a:ext cx="9258300" cy="169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00"/>
                </a:solidFill>
              </a:rPr>
              <a:t>Look at the picture on page 38/39</a:t>
            </a:r>
          </a:p>
          <a:p>
            <a:pPr algn="ctr"/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92940" y="3807051"/>
            <a:ext cx="8667750" cy="87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plants use the water and the sunlight.  The fungus needs the dead log.  The salamander drinks the water and eats something in this ecosystem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4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 bwMode="auto">
          <a:xfrm>
            <a:off x="0" y="-1"/>
            <a:ext cx="12259250" cy="69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 Black" panose="020B0A04020102020204" pitchFamily="34" charset="0"/>
              </a:rPr>
              <a:t>Look at the picture on pages 44/45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3965417"/>
            <a:ext cx="8667750" cy="1323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dormouse is hibernating in her warm nest.  She is sleeping very deeply so that she does not use much energy because she does not eat until spring.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honeybees are working in the summertime to make enough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honey to eat through the long, cold winter.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2241177" y="2371488"/>
            <a:ext cx="7566212" cy="1593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Which of these organisms are experiencing cold temperatures?  Why?</a:t>
            </a:r>
          </a:p>
        </p:txBody>
      </p:sp>
      <p:sp>
        <p:nvSpPr>
          <p:cNvPr id="2" name="AutoShape 2" descr="Image result for wi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i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75011" y="5325037"/>
            <a:ext cx="8667750" cy="44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the pages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 bwMode="auto">
          <a:xfrm>
            <a:off x="0" y="-1"/>
            <a:ext cx="12259250" cy="69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3965418"/>
            <a:ext cx="866775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https://www.youtube.com/watch?v=NK058-HUK24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371488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Winter Adaptations </a:t>
            </a:r>
          </a:p>
        </p:txBody>
      </p:sp>
      <p:sp>
        <p:nvSpPr>
          <p:cNvPr id="2" name="AutoShape 2" descr="Image result for wi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i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 bwMode="auto">
          <a:xfrm>
            <a:off x="0" y="-1"/>
            <a:ext cx="12259250" cy="69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3064563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How would you like to prepare for winter?</a:t>
            </a:r>
          </a:p>
        </p:txBody>
      </p:sp>
      <p:sp>
        <p:nvSpPr>
          <p:cNvPr id="2" name="AutoShape 2" descr="Image result for wi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i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98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 bwMode="auto">
          <a:xfrm>
            <a:off x="0" y="-1"/>
            <a:ext cx="12259250" cy="69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CC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 Black" panose="020B0A04020102020204" pitchFamily="34" charset="0"/>
              </a:rPr>
              <a:t>Essential Question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2241177" y="2371488"/>
            <a:ext cx="7566212" cy="2452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How do you think cold temperatures affect the populations of animals that live in an environment?</a:t>
            </a:r>
          </a:p>
        </p:txBody>
      </p:sp>
      <p:sp>
        <p:nvSpPr>
          <p:cNvPr id="2" name="AutoShape 2" descr="Image result for wi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i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19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1" y="0"/>
            <a:ext cx="122022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4510" y="5297214"/>
            <a:ext cx="6542690" cy="1166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This is a beaver dam.  How do you think this changes the ecosystem?</a:t>
            </a:r>
          </a:p>
        </p:txBody>
      </p:sp>
    </p:spTree>
    <p:extLst>
      <p:ext uri="{BB962C8B-B14F-4D97-AF65-F5344CB8AC3E}">
        <p14:creationId xmlns:p14="http://schemas.microsoft.com/office/powerpoint/2010/main" val="42216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202234" cy="6857999"/>
            <a:chOff x="1" y="0"/>
            <a:chExt cx="12202234" cy="6857999"/>
          </a:xfrm>
        </p:grpSpPr>
        <p:pic>
          <p:nvPicPr>
            <p:cNvPr id="11" name="Picture 8" descr="Image result for beaver dam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/>
            <a:stretch/>
          </p:blipFill>
          <p:spPr bwMode="auto">
            <a:xfrm>
              <a:off x="1" y="0"/>
              <a:ext cx="12202234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Essential Questions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576446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living things change the environment that they live in?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3995336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those changes affect the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other organisms that live there?</a:t>
            </a:r>
          </a:p>
        </p:txBody>
      </p:sp>
    </p:spTree>
    <p:extLst>
      <p:ext uri="{BB962C8B-B14F-4D97-AF65-F5344CB8AC3E}">
        <p14:creationId xmlns:p14="http://schemas.microsoft.com/office/powerpoint/2010/main" val="1388856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" y="0"/>
            <a:ext cx="12202234" cy="6857999"/>
            <a:chOff x="1" y="0"/>
            <a:chExt cx="12202234" cy="6857999"/>
          </a:xfrm>
        </p:grpSpPr>
        <p:pic>
          <p:nvPicPr>
            <p:cNvPr id="26" name="Picture 8" descr="Image result for beaver dam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/>
            <a:stretch/>
          </p:blipFill>
          <p:spPr bwMode="auto">
            <a:xfrm>
              <a:off x="1" y="0"/>
              <a:ext cx="12202234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2374916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environment &amp; all of its living and non-living things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2871428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of one type of living thing in an environment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3367940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Characteristics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Things that you can see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92037" y="3877978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annual movement of animals to another location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4360965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period with little or no rain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4810093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Hibernation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deep sleep to save energy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5270955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Deciduous Trees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that lose their leaves in winter</a:t>
            </a:r>
          </a:p>
        </p:txBody>
      </p:sp>
    </p:spTree>
    <p:extLst>
      <p:ext uri="{BB962C8B-B14F-4D97-AF65-F5344CB8AC3E}">
        <p14:creationId xmlns:p14="http://schemas.microsoft.com/office/powerpoint/2010/main" val="14614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3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" y="0"/>
            <a:ext cx="12202234" cy="6857999"/>
            <a:chOff x="1" y="0"/>
            <a:chExt cx="12202234" cy="6857999"/>
          </a:xfrm>
        </p:grpSpPr>
        <p:pic>
          <p:nvPicPr>
            <p:cNvPr id="26" name="Picture 8" descr="Image result for beaver dam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/>
            <a:stretch/>
          </p:blipFill>
          <p:spPr bwMode="auto">
            <a:xfrm>
              <a:off x="1" y="0"/>
              <a:ext cx="12202234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Vocabulary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62125" y="2509115"/>
            <a:ext cx="8667750" cy="654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4549401"/>
            <a:ext cx="8667750" cy="101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 animal that eats other animals in order to survive</a:t>
            </a:r>
            <a:endParaRPr lang="en-US" sz="2200" dirty="0">
              <a:solidFill>
                <a:srgbClr val="0033CC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563C053-D0A4-4D59-AC67-5492603913A7}"/>
              </a:ext>
            </a:extLst>
          </p:cNvPr>
          <p:cNvSpPr txBox="1">
            <a:spLocks/>
          </p:cNvSpPr>
          <p:nvPr/>
        </p:nvSpPr>
        <p:spPr>
          <a:xfrm>
            <a:off x="1762125" y="3012030"/>
            <a:ext cx="8667750" cy="882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place where a plant or animal lives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gets everything it needs to survive</a:t>
            </a:r>
            <a:endParaRPr lang="en-US" sz="22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762125" y="4308423"/>
            <a:ext cx="8667750" cy="633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Predator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4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1" y="0"/>
            <a:ext cx="122022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Look at the picture on page 46/47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576447"/>
            <a:ext cx="9144000" cy="824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did the beavers make this dam?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75011" y="5325037"/>
            <a:ext cx="8667750" cy="44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the pages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2A1711-07B4-4B96-9FF3-68CCA11F14CC}"/>
              </a:ext>
            </a:extLst>
          </p:cNvPr>
          <p:cNvSpPr txBox="1">
            <a:spLocks/>
          </p:cNvSpPr>
          <p:nvPr/>
        </p:nvSpPr>
        <p:spPr>
          <a:xfrm>
            <a:off x="1775011" y="3488515"/>
            <a:ext cx="8667750" cy="1323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Beavers use sticks and mud to build a dam.</a:t>
            </a:r>
          </a:p>
        </p:txBody>
      </p:sp>
    </p:spTree>
    <p:extLst>
      <p:ext uri="{BB962C8B-B14F-4D97-AF65-F5344CB8AC3E}">
        <p14:creationId xmlns:p14="http://schemas.microsoft.com/office/powerpoint/2010/main" val="34658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1" y="0"/>
            <a:ext cx="122022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4264972"/>
            <a:ext cx="866775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https://www.youtube.com/watch?v=Na2HYq11yuM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671042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Fooled by Nature</a:t>
            </a:r>
            <a:br>
              <a:rPr lang="en-US" sz="4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Beaver Dams</a:t>
            </a:r>
          </a:p>
        </p:txBody>
      </p:sp>
    </p:spTree>
    <p:extLst>
      <p:ext uri="{BB962C8B-B14F-4D97-AF65-F5344CB8AC3E}">
        <p14:creationId xmlns:p14="http://schemas.microsoft.com/office/powerpoint/2010/main" val="29711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6892431"/>
            <a:chOff x="0" y="0"/>
            <a:chExt cx="12192000" cy="6892431"/>
          </a:xfrm>
        </p:grpSpPr>
        <p:pic>
          <p:nvPicPr>
            <p:cNvPr id="15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493" r="14006"/>
            <a:stretch/>
          </p:blipFill>
          <p:spPr bwMode="auto">
            <a:xfrm>
              <a:off x="0" y="0"/>
              <a:ext cx="12192000" cy="689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367221"/>
            <a:ext cx="8667750" cy="6540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38D7C4-2FB0-4C72-9193-8B91FB60FA5B}"/>
              </a:ext>
            </a:extLst>
          </p:cNvPr>
          <p:cNvSpPr txBox="1">
            <a:spLocks/>
          </p:cNvSpPr>
          <p:nvPr/>
        </p:nvSpPr>
        <p:spPr>
          <a:xfrm>
            <a:off x="1466850" y="1009651"/>
            <a:ext cx="9258300" cy="116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00"/>
                </a:solidFill>
              </a:rPr>
              <a:t>Essential Vocabulary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4328677"/>
            <a:ext cx="8667750" cy="1013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all of one type of living thing in an environment</a:t>
            </a:r>
          </a:p>
          <a:p>
            <a:pPr algn="ctr"/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 all of the squirrels in my backyard, but not the skunks)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63C053-D0A4-4D59-AC67-5492603913A7}"/>
              </a:ext>
            </a:extLst>
          </p:cNvPr>
          <p:cNvSpPr txBox="1">
            <a:spLocks/>
          </p:cNvSpPr>
          <p:nvPr/>
        </p:nvSpPr>
        <p:spPr>
          <a:xfrm>
            <a:off x="1762125" y="2870136"/>
            <a:ext cx="8667750" cy="684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 environment and all of its living and non-living things</a:t>
            </a:r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06EDDF-A69D-4D7B-A9FE-83229E36BF94}"/>
              </a:ext>
            </a:extLst>
          </p:cNvPr>
          <p:cNvSpPr txBox="1">
            <a:spLocks/>
          </p:cNvSpPr>
          <p:nvPr/>
        </p:nvSpPr>
        <p:spPr>
          <a:xfrm>
            <a:off x="1762125" y="3866975"/>
            <a:ext cx="8667750" cy="633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n-US" sz="36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1" y="0"/>
            <a:ext cx="122022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Look at the picture on page 46/47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636172"/>
            <a:ext cx="9144000" cy="15232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you think the beaver’s dam helped other organisms 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in this habitat?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32637E-10E2-44D6-B492-2495453B2A7D}"/>
              </a:ext>
            </a:extLst>
          </p:cNvPr>
          <p:cNvSpPr txBox="1">
            <a:spLocks/>
          </p:cNvSpPr>
          <p:nvPr/>
        </p:nvSpPr>
        <p:spPr>
          <a:xfrm>
            <a:off x="1762125" y="4159405"/>
            <a:ext cx="8667750" cy="1323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beaver’s dam creates a pond that is the perfect place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frogs, plants, fish and small mammals to live.</a:t>
            </a:r>
          </a:p>
        </p:txBody>
      </p:sp>
    </p:spTree>
    <p:extLst>
      <p:ext uri="{BB962C8B-B14F-4D97-AF65-F5344CB8AC3E}">
        <p14:creationId xmlns:p14="http://schemas.microsoft.com/office/powerpoint/2010/main" val="22564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1" y="0"/>
            <a:ext cx="122022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Talk with your partners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576446"/>
            <a:ext cx="9144000" cy="17433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Could a plant change the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habitat that it lives in? </a:t>
            </a:r>
          </a:p>
        </p:txBody>
      </p:sp>
    </p:spTree>
    <p:extLst>
      <p:ext uri="{BB962C8B-B14F-4D97-AF65-F5344CB8AC3E}">
        <p14:creationId xmlns:p14="http://schemas.microsoft.com/office/powerpoint/2010/main" val="1241882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1" y="0"/>
            <a:ext cx="122022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3965418"/>
            <a:ext cx="866775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https://www.youtube.com/watch?v=ysa5OBhXz-Q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371488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The wolves at Yellowstone</a:t>
            </a:r>
          </a:p>
        </p:txBody>
      </p:sp>
    </p:spTree>
    <p:extLst>
      <p:ext uri="{BB962C8B-B14F-4D97-AF65-F5344CB8AC3E}">
        <p14:creationId xmlns:p14="http://schemas.microsoft.com/office/powerpoint/2010/main" val="29814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1" y="0"/>
            <a:ext cx="122022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Research with your partners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198351"/>
            <a:ext cx="9144000" cy="3193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Re-watch these videos on lynncronin.weebly.com</a:t>
            </a:r>
          </a:p>
          <a:p>
            <a:b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“Fooled by Nature -Beaver Dams” 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“Great Beaver Dam Flood” 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“The Wolves at Yellowstone”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46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1" y="0"/>
            <a:ext cx="122022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Answer these questions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549115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living things change the environment that they live in?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3968005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those changes affect the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other organisms that live there?</a:t>
            </a:r>
          </a:p>
        </p:txBody>
      </p:sp>
    </p:spTree>
    <p:extLst>
      <p:ext uri="{BB962C8B-B14F-4D97-AF65-F5344CB8AC3E}">
        <p14:creationId xmlns:p14="http://schemas.microsoft.com/office/powerpoint/2010/main" val="3116520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Image result for beaver dam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1" y="0"/>
            <a:ext cx="1220223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Essential Questions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576446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living things change the environment that they live in?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3995336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those changes affect the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other organisms that live there?</a:t>
            </a:r>
          </a:p>
        </p:txBody>
      </p:sp>
    </p:spTree>
    <p:extLst>
      <p:ext uri="{BB962C8B-B14F-4D97-AF65-F5344CB8AC3E}">
        <p14:creationId xmlns:p14="http://schemas.microsoft.com/office/powerpoint/2010/main" val="982069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D480F1-339C-4A69-A08F-AFD792D20CB5}"/>
              </a:ext>
            </a:extLst>
          </p:cNvPr>
          <p:cNvSpPr/>
          <p:nvPr/>
        </p:nvSpPr>
        <p:spPr>
          <a:xfrm>
            <a:off x="5344510" y="5297214"/>
            <a:ext cx="6542690" cy="1166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 Black" panose="020B0A04020102020204" pitchFamily="34" charset="0"/>
              </a:rPr>
              <a:t>This is an apple tree orchard. 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rial Black" panose="020B0A04020102020204" pitchFamily="34" charset="0"/>
              </a:rPr>
              <a:t>How would an apple orchard affect the organisms that live in this environment?</a:t>
            </a:r>
          </a:p>
        </p:txBody>
      </p:sp>
    </p:spTree>
    <p:extLst>
      <p:ext uri="{BB962C8B-B14F-4D97-AF65-F5344CB8AC3E}">
        <p14:creationId xmlns:p14="http://schemas.microsoft.com/office/powerpoint/2010/main" val="6981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Essential Questions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403916"/>
            <a:ext cx="9144000" cy="10975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Which human activities change land?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3822807"/>
            <a:ext cx="9144000" cy="1005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How do those activities affect the organisms in the ecosystem?</a:t>
            </a:r>
          </a:p>
        </p:txBody>
      </p:sp>
    </p:spTree>
    <p:extLst>
      <p:ext uri="{BB962C8B-B14F-4D97-AF65-F5344CB8AC3E}">
        <p14:creationId xmlns:p14="http://schemas.microsoft.com/office/powerpoint/2010/main" val="3687708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Image result for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" y="1"/>
            <a:ext cx="1219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466850" y="465829"/>
            <a:ext cx="9258300" cy="5831456"/>
            <a:chOff x="1466850" y="241540"/>
            <a:chExt cx="9258300" cy="560363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 flipV="1">
              <a:off x="1466850" y="241540"/>
              <a:ext cx="9258300" cy="78398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3025" y="194501"/>
            <a:ext cx="9144000" cy="1064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Vocabulary Review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1563750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environment &amp; all of its living and non-living things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2071887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of one type of living thing in an environment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2580024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Characteristics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Things that you can see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92037" y="3088161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annual movement of animals to another location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3596298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period with little or no rain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4104435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Hibernation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deep sleep to save energy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4612572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Deciduous Trees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that lose their leaves in winter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5120709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place where plants or animals live and get everything they need to survive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523021" y="5628849"/>
            <a:ext cx="9143999" cy="44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 animal that eats other animals in order to survive</a:t>
            </a:r>
          </a:p>
        </p:txBody>
      </p:sp>
    </p:spTree>
    <p:extLst>
      <p:ext uri="{BB962C8B-B14F-4D97-AF65-F5344CB8AC3E}">
        <p14:creationId xmlns:p14="http://schemas.microsoft.com/office/powerpoint/2010/main" val="15845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3" grpId="0"/>
      <p:bldP spid="29" grpId="0"/>
      <p:bldP spid="42" grpId="0"/>
      <p:bldP spid="4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" y="1"/>
            <a:ext cx="1219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466850" y="1025525"/>
            <a:ext cx="9258300" cy="4819650"/>
            <a:chOff x="1466850" y="1025525"/>
            <a:chExt cx="9258300" cy="481965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Vocabulary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62125" y="2509115"/>
            <a:ext cx="8667750" cy="654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1762125" y="4527133"/>
            <a:ext cx="2889251" cy="1036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Buy things that use less packaging.</a:t>
            </a: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less of everything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563C053-D0A4-4D59-AC67-5492603913A7}"/>
              </a:ext>
            </a:extLst>
          </p:cNvPr>
          <p:cNvSpPr txBox="1">
            <a:spLocks/>
          </p:cNvSpPr>
          <p:nvPr/>
        </p:nvSpPr>
        <p:spPr>
          <a:xfrm>
            <a:off x="1762125" y="3012030"/>
            <a:ext cx="8667750" cy="882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long term change in Earth’s climate caused by human activities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762126" y="3894087"/>
            <a:ext cx="8667750" cy="633046"/>
            <a:chOff x="1762125" y="4308423"/>
            <a:chExt cx="9154245" cy="633046"/>
          </a:xfrm>
        </p:grpSpPr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5A06EDDF-A69D-4D7B-A9FE-83229E36BF94}"/>
                </a:ext>
              </a:extLst>
            </p:cNvPr>
            <p:cNvSpPr txBox="1">
              <a:spLocks/>
            </p:cNvSpPr>
            <p:nvPr/>
          </p:nvSpPr>
          <p:spPr>
            <a:xfrm>
              <a:off x="1762125" y="4308423"/>
              <a:ext cx="3051415" cy="6330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 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5A06EDDF-A69D-4D7B-A9FE-83229E36BF94}"/>
                </a:ext>
              </a:extLst>
            </p:cNvPr>
            <p:cNvSpPr txBox="1">
              <a:spLocks/>
            </p:cNvSpPr>
            <p:nvPr/>
          </p:nvSpPr>
          <p:spPr>
            <a:xfrm>
              <a:off x="4813540" y="4308423"/>
              <a:ext cx="3051415" cy="6330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Re-Use 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5A06EDDF-A69D-4D7B-A9FE-83229E36BF94}"/>
                </a:ext>
              </a:extLst>
            </p:cNvPr>
            <p:cNvSpPr txBox="1">
              <a:spLocks/>
            </p:cNvSpPr>
            <p:nvPr/>
          </p:nvSpPr>
          <p:spPr>
            <a:xfrm>
              <a:off x="7864955" y="4308423"/>
              <a:ext cx="3051415" cy="6330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Recycle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4651376" y="4527133"/>
            <a:ext cx="3043386" cy="1036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anything you can again.  Like using shopping bags for trash.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2ACBCDC-29EF-4186-9B9E-01FEF1DB1BA0}"/>
              </a:ext>
            </a:extLst>
          </p:cNvPr>
          <p:cNvSpPr txBox="1">
            <a:spLocks/>
          </p:cNvSpPr>
          <p:nvPr/>
        </p:nvSpPr>
        <p:spPr>
          <a:xfrm>
            <a:off x="7694762" y="4527133"/>
            <a:ext cx="3043386" cy="1036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Never throw anything out until you find out if we can make something new out of it.</a:t>
            </a:r>
          </a:p>
        </p:txBody>
      </p:sp>
    </p:spTree>
    <p:extLst>
      <p:ext uri="{BB962C8B-B14F-4D97-AF65-F5344CB8AC3E}">
        <p14:creationId xmlns:p14="http://schemas.microsoft.com/office/powerpoint/2010/main" val="12262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92431"/>
            <a:chOff x="0" y="0"/>
            <a:chExt cx="12192000" cy="6892431"/>
          </a:xfrm>
        </p:grpSpPr>
        <p:pic>
          <p:nvPicPr>
            <p:cNvPr id="15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493" r="14006"/>
            <a:stretch/>
          </p:blipFill>
          <p:spPr bwMode="auto">
            <a:xfrm>
              <a:off x="0" y="0"/>
              <a:ext cx="12192000" cy="689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379760"/>
            <a:ext cx="8667750" cy="887165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teacher will assign each group one of these biomes</a:t>
            </a:r>
            <a:endParaRPr lang="en-US" sz="2200" dirty="0">
              <a:solidFill>
                <a:srgbClr val="0099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38D7C4-2FB0-4C72-9193-8B91FB60FA5B}"/>
              </a:ext>
            </a:extLst>
          </p:cNvPr>
          <p:cNvSpPr txBox="1">
            <a:spLocks/>
          </p:cNvSpPr>
          <p:nvPr/>
        </p:nvSpPr>
        <p:spPr>
          <a:xfrm>
            <a:off x="1466850" y="1009651"/>
            <a:ext cx="9258300" cy="116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00"/>
                </a:solidFill>
              </a:rPr>
              <a:t>Research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466850" y="2711126"/>
            <a:ext cx="9258300" cy="312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Rainforest</a:t>
            </a:r>
          </a:p>
          <a:p>
            <a:pPr algn="ctr"/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Grasslands</a:t>
            </a:r>
          </a:p>
          <a:p>
            <a:pPr algn="ctr"/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Tundra </a:t>
            </a:r>
          </a:p>
          <a:p>
            <a:pPr algn="ctr"/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</a:p>
          <a:p>
            <a:pPr algn="ctr"/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Coral Reef </a:t>
            </a:r>
            <a:endParaRPr lang="en-US" sz="28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4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Look at the picture on page 48/49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1903585"/>
            <a:ext cx="9144000" cy="8955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people doing?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3583731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name 5 things that people 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to change the land around them?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4793922"/>
            <a:ext cx="9144000" cy="1048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Read the pages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0ED6B2-27F8-474E-9F01-8A0CBAEECB81}"/>
              </a:ext>
            </a:extLst>
          </p:cNvPr>
          <p:cNvSpPr txBox="1">
            <a:spLocks/>
          </p:cNvSpPr>
          <p:nvPr/>
        </p:nvSpPr>
        <p:spPr>
          <a:xfrm>
            <a:off x="1762125" y="4773946"/>
            <a:ext cx="8667750" cy="401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Logging, farming, building houses, dams and bridges.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EE0A04-DF2A-4716-BF0F-7100F119C7BD}"/>
              </a:ext>
            </a:extLst>
          </p:cNvPr>
          <p:cNvSpPr txBox="1">
            <a:spLocks/>
          </p:cNvSpPr>
          <p:nvPr/>
        </p:nvSpPr>
        <p:spPr>
          <a:xfrm>
            <a:off x="1762125" y="2832587"/>
            <a:ext cx="8667750" cy="992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people in the big picture are loggers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cut down trees so that we can build things like houses.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other people are planting trees.</a:t>
            </a:r>
          </a:p>
        </p:txBody>
      </p:sp>
    </p:spTree>
    <p:extLst>
      <p:ext uri="{BB962C8B-B14F-4D97-AF65-F5344CB8AC3E}">
        <p14:creationId xmlns:p14="http://schemas.microsoft.com/office/powerpoint/2010/main" val="37157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1" grpId="0"/>
      <p:bldP spid="10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Watch This Video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3266557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Climate Change 101</a:t>
            </a:r>
          </a:p>
          <a:p>
            <a:endParaRPr lang="en-US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https://www.youtube.com/watch?v=oJAbATJCugs</a:t>
            </a:r>
          </a:p>
        </p:txBody>
      </p:sp>
    </p:spTree>
    <p:extLst>
      <p:ext uri="{BB962C8B-B14F-4D97-AF65-F5344CB8AC3E}">
        <p14:creationId xmlns:p14="http://schemas.microsoft.com/office/powerpoint/2010/main" val="1806590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Plant Trees?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403916"/>
            <a:ext cx="9144000" cy="2737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Watch this video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https://www.youtube.com/watch?v=XVUAgcSCP_U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US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01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Talk to your partners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2915728" y="2576447"/>
            <a:ext cx="6159261" cy="2116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Discuss how trees can help fight global warming with your partners.</a:t>
            </a:r>
          </a:p>
        </p:txBody>
      </p:sp>
    </p:spTree>
    <p:extLst>
      <p:ext uri="{BB962C8B-B14F-4D97-AF65-F5344CB8AC3E}">
        <p14:creationId xmlns:p14="http://schemas.microsoft.com/office/powerpoint/2010/main" val="6703751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Research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653991"/>
            <a:ext cx="9144000" cy="18815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With your group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choose 2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Global Warming videos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on </a:t>
            </a:r>
            <a:r>
              <a:rPr lang="en-US" sz="32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lynncronin.weebly.com</a:t>
            </a:r>
          </a:p>
        </p:txBody>
      </p:sp>
    </p:spTree>
    <p:extLst>
      <p:ext uri="{BB962C8B-B14F-4D97-AF65-F5344CB8AC3E}">
        <p14:creationId xmlns:p14="http://schemas.microsoft.com/office/powerpoint/2010/main" val="2204516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Research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432115"/>
            <a:ext cx="9144000" cy="2588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 a group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decide on 5 things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that you can do to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reduce global warming.</a:t>
            </a:r>
            <a:endParaRPr lang="en-US" sz="3200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438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0" y="448354"/>
            <a:ext cx="12194914" cy="80814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  <a:latin typeface="Arial Black" panose="020B0A04020102020204" pitchFamily="34" charset="0"/>
              </a:rPr>
              <a:t>Will these trees help or hurt?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022C7-51D3-4E63-9037-2B54CD7A274D}"/>
              </a:ext>
            </a:extLst>
          </p:cNvPr>
          <p:cNvSpPr/>
          <p:nvPr/>
        </p:nvSpPr>
        <p:spPr>
          <a:xfrm>
            <a:off x="-64087" y="5978198"/>
            <a:ext cx="12292334" cy="5497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There is no good answer to that question.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B35FB6-3D75-4AC1-A1CD-51C0F0C179F9}"/>
              </a:ext>
            </a:extLst>
          </p:cNvPr>
          <p:cNvSpPr/>
          <p:nvPr/>
        </p:nvSpPr>
        <p:spPr>
          <a:xfrm>
            <a:off x="9910504" y="4219607"/>
            <a:ext cx="2222778" cy="201720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FAB7FB-F882-4731-81D4-EFDF5BC9C2EB}"/>
              </a:ext>
            </a:extLst>
          </p:cNvPr>
          <p:cNvSpPr/>
          <p:nvPr/>
        </p:nvSpPr>
        <p:spPr>
          <a:xfrm>
            <a:off x="436623" y="1911487"/>
            <a:ext cx="2111065" cy="189528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8923275-EAC1-491C-AA9D-8E522F3E459C}"/>
              </a:ext>
            </a:extLst>
          </p:cNvPr>
          <p:cNvSpPr/>
          <p:nvPr/>
        </p:nvSpPr>
        <p:spPr>
          <a:xfrm>
            <a:off x="1777835" y="3455290"/>
            <a:ext cx="4426857" cy="2492111"/>
          </a:xfrm>
          <a:prstGeom prst="wedgeEllipseCallout">
            <a:avLst>
              <a:gd name="adj1" fmla="val -46651"/>
              <a:gd name="adj2" fmla="val -598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American farmers grow more food than any other country in the world!</a:t>
            </a:r>
          </a:p>
          <a:p>
            <a:pPr algn="ctr">
              <a:lnSpc>
                <a:spcPct val="80000"/>
              </a:lnSpc>
            </a:pP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Our trees help to make more oxygen!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D4EDBE-60CD-455E-ABD9-98D708E6594A}"/>
              </a:ext>
            </a:extLst>
          </p:cNvPr>
          <p:cNvGrpSpPr/>
          <p:nvPr/>
        </p:nvGrpSpPr>
        <p:grpSpPr>
          <a:xfrm>
            <a:off x="5301993" y="2066611"/>
            <a:ext cx="6499985" cy="2308324"/>
            <a:chOff x="5301993" y="2066611"/>
            <a:chExt cx="6499985" cy="2308324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73CB7EF7-C349-49FC-AC41-3B6D400BA0DD}"/>
                </a:ext>
              </a:extLst>
            </p:cNvPr>
            <p:cNvSpPr/>
            <p:nvPr/>
          </p:nvSpPr>
          <p:spPr>
            <a:xfrm>
              <a:off x="6082080" y="2145319"/>
              <a:ext cx="4939813" cy="2150909"/>
            </a:xfrm>
            <a:prstGeom prst="wedgeEllipseCallout">
              <a:avLst>
                <a:gd name="adj1" fmla="val 38548"/>
                <a:gd name="adj2" fmla="val 71133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FCB40C-F4AD-45CE-B5B0-2C7B9AB674D5}"/>
                </a:ext>
              </a:extLst>
            </p:cNvPr>
            <p:cNvSpPr txBox="1"/>
            <p:nvPr/>
          </p:nvSpPr>
          <p:spPr>
            <a:xfrm>
              <a:off x="5301993" y="2066611"/>
              <a:ext cx="6499985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  <a:p>
              <a:pPr algn="ctr"/>
              <a:r>
                <a:rPr lang="en-US" dirty="0">
                  <a:latin typeface="Arial Black" panose="020B0A04020102020204" pitchFamily="34" charset="0"/>
                </a:rPr>
                <a:t>American farmers use</a:t>
              </a:r>
              <a:br>
                <a:rPr lang="en-US" dirty="0">
                  <a:latin typeface="Arial Black" panose="020B0A04020102020204" pitchFamily="34" charset="0"/>
                </a:rPr>
              </a:br>
              <a:r>
                <a:rPr lang="en-US" dirty="0">
                  <a:latin typeface="Arial Black" panose="020B0A04020102020204" pitchFamily="34" charset="0"/>
                </a:rPr>
                <a:t>pesticides &amp; fertilizers that pollute</a:t>
              </a:r>
            </a:p>
            <a:p>
              <a:pPr algn="ctr"/>
              <a:r>
                <a:rPr lang="en-US" dirty="0">
                  <a:latin typeface="Arial Black" panose="020B0A04020102020204" pitchFamily="34" charset="0"/>
                </a:rPr>
                <a:t>And…</a:t>
              </a:r>
            </a:p>
            <a:p>
              <a:pPr algn="ctr"/>
              <a:r>
                <a:rPr lang="en-US" dirty="0">
                  <a:latin typeface="Arial Black" panose="020B0A04020102020204" pitchFamily="34" charset="0"/>
                </a:rPr>
                <a:t>Farmers make sure their fields </a:t>
              </a:r>
            </a:p>
            <a:p>
              <a:pPr algn="ctr"/>
              <a:r>
                <a:rPr lang="en-US" dirty="0">
                  <a:latin typeface="Arial Black" panose="020B0A04020102020204" pitchFamily="34" charset="0"/>
                </a:rPr>
                <a:t>are NOT good for insects </a:t>
              </a:r>
              <a:br>
                <a:rPr lang="en-US" dirty="0">
                  <a:latin typeface="Arial Black" panose="020B0A04020102020204" pitchFamily="34" charset="0"/>
                </a:rPr>
              </a:br>
              <a:r>
                <a:rPr lang="en-US" dirty="0">
                  <a:latin typeface="Arial Black" panose="020B0A04020102020204" pitchFamily="34" charset="0"/>
                </a:rPr>
                <a:t>and animals to live in .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01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1" grpId="0" animBg="1"/>
      <p:bldP spid="12" grpId="0" animBg="1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Research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743201"/>
            <a:ext cx="9144000" cy="20703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Create a poster to educate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other students about what we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need to do to save our planet.</a:t>
            </a:r>
            <a:endParaRPr lang="en-US" sz="3200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44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19133" r="4155" b="15517"/>
          <a:stretch/>
        </p:blipFill>
        <p:spPr bwMode="auto">
          <a:xfrm>
            <a:off x="0" y="-35116"/>
            <a:ext cx="12192000" cy="705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66850" y="4788884"/>
            <a:ext cx="9258300" cy="1056290"/>
            <a:chOff x="1466850" y="4788884"/>
            <a:chExt cx="9258300" cy="10562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4788884"/>
              <a:ext cx="9258300" cy="105629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466850" y="4788884"/>
              <a:ext cx="9258300" cy="105629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dirty="0">
                  <a:latin typeface="Arial Black" panose="020B0A04020102020204" pitchFamily="34" charset="0"/>
                </a:rPr>
                <a:t>This is our neighborhood.</a:t>
              </a:r>
            </a:p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What do you think this looked like before we arrived?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8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19133" r="4155" b="15517"/>
          <a:stretch/>
        </p:blipFill>
        <p:spPr bwMode="auto">
          <a:xfrm>
            <a:off x="0" y="-35116"/>
            <a:ext cx="12192000" cy="705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Essential Questions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2576447"/>
            <a:ext cx="9144000" cy="2271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How do human activities 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affect the organisms 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in the ecosystem? </a:t>
            </a:r>
          </a:p>
        </p:txBody>
      </p:sp>
    </p:spTree>
    <p:extLst>
      <p:ext uri="{BB962C8B-B14F-4D97-AF65-F5344CB8AC3E}">
        <p14:creationId xmlns:p14="http://schemas.microsoft.com/office/powerpoint/2010/main" val="72261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92431"/>
            <a:chOff x="0" y="0"/>
            <a:chExt cx="12192000" cy="6892431"/>
          </a:xfrm>
        </p:grpSpPr>
        <p:pic>
          <p:nvPicPr>
            <p:cNvPr id="15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493" r="14006"/>
            <a:stretch/>
          </p:blipFill>
          <p:spPr bwMode="auto">
            <a:xfrm>
              <a:off x="0" y="0"/>
              <a:ext cx="12192000" cy="689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A038D7C4-2FB0-4C72-9193-8B91FB60FA5B}"/>
              </a:ext>
            </a:extLst>
          </p:cNvPr>
          <p:cNvSpPr txBox="1">
            <a:spLocks/>
          </p:cNvSpPr>
          <p:nvPr/>
        </p:nvSpPr>
        <p:spPr>
          <a:xfrm>
            <a:off x="1466850" y="1009651"/>
            <a:ext cx="9258300" cy="116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00"/>
                </a:solidFill>
              </a:rPr>
              <a:t>Research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62125" y="2259110"/>
            <a:ext cx="8667750" cy="69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           </a:t>
            </a:r>
            <a:r>
              <a:rPr lang="en-US" sz="3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lynncronin.weebly.com</a:t>
            </a:r>
            <a:r>
              <a:rPr lang="en-US" sz="3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science picture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9" b="28922"/>
          <a:stretch/>
        </p:blipFill>
        <p:spPr bwMode="auto">
          <a:xfrm>
            <a:off x="3406587" y="2690719"/>
            <a:ext cx="5719483" cy="304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/>
          <p:nvPr/>
        </p:nvSpPr>
        <p:spPr>
          <a:xfrm rot="990827">
            <a:off x="2333591" y="3354797"/>
            <a:ext cx="3725956" cy="199564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CLICK ON THE SCIENCE PICTURE </a:t>
            </a:r>
          </a:p>
        </p:txBody>
      </p:sp>
    </p:spTree>
    <p:extLst>
      <p:ext uri="{BB962C8B-B14F-4D97-AF65-F5344CB8AC3E}">
        <p14:creationId xmlns:p14="http://schemas.microsoft.com/office/powerpoint/2010/main" val="35505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of garden philadelphia">
            <a:extLst>
              <a:ext uri="{FF2B5EF4-FFF2-40B4-BE49-F238E27FC236}">
                <a16:creationId xmlns:a16="http://schemas.microsoft.com/office/drawing/2014/main" id="{09E9928F-D304-4FAF-AFFE-F5487C0B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79"/>
            <a:ext cx="12192000" cy="81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0C1E73-4AE8-4EEC-AC03-77ACFFEDB84D}"/>
              </a:ext>
            </a:extLst>
          </p:cNvPr>
          <p:cNvGrpSpPr/>
          <p:nvPr/>
        </p:nvGrpSpPr>
        <p:grpSpPr>
          <a:xfrm>
            <a:off x="1466850" y="765110"/>
            <a:ext cx="9258300" cy="5080065"/>
            <a:chOff x="1466850" y="765110"/>
            <a:chExt cx="9258300" cy="50800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25525"/>
              <a:ext cx="9258300" cy="481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0" y="765110"/>
              <a:ext cx="9144000" cy="12689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Think About it…</a:t>
              </a: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02650B5C-7D51-499B-B9A5-F04B872FB84A}"/>
                </a:ext>
              </a:extLst>
            </p:cNvPr>
            <p:cNvSpPr txBox="1">
              <a:spLocks/>
            </p:cNvSpPr>
            <p:nvPr/>
          </p:nvSpPr>
          <p:spPr>
            <a:xfrm>
              <a:off x="1581150" y="3247717"/>
              <a:ext cx="9144000" cy="76891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</a:rPr>
                <a:t>This rooftop garden is in Philadelphia.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21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of garden philadelphia">
            <a:extLst>
              <a:ext uri="{FF2B5EF4-FFF2-40B4-BE49-F238E27FC236}">
                <a16:creationId xmlns:a16="http://schemas.microsoft.com/office/drawing/2014/main" id="{09E9928F-D304-4FAF-AFFE-F5487C0B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79"/>
            <a:ext cx="12192000" cy="81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Think About it…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032925-7152-4B2D-AD3B-22666AB7A236}"/>
              </a:ext>
            </a:extLst>
          </p:cNvPr>
          <p:cNvSpPr txBox="1">
            <a:spLocks/>
          </p:cNvSpPr>
          <p:nvPr/>
        </p:nvSpPr>
        <p:spPr>
          <a:xfrm>
            <a:off x="1581150" y="2349423"/>
            <a:ext cx="9144000" cy="10075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How does this garden help 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with the ecosystem of the city?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3E991E-D70E-4526-927B-D94DC46F7964}"/>
              </a:ext>
            </a:extLst>
          </p:cNvPr>
          <p:cNvSpPr txBox="1">
            <a:spLocks/>
          </p:cNvSpPr>
          <p:nvPr/>
        </p:nvSpPr>
        <p:spPr>
          <a:xfrm>
            <a:off x="2779906" y="3235004"/>
            <a:ext cx="6746488" cy="2366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garden produces oxygen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helps to clean the air. 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also provides a safe place for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birds and insects.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also help to control rainwater and they could be used to grow food.</a:t>
            </a:r>
          </a:p>
        </p:txBody>
      </p:sp>
    </p:spTree>
    <p:extLst>
      <p:ext uri="{BB962C8B-B14F-4D97-AF65-F5344CB8AC3E}">
        <p14:creationId xmlns:p14="http://schemas.microsoft.com/office/powerpoint/2010/main" val="25362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of garden philadelphia">
            <a:extLst>
              <a:ext uri="{FF2B5EF4-FFF2-40B4-BE49-F238E27FC236}">
                <a16:creationId xmlns:a16="http://schemas.microsoft.com/office/drawing/2014/main" id="{09E9928F-D304-4FAF-AFFE-F5487C0B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79"/>
            <a:ext cx="12192000" cy="81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Think About it…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D90CBB-9D96-40D9-BAE8-BD6F03E676B7}"/>
              </a:ext>
            </a:extLst>
          </p:cNvPr>
          <p:cNvSpPr txBox="1">
            <a:spLocks/>
          </p:cNvSpPr>
          <p:nvPr/>
        </p:nvSpPr>
        <p:spPr>
          <a:xfrm>
            <a:off x="1466850" y="2359425"/>
            <a:ext cx="9144000" cy="10075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What are some problems with 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building a garden on a roof?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ED648D-D6E0-4D47-AFC5-A7E4476E1EBB}"/>
              </a:ext>
            </a:extLst>
          </p:cNvPr>
          <p:cNvSpPr txBox="1">
            <a:spLocks/>
          </p:cNvSpPr>
          <p:nvPr/>
        </p:nvSpPr>
        <p:spPr>
          <a:xfrm>
            <a:off x="1581150" y="3435350"/>
            <a:ext cx="9144000" cy="1602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very heavy – water weighs a lot.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of the insects might hurt the plants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using insecticides might be a problem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they run off into the city streets.</a:t>
            </a:r>
          </a:p>
        </p:txBody>
      </p:sp>
    </p:spTree>
    <p:extLst>
      <p:ext uri="{BB962C8B-B14F-4D97-AF65-F5344CB8AC3E}">
        <p14:creationId xmlns:p14="http://schemas.microsoft.com/office/powerpoint/2010/main" val="36041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of garden philadelphia">
            <a:extLst>
              <a:ext uri="{FF2B5EF4-FFF2-40B4-BE49-F238E27FC236}">
                <a16:creationId xmlns:a16="http://schemas.microsoft.com/office/drawing/2014/main" id="{09E9928F-D304-4FAF-AFFE-F5487C0B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79"/>
            <a:ext cx="12192000" cy="81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Think About it…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032925-7152-4B2D-AD3B-22666AB7A236}"/>
              </a:ext>
            </a:extLst>
          </p:cNvPr>
          <p:cNvSpPr txBox="1">
            <a:spLocks/>
          </p:cNvSpPr>
          <p:nvPr/>
        </p:nvSpPr>
        <p:spPr>
          <a:xfrm>
            <a:off x="2091783" y="2432115"/>
            <a:ext cx="8122734" cy="1007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How might the rooftop gardens effect the bird population in the city?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3E991E-D70E-4526-927B-D94DC46F7964}"/>
              </a:ext>
            </a:extLst>
          </p:cNvPr>
          <p:cNvSpPr txBox="1">
            <a:spLocks/>
          </p:cNvSpPr>
          <p:nvPr/>
        </p:nvSpPr>
        <p:spPr>
          <a:xfrm>
            <a:off x="2359412" y="3439706"/>
            <a:ext cx="7587476" cy="1857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number of birds should rise because they have a safe place to live and plenty of food.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type of birds in the city might also change.</a:t>
            </a:r>
          </a:p>
        </p:txBody>
      </p:sp>
    </p:spTree>
    <p:extLst>
      <p:ext uri="{BB962C8B-B14F-4D97-AF65-F5344CB8AC3E}">
        <p14:creationId xmlns:p14="http://schemas.microsoft.com/office/powerpoint/2010/main" val="39688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of garden philadelphia">
            <a:extLst>
              <a:ext uri="{FF2B5EF4-FFF2-40B4-BE49-F238E27FC236}">
                <a16:creationId xmlns:a16="http://schemas.microsoft.com/office/drawing/2014/main" id="{09E9928F-D304-4FAF-AFFE-F5487C0B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79"/>
            <a:ext cx="12192000" cy="81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C20028-DF07-41ED-AFA4-976C8448CBD2}"/>
              </a:ext>
            </a:extLst>
          </p:cNvPr>
          <p:cNvSpPr/>
          <p:nvPr/>
        </p:nvSpPr>
        <p:spPr>
          <a:xfrm>
            <a:off x="1466850" y="1025525"/>
            <a:ext cx="9258300" cy="481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DB29B-3C05-49C2-BE92-77B8DCE2E313}"/>
              </a:ext>
            </a:extLst>
          </p:cNvPr>
          <p:cNvSpPr/>
          <p:nvPr/>
        </p:nvSpPr>
        <p:spPr>
          <a:xfrm>
            <a:off x="1466850" y="1025525"/>
            <a:ext cx="9258300" cy="11461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50B5C-7D51-499B-B9A5-F04B872FB84A}"/>
              </a:ext>
            </a:extLst>
          </p:cNvPr>
          <p:cNvSpPr txBox="1">
            <a:spLocks/>
          </p:cNvSpPr>
          <p:nvPr/>
        </p:nvSpPr>
        <p:spPr>
          <a:xfrm>
            <a:off x="1524000" y="765110"/>
            <a:ext cx="9144000" cy="126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Think About it…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032925-7152-4B2D-AD3B-22666AB7A236}"/>
              </a:ext>
            </a:extLst>
          </p:cNvPr>
          <p:cNvSpPr txBox="1">
            <a:spLocks/>
          </p:cNvSpPr>
          <p:nvPr/>
        </p:nvSpPr>
        <p:spPr>
          <a:xfrm>
            <a:off x="2091783" y="2432115"/>
            <a:ext cx="8122734" cy="10075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How could a garden planner </a:t>
            </a:r>
            <a:b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help the birds?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3E991E-D70E-4526-927B-D94DC46F7964}"/>
              </a:ext>
            </a:extLst>
          </p:cNvPr>
          <p:cNvSpPr txBox="1">
            <a:spLocks/>
          </p:cNvSpPr>
          <p:nvPr/>
        </p:nvSpPr>
        <p:spPr>
          <a:xfrm>
            <a:off x="2359412" y="3439707"/>
            <a:ext cx="7587476" cy="820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planting crops that are make good homes and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are good food for certain types of birds.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127445-6896-4015-B477-F83348368495}"/>
              </a:ext>
            </a:extLst>
          </p:cNvPr>
          <p:cNvSpPr txBox="1">
            <a:spLocks/>
          </p:cNvSpPr>
          <p:nvPr/>
        </p:nvSpPr>
        <p:spPr>
          <a:xfrm>
            <a:off x="1847386" y="4445639"/>
            <a:ext cx="8497228" cy="1213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example, there are certain flowers that attract hummingbirds.  As long as you also provide water, some hummingbirds could live their entire lives on the roof in Philly!</a:t>
            </a:r>
          </a:p>
        </p:txBody>
      </p:sp>
    </p:spTree>
    <p:extLst>
      <p:ext uri="{BB962C8B-B14F-4D97-AF65-F5344CB8AC3E}">
        <p14:creationId xmlns:p14="http://schemas.microsoft.com/office/powerpoint/2010/main" val="37732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92431"/>
            <a:chOff x="0" y="0"/>
            <a:chExt cx="12192000" cy="6892431"/>
          </a:xfrm>
        </p:grpSpPr>
        <p:pic>
          <p:nvPicPr>
            <p:cNvPr id="15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493" r="14006"/>
            <a:stretch/>
          </p:blipFill>
          <p:spPr bwMode="auto">
            <a:xfrm>
              <a:off x="0" y="0"/>
              <a:ext cx="12192000" cy="689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t="26972" r="10292" b="20182"/>
          <a:stretch/>
        </p:blipFill>
        <p:spPr bwMode="auto">
          <a:xfrm>
            <a:off x="2382931" y="2958355"/>
            <a:ext cx="7426138" cy="281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38D7C4-2FB0-4C72-9193-8B91FB60FA5B}"/>
              </a:ext>
            </a:extLst>
          </p:cNvPr>
          <p:cNvSpPr txBox="1">
            <a:spLocks/>
          </p:cNvSpPr>
          <p:nvPr/>
        </p:nvSpPr>
        <p:spPr>
          <a:xfrm>
            <a:off x="1466850" y="1009651"/>
            <a:ext cx="9258300" cy="116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00"/>
                </a:solidFill>
              </a:rPr>
              <a:t>Research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62125" y="2259110"/>
            <a:ext cx="8667750" cy="69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           </a:t>
            </a:r>
            <a:r>
              <a:rPr lang="en-US" sz="3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lynncronin.weebly.com</a:t>
            </a:r>
            <a:r>
              <a:rPr lang="en-US" sz="3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science picture</a:t>
            </a:r>
          </a:p>
        </p:txBody>
      </p:sp>
      <p:sp>
        <p:nvSpPr>
          <p:cNvPr id="4" name="Notched Right Arrow 3"/>
          <p:cNvSpPr/>
          <p:nvPr/>
        </p:nvSpPr>
        <p:spPr>
          <a:xfrm rot="990827">
            <a:off x="2333591" y="3354797"/>
            <a:ext cx="3725956" cy="1995643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CLICK ON THE VIDEO FOR YOUR BIOME</a:t>
            </a:r>
          </a:p>
        </p:txBody>
      </p:sp>
    </p:spTree>
    <p:extLst>
      <p:ext uri="{BB962C8B-B14F-4D97-AF65-F5344CB8AC3E}">
        <p14:creationId xmlns:p14="http://schemas.microsoft.com/office/powerpoint/2010/main" val="16845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92431"/>
            <a:chOff x="0" y="0"/>
            <a:chExt cx="12192000" cy="6892431"/>
          </a:xfrm>
        </p:grpSpPr>
        <p:pic>
          <p:nvPicPr>
            <p:cNvPr id="15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493" r="14006"/>
            <a:stretch/>
          </p:blipFill>
          <p:spPr bwMode="auto">
            <a:xfrm>
              <a:off x="0" y="0"/>
              <a:ext cx="12192000" cy="689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t="26972" r="10292" b="20182"/>
          <a:stretch/>
        </p:blipFill>
        <p:spPr bwMode="auto">
          <a:xfrm>
            <a:off x="2382931" y="2958355"/>
            <a:ext cx="7426138" cy="281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38D7C4-2FB0-4C72-9193-8B91FB60FA5B}"/>
              </a:ext>
            </a:extLst>
          </p:cNvPr>
          <p:cNvSpPr txBox="1">
            <a:spLocks/>
          </p:cNvSpPr>
          <p:nvPr/>
        </p:nvSpPr>
        <p:spPr>
          <a:xfrm>
            <a:off x="1466850" y="1009651"/>
            <a:ext cx="9258300" cy="116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00"/>
                </a:solidFill>
              </a:rPr>
              <a:t>Research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 txBox="1">
            <a:spLocks/>
          </p:cNvSpPr>
          <p:nvPr/>
        </p:nvSpPr>
        <p:spPr>
          <a:xfrm>
            <a:off x="1762125" y="2259110"/>
            <a:ext cx="8667750" cy="69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FINISH EARLY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BUTTON TO WATCH ANOTHER VIDEO!</a:t>
            </a:r>
          </a:p>
        </p:txBody>
      </p:sp>
      <p:sp>
        <p:nvSpPr>
          <p:cNvPr id="4" name="Notched Right Arrow 3"/>
          <p:cNvSpPr/>
          <p:nvPr/>
        </p:nvSpPr>
        <p:spPr>
          <a:xfrm rot="990827">
            <a:off x="3670051" y="4812656"/>
            <a:ext cx="2177937" cy="731726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BUTTON</a:t>
            </a:r>
          </a:p>
        </p:txBody>
      </p:sp>
    </p:spTree>
    <p:extLst>
      <p:ext uri="{BB962C8B-B14F-4D97-AF65-F5344CB8AC3E}">
        <p14:creationId xmlns:p14="http://schemas.microsoft.com/office/powerpoint/2010/main" val="41907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92431"/>
            <a:chOff x="0" y="0"/>
            <a:chExt cx="12192000" cy="6892431"/>
          </a:xfrm>
        </p:grpSpPr>
        <p:pic>
          <p:nvPicPr>
            <p:cNvPr id="15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493" r="14006"/>
            <a:stretch/>
          </p:blipFill>
          <p:spPr bwMode="auto">
            <a:xfrm>
              <a:off x="0" y="0"/>
              <a:ext cx="12192000" cy="689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C20028-DF07-41ED-AFA4-976C8448CBD2}"/>
                </a:ext>
              </a:extLst>
            </p:cNvPr>
            <p:cNvSpPr/>
            <p:nvPr/>
          </p:nvSpPr>
          <p:spPr>
            <a:xfrm>
              <a:off x="1466850" y="1019175"/>
              <a:ext cx="9258300" cy="48196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3DB29B-3C05-49C2-BE92-77B8DCE2E313}"/>
                </a:ext>
              </a:extLst>
            </p:cNvPr>
            <p:cNvSpPr/>
            <p:nvPr/>
          </p:nvSpPr>
          <p:spPr>
            <a:xfrm>
              <a:off x="1466850" y="1025525"/>
              <a:ext cx="9258300" cy="11461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a typeface="Calibri"/>
                <a:cs typeface="Times New Roman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517CD9-1274-4330-B27B-9C54D282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559051"/>
            <a:ext cx="8667750" cy="65405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ecosystem called?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38D7C4-2FB0-4C72-9193-8B91FB60FA5B}"/>
              </a:ext>
            </a:extLst>
          </p:cNvPr>
          <p:cNvSpPr txBox="1">
            <a:spLocks/>
          </p:cNvSpPr>
          <p:nvPr/>
        </p:nvSpPr>
        <p:spPr>
          <a:xfrm>
            <a:off x="1466850" y="1009651"/>
            <a:ext cx="9258300" cy="116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00"/>
                </a:solidFill>
              </a:rPr>
              <a:t>Research Question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1D0761C-89A9-409D-B0B4-7C8A69075799}"/>
              </a:ext>
            </a:extLst>
          </p:cNvPr>
          <p:cNvSpPr txBox="1">
            <a:spLocks/>
          </p:cNvSpPr>
          <p:nvPr/>
        </p:nvSpPr>
        <p:spPr>
          <a:xfrm>
            <a:off x="1762125" y="3232150"/>
            <a:ext cx="866775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weather like?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DFDFCD-2808-4CD2-8DB7-1B2AAA9DB2E2}"/>
              </a:ext>
            </a:extLst>
          </p:cNvPr>
          <p:cNvSpPr txBox="1">
            <a:spLocks/>
          </p:cNvSpPr>
          <p:nvPr/>
        </p:nvSpPr>
        <p:spPr>
          <a:xfrm>
            <a:off x="1762125" y="3927475"/>
            <a:ext cx="866775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animals live there?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6AA49C-DD92-4AC0-B8A8-77BAFD49870B}"/>
              </a:ext>
            </a:extLst>
          </p:cNvPr>
          <p:cNvSpPr txBox="1">
            <a:spLocks/>
          </p:cNvSpPr>
          <p:nvPr/>
        </p:nvSpPr>
        <p:spPr>
          <a:xfrm>
            <a:off x="1762125" y="4763763"/>
            <a:ext cx="866775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the living and non-living things interact?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1667</Words>
  <Application>Microsoft Office PowerPoint</Application>
  <PresentationFormat>Widescreen</PresentationFormat>
  <Paragraphs>262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Times New Roman</vt:lpstr>
      <vt:lpstr>Office Theme</vt:lpstr>
      <vt:lpstr>How do the living things  use the non-living things  in order to survive?</vt:lpstr>
      <vt:lpstr>Name the living things in this picture</vt:lpstr>
      <vt:lpstr>How do the living things in this ecosystem interact with the non-living things?</vt:lpstr>
      <vt:lpstr>Ecosystem</vt:lpstr>
      <vt:lpstr>Your teacher will assign each group one of these biomes</vt:lpstr>
      <vt:lpstr>PowerPoint Presentation</vt:lpstr>
      <vt:lpstr>PowerPoint Presentation</vt:lpstr>
      <vt:lpstr>PowerPoint Presentation</vt:lpstr>
      <vt:lpstr>What is your ecosystem called?</vt:lpstr>
      <vt:lpstr>Now that you know a little more….</vt:lpstr>
      <vt:lpstr>How do the living things  use the non-living things  in order to survive?</vt:lpstr>
      <vt:lpstr>How do changes  in an environment  affect the populations that live there?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changes  in an environment  affect the populations that live there?</vt:lpstr>
      <vt:lpstr>How does the availability of water affect organisms living in an environment?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the availability of water affect organisms living in an environment?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Question Describe how populations live and interact in a variety of ecosystems.</dc:title>
  <dc:creator>Lynn Cronin</dc:creator>
  <cp:lastModifiedBy>Lynn Cronin</cp:lastModifiedBy>
  <cp:revision>96</cp:revision>
  <dcterms:created xsi:type="dcterms:W3CDTF">2017-10-19T13:11:40Z</dcterms:created>
  <dcterms:modified xsi:type="dcterms:W3CDTF">2017-11-20T14:21:42Z</dcterms:modified>
</cp:coreProperties>
</file>