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85" r:id="rId3"/>
    <p:sldId id="286" r:id="rId4"/>
    <p:sldId id="287" r:id="rId5"/>
    <p:sldId id="288" r:id="rId6"/>
    <p:sldId id="257" r:id="rId7"/>
    <p:sldId id="290" r:id="rId8"/>
    <p:sldId id="289" r:id="rId9"/>
    <p:sldId id="291" r:id="rId10"/>
    <p:sldId id="292" r:id="rId11"/>
  </p:sldIdLst>
  <p:sldSz cx="9144000" cy="5943600"/>
  <p:notesSz cx="6858000" cy="9144000"/>
  <p:defaultTextStyle>
    <a:defPPr>
      <a:defRPr lang="en-US"/>
    </a:defPPr>
    <a:lvl1pPr marL="0" algn="l" defTabSz="7359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7955" algn="l" defTabSz="7359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5909" algn="l" defTabSz="7359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3864" algn="l" defTabSz="7359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1818" algn="l" defTabSz="7359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39773" algn="l" defTabSz="7359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7727" algn="l" defTabSz="7359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5682" algn="l" defTabSz="7359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3636" algn="l" defTabSz="73590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  <p15:guide id="3" orient="horz" pos="1872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009900"/>
    <a:srgbClr val="006600"/>
    <a:srgbClr val="80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3" autoAdjust="0"/>
    <p:restoredTop sz="94672" autoAdjust="0"/>
  </p:normalViewPr>
  <p:slideViewPr>
    <p:cSldViewPr>
      <p:cViewPr varScale="1">
        <p:scale>
          <a:sx n="58" d="100"/>
          <a:sy n="58" d="100"/>
        </p:scale>
        <p:origin x="72" y="756"/>
      </p:cViewPr>
      <p:guideLst>
        <p:guide orient="horz" pos="2160"/>
        <p:guide pos="3744"/>
        <p:guide orient="horz" pos="1872"/>
        <p:guide pos="2880"/>
      </p:guideLst>
    </p:cSldViewPr>
  </p:slideViewPr>
  <p:outlineViewPr>
    <p:cViewPr>
      <p:scale>
        <a:sx n="33" d="100"/>
        <a:sy n="33" d="100"/>
      </p:scale>
      <p:origin x="0" y="7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2DCD9-C0C8-4B53-AB4F-7E9D073A8C08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0575" y="685800"/>
            <a:ext cx="5276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501F2-4E74-4D00-91D2-36C80852A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59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59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7955" algn="l" defTabSz="7359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5909" algn="l" defTabSz="7359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3864" algn="l" defTabSz="7359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1818" algn="l" defTabSz="7359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39773" algn="l" defTabSz="7359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07727" algn="l" defTabSz="7359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75682" algn="l" defTabSz="7359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43636" algn="l" defTabSz="7359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0575" y="685800"/>
            <a:ext cx="52768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501F2-4E74-4D00-91D2-36C80852A4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89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0575" y="685800"/>
            <a:ext cx="52768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501F2-4E74-4D00-91D2-36C80852A4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50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0575" y="685800"/>
            <a:ext cx="52768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501F2-4E74-4D00-91D2-36C80852A4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9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0575" y="685800"/>
            <a:ext cx="52768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501F2-4E74-4D00-91D2-36C80852A4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03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0575" y="685800"/>
            <a:ext cx="52768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501F2-4E74-4D00-91D2-36C80852A4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1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0575" y="685800"/>
            <a:ext cx="52768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501F2-4E74-4D00-91D2-36C80852A4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25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0575" y="685800"/>
            <a:ext cx="52768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501F2-4E74-4D00-91D2-36C80852A4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89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0575" y="685800"/>
            <a:ext cx="52768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501F2-4E74-4D00-91D2-36C80852A4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68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0575" y="685800"/>
            <a:ext cx="52768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501F2-4E74-4D00-91D2-36C80852A4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68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0575" y="685800"/>
            <a:ext cx="52768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501F2-4E74-4D00-91D2-36C80852A4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6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253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rgbClr val="0070C0"/>
            </a:gs>
            <a:gs pos="52000">
              <a:schemeClr val="tx2">
                <a:lumMod val="40000"/>
                <a:lumOff val="60000"/>
              </a:schemeClr>
            </a:gs>
            <a:gs pos="0">
              <a:srgbClr val="002060"/>
            </a:gs>
            <a:gs pos="97917">
              <a:srgbClr val="002060"/>
            </a:gs>
            <a:gs pos="86000">
              <a:srgbClr val="002060"/>
            </a:gs>
            <a:gs pos="20000">
              <a:schemeClr val="tx2">
                <a:lumMod val="75000"/>
              </a:schemeClr>
            </a:gs>
            <a:gs pos="69000">
              <a:srgbClr val="0070C0"/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827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735909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5966" indent="-275966" algn="l" defTabSz="73590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7926" indent="-229972" algn="l" defTabSz="735909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19886" indent="-183977" algn="l" defTabSz="735909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7841" indent="-183977" algn="l" defTabSz="735909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5796" indent="-183977" algn="l" defTabSz="735909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3750" indent="-183977" algn="l" defTabSz="73590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1705" indent="-183977" algn="l" defTabSz="73590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59659" indent="-183977" algn="l" defTabSz="73590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27614" indent="-183977" algn="l" defTabSz="73590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59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7955" algn="l" defTabSz="7359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5909" algn="l" defTabSz="7359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3864" algn="l" defTabSz="7359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1818" algn="l" defTabSz="7359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39773" algn="l" defTabSz="7359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7727" algn="l" defTabSz="7359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5682" algn="l" defTabSz="7359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3636" algn="l" defTabSz="7359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69024" y="883285"/>
            <a:ext cx="6626225" cy="4178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tIns="457200" anchor="ctr" anchorCtr="0"/>
          <a:lstStyle/>
          <a:p>
            <a:r>
              <a:rPr lang="en-US" dirty="0">
                <a:latin typeface="Arial Black" panose="020B0A04020102020204" pitchFamily="34" charset="0"/>
              </a:rPr>
              <a:t>Magnets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2B4A15-210E-42BB-9CB3-BFEF67C955E0}"/>
              </a:ext>
            </a:extLst>
          </p:cNvPr>
          <p:cNvSpPr/>
          <p:nvPr/>
        </p:nvSpPr>
        <p:spPr>
          <a:xfrm>
            <a:off x="1259499" y="883285"/>
            <a:ext cx="6625003" cy="99335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805"/>
              </a:spcAft>
            </a:pPr>
            <a:r>
              <a:rPr lang="en-US" sz="3500" dirty="0">
                <a:solidFill>
                  <a:schemeClr val="bg1"/>
                </a:solidFill>
                <a:latin typeface="Arial Black" panose="020B0A04020102020204" pitchFamily="34" charset="0"/>
              </a:rPr>
              <a:t>ESSENTIAL QUESTION</a:t>
            </a:r>
            <a:endParaRPr lang="en-US" sz="3500" dirty="0"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552712" y="5508837"/>
            <a:ext cx="2134577" cy="316442"/>
          </a:xfrm>
          <a:prstGeom prst="rect">
            <a:avLst/>
          </a:prstGeom>
        </p:spPr>
        <p:txBody>
          <a:bodyPr lIns="73591" tIns="36795" rIns="73591" bIns="36795"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UNIT 6 PHYSICS</a:t>
            </a:r>
          </a:p>
        </p:txBody>
      </p:sp>
    </p:spTree>
    <p:extLst>
      <p:ext uri="{BB962C8B-B14F-4D97-AF65-F5344CB8AC3E}">
        <p14:creationId xmlns:p14="http://schemas.microsoft.com/office/powerpoint/2010/main" val="1585976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59499" y="873760"/>
            <a:ext cx="6626225" cy="4178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tIns="457200" anchor="ctr" anchorCtr="0"/>
          <a:lstStyle/>
          <a:p>
            <a:r>
              <a:rPr lang="en-US" sz="3600" dirty="0">
                <a:latin typeface="Arial Black" panose="020B0A04020102020204" pitchFamily="34" charset="0"/>
                <a:cs typeface="Arial" panose="020B0604020202020204" pitchFamily="34" charset="0"/>
              </a:rPr>
              <a:t>Try the experiment </a:t>
            </a:r>
            <a:br>
              <a:rPr lang="en-US" sz="36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 Black" panose="020B0A04020102020204" pitchFamily="34" charset="0"/>
                <a:cs typeface="Arial" panose="020B0604020202020204" pitchFamily="34" charset="0"/>
              </a:rPr>
              <a:t>on </a:t>
            </a:r>
            <a:r>
              <a:rPr lang="en-US" sz="3600">
                <a:latin typeface="Arial Black" panose="020B0A04020102020204" pitchFamily="34" charset="0"/>
                <a:cs typeface="Arial" panose="020B0604020202020204" pitchFamily="34" charset="0"/>
              </a:rPr>
              <a:t>Pages 24 </a:t>
            </a:r>
            <a:r>
              <a:rPr lang="en-US" sz="3600" dirty="0">
                <a:latin typeface="Arial Black" panose="020B0A04020102020204" pitchFamily="34" charset="0"/>
                <a:cs typeface="Arial" panose="020B0604020202020204" pitchFamily="34" charset="0"/>
              </a:rPr>
              <a:t>- 25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2B4A15-210E-42BB-9CB3-BFEF67C955E0}"/>
              </a:ext>
            </a:extLst>
          </p:cNvPr>
          <p:cNvSpPr/>
          <p:nvPr/>
        </p:nvSpPr>
        <p:spPr>
          <a:xfrm>
            <a:off x="1259499" y="883285"/>
            <a:ext cx="6625003" cy="99335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805"/>
              </a:spcAft>
            </a:pPr>
            <a:r>
              <a:rPr lang="en-US" sz="3500" dirty="0">
                <a:solidFill>
                  <a:schemeClr val="bg1"/>
                </a:solidFill>
                <a:latin typeface="Arial Black" panose="020B0A04020102020204" pitchFamily="34" charset="0"/>
              </a:rPr>
              <a:t>Try it!</a:t>
            </a:r>
            <a:endParaRPr lang="en-US" sz="3500" dirty="0"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552712" y="5508837"/>
            <a:ext cx="2134577" cy="316442"/>
          </a:xfrm>
          <a:prstGeom prst="rect">
            <a:avLst/>
          </a:prstGeom>
        </p:spPr>
        <p:txBody>
          <a:bodyPr lIns="73591" tIns="36795" rIns="73591" bIns="36795"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UNIT 6 PHYSICS</a:t>
            </a:r>
          </a:p>
        </p:txBody>
      </p:sp>
    </p:spTree>
    <p:extLst>
      <p:ext uri="{BB962C8B-B14F-4D97-AF65-F5344CB8AC3E}">
        <p14:creationId xmlns:p14="http://schemas.microsoft.com/office/powerpoint/2010/main" val="266773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69024" y="883285"/>
            <a:ext cx="6626225" cy="4178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tIns="457200" anchor="ctr" anchorCtr="0"/>
          <a:lstStyle/>
          <a:p>
            <a:r>
              <a:rPr lang="en-US" dirty="0">
                <a:latin typeface="Arial Black" panose="020B0A04020102020204" pitchFamily="34" charset="0"/>
              </a:rPr>
              <a:t>Read Pages 20-21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2B4A15-210E-42BB-9CB3-BFEF67C955E0}"/>
              </a:ext>
            </a:extLst>
          </p:cNvPr>
          <p:cNvSpPr/>
          <p:nvPr/>
        </p:nvSpPr>
        <p:spPr>
          <a:xfrm>
            <a:off x="1259499" y="883285"/>
            <a:ext cx="6625003" cy="99335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805"/>
              </a:spcAft>
            </a:pPr>
            <a:r>
              <a:rPr lang="en-US" sz="3500" dirty="0">
                <a:solidFill>
                  <a:schemeClr val="bg1"/>
                </a:solidFill>
                <a:latin typeface="Arial Black" panose="020B0A04020102020204" pitchFamily="34" charset="0"/>
              </a:rPr>
              <a:t>ESSENTIAL QUESTION</a:t>
            </a:r>
            <a:endParaRPr lang="en-US" sz="3500" dirty="0"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552712" y="5508837"/>
            <a:ext cx="2134577" cy="316442"/>
          </a:xfrm>
          <a:prstGeom prst="rect">
            <a:avLst/>
          </a:prstGeom>
        </p:spPr>
        <p:txBody>
          <a:bodyPr lIns="73591" tIns="36795" rIns="73591" bIns="36795"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UNIT 6 PHYSICS</a:t>
            </a:r>
          </a:p>
        </p:txBody>
      </p:sp>
    </p:spTree>
    <p:extLst>
      <p:ext uri="{BB962C8B-B14F-4D97-AF65-F5344CB8AC3E}">
        <p14:creationId xmlns:p14="http://schemas.microsoft.com/office/powerpoint/2010/main" val="706626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69024" y="883285"/>
            <a:ext cx="6626225" cy="4178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tIns="457200" anchor="ctr" anchorCtr="0"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2B4A15-210E-42BB-9CB3-BFEF67C955E0}"/>
              </a:ext>
            </a:extLst>
          </p:cNvPr>
          <p:cNvSpPr/>
          <p:nvPr/>
        </p:nvSpPr>
        <p:spPr>
          <a:xfrm>
            <a:off x="1259499" y="883285"/>
            <a:ext cx="6625003" cy="99335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805"/>
              </a:spcAft>
            </a:pPr>
            <a:r>
              <a:rPr lang="en-US" sz="3500" dirty="0">
                <a:solidFill>
                  <a:schemeClr val="bg1"/>
                </a:solidFill>
                <a:latin typeface="Arial Black" panose="020B0A04020102020204" pitchFamily="34" charset="0"/>
              </a:rPr>
              <a:t>Vocabulary </a:t>
            </a:r>
            <a:endParaRPr lang="en-US" sz="3500" dirty="0"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552712" y="5508837"/>
            <a:ext cx="2134577" cy="316442"/>
          </a:xfrm>
          <a:prstGeom prst="rect">
            <a:avLst/>
          </a:prstGeom>
        </p:spPr>
        <p:txBody>
          <a:bodyPr lIns="73591" tIns="36795" rIns="73591" bIns="36795"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UNIT 6 PHYSICS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0BB962-FDDF-465A-810C-2E71E5DD33FA}"/>
              </a:ext>
            </a:extLst>
          </p:cNvPr>
          <p:cNvSpPr txBox="1"/>
          <p:nvPr/>
        </p:nvSpPr>
        <p:spPr>
          <a:xfrm>
            <a:off x="3810000" y="2300352"/>
            <a:ext cx="43609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 Black" panose="020B0A04020102020204" pitchFamily="34" charset="0"/>
              </a:rPr>
              <a:t>Attract</a:t>
            </a:r>
            <a:br>
              <a:rPr lang="en-US" sz="2200" dirty="0">
                <a:latin typeface="Arial Black" panose="020B0A040201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force the pulls objects together 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E71205-0C50-4E99-9C58-5621D4DE6FBE}"/>
              </a:ext>
            </a:extLst>
          </p:cNvPr>
          <p:cNvSpPr txBox="1"/>
          <p:nvPr/>
        </p:nvSpPr>
        <p:spPr>
          <a:xfrm>
            <a:off x="1905000" y="3733800"/>
            <a:ext cx="42835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 Black" panose="020B0A04020102020204" pitchFamily="34" charset="0"/>
              </a:rPr>
              <a:t>Repel</a:t>
            </a:r>
            <a:br>
              <a:rPr lang="en-US" sz="2200" dirty="0">
                <a:latin typeface="Arial Black" panose="020B0A040201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force that pushes objects apart</a:t>
            </a:r>
            <a:endParaRPr lang="en-US" sz="2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2306DF-054B-43AF-B210-5634A2FFCEBE}"/>
              </a:ext>
            </a:extLst>
          </p:cNvPr>
          <p:cNvSpPr/>
          <p:nvPr/>
        </p:nvSpPr>
        <p:spPr>
          <a:xfrm>
            <a:off x="-228600" y="2416794"/>
            <a:ext cx="3581400" cy="55564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F6BB1B-EA81-4C54-820C-CFA1919055B4}"/>
              </a:ext>
            </a:extLst>
          </p:cNvPr>
          <p:cNvSpPr/>
          <p:nvPr/>
        </p:nvSpPr>
        <p:spPr>
          <a:xfrm>
            <a:off x="-228600" y="3840699"/>
            <a:ext cx="2148114" cy="55564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5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233 4.01709E-6 L -0.06336 -0.0048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85" y="-2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08 -0.00053 L 0.45105 -0.0005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69024" y="883285"/>
            <a:ext cx="6626225" cy="4178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tIns="457200" anchor="ctr" anchorCtr="0"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2B4A15-210E-42BB-9CB3-BFEF67C955E0}"/>
              </a:ext>
            </a:extLst>
          </p:cNvPr>
          <p:cNvSpPr/>
          <p:nvPr/>
        </p:nvSpPr>
        <p:spPr>
          <a:xfrm>
            <a:off x="1259499" y="883285"/>
            <a:ext cx="6625003" cy="99335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805"/>
              </a:spcAft>
            </a:pPr>
            <a:r>
              <a:rPr lang="en-US" sz="3500" dirty="0">
                <a:solidFill>
                  <a:schemeClr val="bg1"/>
                </a:solidFill>
                <a:latin typeface="Arial Black" panose="020B0A04020102020204" pitchFamily="34" charset="0"/>
              </a:rPr>
              <a:t>Vocabulary </a:t>
            </a:r>
            <a:endParaRPr lang="en-US" sz="3500" dirty="0"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552712" y="5508837"/>
            <a:ext cx="2134577" cy="316442"/>
          </a:xfrm>
          <a:prstGeom prst="rect">
            <a:avLst/>
          </a:prstGeom>
        </p:spPr>
        <p:txBody>
          <a:bodyPr lIns="73591" tIns="36795" rIns="73591" bIns="36795"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UNIT 6 PHYSICS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0BB962-FDDF-465A-810C-2E71E5DD33FA}"/>
              </a:ext>
            </a:extLst>
          </p:cNvPr>
          <p:cNvSpPr txBox="1"/>
          <p:nvPr/>
        </p:nvSpPr>
        <p:spPr>
          <a:xfrm>
            <a:off x="2401667" y="2331146"/>
            <a:ext cx="43609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 Black" panose="020B0A04020102020204" pitchFamily="34" charset="0"/>
              </a:rPr>
              <a:t>Attract</a:t>
            </a:r>
            <a:br>
              <a:rPr lang="en-US" sz="2200" dirty="0">
                <a:latin typeface="Arial Black" panose="020B0A040201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force the pulls objects together 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E71205-0C50-4E99-9C58-5621D4DE6FBE}"/>
              </a:ext>
            </a:extLst>
          </p:cNvPr>
          <p:cNvSpPr txBox="1"/>
          <p:nvPr/>
        </p:nvSpPr>
        <p:spPr>
          <a:xfrm>
            <a:off x="2479059" y="3528547"/>
            <a:ext cx="42835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Arial Black" panose="020B0A04020102020204" pitchFamily="34" charset="0"/>
              </a:rPr>
              <a:t>Repel</a:t>
            </a:r>
            <a:br>
              <a:rPr lang="en-US" sz="2200" dirty="0">
                <a:latin typeface="Arial Black" panose="020B0A040201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force that pushes objects apart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9156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69024" y="883285"/>
            <a:ext cx="6626225" cy="4178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tIns="457200" anchor="ctr" anchorCtr="0"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is the force applied when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kick a soccer ball different than the force a magnet applies to a paper clip?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2B4A15-210E-42BB-9CB3-BFEF67C955E0}"/>
              </a:ext>
            </a:extLst>
          </p:cNvPr>
          <p:cNvSpPr/>
          <p:nvPr/>
        </p:nvSpPr>
        <p:spPr>
          <a:xfrm>
            <a:off x="1259499" y="883285"/>
            <a:ext cx="6625003" cy="99335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805"/>
              </a:spcAft>
            </a:pPr>
            <a:r>
              <a:rPr lang="en-US" sz="3500" dirty="0">
                <a:solidFill>
                  <a:schemeClr val="bg1"/>
                </a:solidFill>
                <a:latin typeface="Arial Black" panose="020B0A04020102020204" pitchFamily="34" charset="0"/>
              </a:rPr>
              <a:t>Think about it…</a:t>
            </a:r>
            <a:endParaRPr lang="en-US" sz="3500" dirty="0"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552712" y="5508837"/>
            <a:ext cx="2134577" cy="316442"/>
          </a:xfrm>
          <a:prstGeom prst="rect">
            <a:avLst/>
          </a:prstGeom>
        </p:spPr>
        <p:txBody>
          <a:bodyPr lIns="73591" tIns="36795" rIns="73591" bIns="36795"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UNIT 6 PHYSICS</a:t>
            </a:r>
          </a:p>
        </p:txBody>
      </p:sp>
      <p:pic>
        <p:nvPicPr>
          <p:cNvPr id="5" name="Picture 4" descr="Image result for soccer ball">
            <a:extLst>
              <a:ext uri="{FF2B5EF4-FFF2-40B4-BE49-F238E27FC236}">
                <a16:creationId xmlns:a16="http://schemas.microsoft.com/office/drawing/2014/main" id="{2813E35A-794F-43BE-80EA-7292AC954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53000" y="3316384"/>
            <a:ext cx="2276474" cy="227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EC6F8173-EAC1-45AF-A4AF-BF518284DDD5}"/>
              </a:ext>
            </a:extLst>
          </p:cNvPr>
          <p:cNvGrpSpPr/>
          <p:nvPr/>
        </p:nvGrpSpPr>
        <p:grpSpPr>
          <a:xfrm>
            <a:off x="-671514" y="5336913"/>
            <a:ext cx="12630150" cy="635716"/>
            <a:chOff x="990600" y="3898184"/>
            <a:chExt cx="12630150" cy="635716"/>
          </a:xfrm>
        </p:grpSpPr>
        <p:pic>
          <p:nvPicPr>
            <p:cNvPr id="7" name="Picture 6" descr="Image result for grass vector">
              <a:extLst>
                <a:ext uri="{FF2B5EF4-FFF2-40B4-BE49-F238E27FC236}">
                  <a16:creationId xmlns:a16="http://schemas.microsoft.com/office/drawing/2014/main" id="{BA25AE63-A21C-4614-910A-4836F809690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flipH="1">
              <a:off x="4876800" y="3898184"/>
              <a:ext cx="4572000" cy="6357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Image result for grass vector">
              <a:extLst>
                <a:ext uri="{FF2B5EF4-FFF2-40B4-BE49-F238E27FC236}">
                  <a16:creationId xmlns:a16="http://schemas.microsoft.com/office/drawing/2014/main" id="{37D04D56-89EE-4959-98D6-F47198BC47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990600" y="3898184"/>
              <a:ext cx="4152900" cy="6357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Image result for grass vector">
              <a:extLst>
                <a:ext uri="{FF2B5EF4-FFF2-40B4-BE49-F238E27FC236}">
                  <a16:creationId xmlns:a16="http://schemas.microsoft.com/office/drawing/2014/main" id="{ADDFCF79-938B-4260-822E-CFA11F47BFC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flipH="1">
              <a:off x="9048750" y="3898184"/>
              <a:ext cx="4572000" cy="6357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Picture 4" descr="Related image">
            <a:extLst>
              <a:ext uri="{FF2B5EF4-FFF2-40B4-BE49-F238E27FC236}">
                <a16:creationId xmlns:a16="http://schemas.microsoft.com/office/drawing/2014/main" id="{B40B48FA-2D58-4E3C-B190-CC3BB301B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0647" y="1542365"/>
            <a:ext cx="110913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paper clip">
            <a:extLst>
              <a:ext uri="{FF2B5EF4-FFF2-40B4-BE49-F238E27FC236}">
                <a16:creationId xmlns:a16="http://schemas.microsoft.com/office/drawing/2014/main" id="{B8508AF1-5945-4855-93A7-B9890095F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6908" y="1423108"/>
            <a:ext cx="3411485" cy="136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Related image">
            <a:extLst>
              <a:ext uri="{FF2B5EF4-FFF2-40B4-BE49-F238E27FC236}">
                <a16:creationId xmlns:a16="http://schemas.microsoft.com/office/drawing/2014/main" id="{7246DF62-3C95-4307-AF9A-AAAC712DB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28" y="1542365"/>
            <a:ext cx="110913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6EFC4CA-2E58-4095-9457-64D2E749BFBC}"/>
              </a:ext>
            </a:extLst>
          </p:cNvPr>
          <p:cNvSpPr txBox="1"/>
          <p:nvPr/>
        </p:nvSpPr>
        <p:spPr>
          <a:xfrm>
            <a:off x="1212761" y="4007915"/>
            <a:ext cx="6682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Correct!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push against a soccer ball but a magnet pulls!</a:t>
            </a:r>
          </a:p>
        </p:txBody>
      </p:sp>
    </p:spTree>
    <p:extLst>
      <p:ext uri="{BB962C8B-B14F-4D97-AF65-F5344CB8AC3E}">
        <p14:creationId xmlns:p14="http://schemas.microsoft.com/office/powerpoint/2010/main" val="68425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386 0.01976 L 1.36719 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67" y="-6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91736 0.0080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68" y="4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59499" y="873760"/>
            <a:ext cx="6626225" cy="4178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tIns="457200" anchor="ctr" anchorCtr="0"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place where a magnet pulls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strongest are called </a:t>
            </a:r>
            <a:r>
              <a:rPr lang="en-US" sz="2800" dirty="0">
                <a:latin typeface="Arial Black" panose="020B0A04020102020204" pitchFamily="34" charset="0"/>
              </a:rPr>
              <a:t>poles.</a:t>
            </a:r>
            <a:br>
              <a:rPr lang="en-US" sz="2800" dirty="0">
                <a:latin typeface="Arial Black" panose="020B0A040201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2B4A15-210E-42BB-9CB3-BFEF67C955E0}"/>
              </a:ext>
            </a:extLst>
          </p:cNvPr>
          <p:cNvSpPr/>
          <p:nvPr/>
        </p:nvSpPr>
        <p:spPr>
          <a:xfrm>
            <a:off x="1259499" y="883285"/>
            <a:ext cx="6625003" cy="99335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805"/>
              </a:spcAft>
            </a:pPr>
            <a:r>
              <a:rPr lang="en-US" sz="3500" dirty="0">
                <a:solidFill>
                  <a:schemeClr val="bg1"/>
                </a:solidFill>
                <a:latin typeface="Arial Black" panose="020B0A04020102020204" pitchFamily="34" charset="0"/>
              </a:rPr>
              <a:t>did you know?</a:t>
            </a:r>
            <a:endParaRPr lang="en-US" sz="3500" dirty="0"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552712" y="5508837"/>
            <a:ext cx="2134577" cy="316442"/>
          </a:xfrm>
          <a:prstGeom prst="rect">
            <a:avLst/>
          </a:prstGeom>
        </p:spPr>
        <p:txBody>
          <a:bodyPr lIns="73591" tIns="36795" rIns="73591" bIns="36795"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UNIT 6 PHYSICS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1AC4EA-6E13-4FDD-98F1-9E237A0A4E13}"/>
              </a:ext>
            </a:extLst>
          </p:cNvPr>
          <p:cNvSpPr/>
          <p:nvPr/>
        </p:nvSpPr>
        <p:spPr>
          <a:xfrm rot="10800000" flipV="1">
            <a:off x="3124200" y="3707807"/>
            <a:ext cx="2590800" cy="546693"/>
          </a:xfrm>
          <a:prstGeom prst="rect">
            <a:avLst/>
          </a:prstGeom>
          <a:gradFill flip="none" rotWithShape="1">
            <a:gsLst>
              <a:gs pos="51000">
                <a:srgbClr val="FF0000"/>
              </a:gs>
              <a:gs pos="50000">
                <a:srgbClr val="0070C0"/>
              </a:gs>
              <a:gs pos="0">
                <a:srgbClr val="0070C0"/>
              </a:gs>
              <a:gs pos="100000">
                <a:srgbClr val="FF0000"/>
              </a:gs>
            </a:gsLst>
            <a:lin ang="108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800" dirty="0">
                <a:latin typeface="Arial Black" panose="020B0A04020102020204" pitchFamily="34" charset="0"/>
              </a:rPr>
              <a:t>S			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E6645A-42E3-45AD-A06B-DF5116D94A4A}"/>
              </a:ext>
            </a:extLst>
          </p:cNvPr>
          <p:cNvSpPr txBox="1"/>
          <p:nvPr/>
        </p:nvSpPr>
        <p:spPr>
          <a:xfrm>
            <a:off x="5257800" y="4344793"/>
            <a:ext cx="1962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</a:t>
            </a:r>
            <a:r>
              <a:rPr lang="en-US" sz="2000" dirty="0">
                <a:latin typeface="Arial Black" panose="020B0A04020102020204" pitchFamily="34" charset="0"/>
              </a:rPr>
              <a:t>North </a:t>
            </a:r>
            <a:r>
              <a:rPr lang="en-US" sz="2000" dirty="0"/>
              <a:t>Pole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429F1A-F798-4B1B-B3AF-C789746432FB}"/>
              </a:ext>
            </a:extLst>
          </p:cNvPr>
          <p:cNvSpPr txBox="1"/>
          <p:nvPr/>
        </p:nvSpPr>
        <p:spPr>
          <a:xfrm>
            <a:off x="1600200" y="4344793"/>
            <a:ext cx="1979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</a:t>
            </a:r>
            <a:r>
              <a:rPr lang="en-US" sz="2000" dirty="0">
                <a:latin typeface="Arial Black" panose="020B0A04020102020204" pitchFamily="34" charset="0"/>
              </a:rPr>
              <a:t>South </a:t>
            </a:r>
            <a:r>
              <a:rPr lang="en-US" sz="2000" dirty="0"/>
              <a:t>Pole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3E7B186-49CD-489A-88BE-561975EE6F96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5748303" y="4177047"/>
            <a:ext cx="490503" cy="16774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5640047-A44C-431D-A41A-4E2E4D5272EC}"/>
              </a:ext>
            </a:extLst>
          </p:cNvPr>
          <p:cNvCxnSpPr>
            <a:cxnSpLocks/>
          </p:cNvCxnSpPr>
          <p:nvPr/>
        </p:nvCxnSpPr>
        <p:spPr>
          <a:xfrm flipV="1">
            <a:off x="2588462" y="4177047"/>
            <a:ext cx="490503" cy="16774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988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59499" y="873760"/>
            <a:ext cx="6626225" cy="4178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tIns="457200" anchor="ctr" anchorCtr="0"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North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attracts to the </a:t>
            </a: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South</a:t>
            </a:r>
            <a:b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South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attracts to the </a:t>
            </a: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North</a:t>
            </a:r>
            <a:b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2B4A15-210E-42BB-9CB3-BFEF67C955E0}"/>
              </a:ext>
            </a:extLst>
          </p:cNvPr>
          <p:cNvSpPr/>
          <p:nvPr/>
        </p:nvSpPr>
        <p:spPr>
          <a:xfrm>
            <a:off x="1259499" y="883285"/>
            <a:ext cx="6625003" cy="99335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805"/>
              </a:spcAft>
            </a:pPr>
            <a:r>
              <a:rPr lang="en-US" sz="3500" dirty="0">
                <a:solidFill>
                  <a:schemeClr val="bg1"/>
                </a:solidFill>
                <a:latin typeface="Arial Black" panose="020B0A04020102020204" pitchFamily="34" charset="0"/>
              </a:rPr>
              <a:t>did you know?</a:t>
            </a:r>
            <a:endParaRPr lang="en-US" sz="3500" dirty="0"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552712" y="5508837"/>
            <a:ext cx="2134577" cy="316442"/>
          </a:xfrm>
          <a:prstGeom prst="rect">
            <a:avLst/>
          </a:prstGeom>
        </p:spPr>
        <p:txBody>
          <a:bodyPr lIns="73591" tIns="36795" rIns="73591" bIns="36795"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UNIT 6 PHYSICS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C00904-2A89-41A8-A1D4-262DA33867B6}"/>
              </a:ext>
            </a:extLst>
          </p:cNvPr>
          <p:cNvSpPr/>
          <p:nvPr/>
        </p:nvSpPr>
        <p:spPr>
          <a:xfrm flipV="1">
            <a:off x="5715000" y="3634518"/>
            <a:ext cx="1998617" cy="421735"/>
          </a:xfrm>
          <a:prstGeom prst="rect">
            <a:avLst/>
          </a:prstGeom>
          <a:gradFill flip="none" rotWithShape="1">
            <a:gsLst>
              <a:gs pos="51000">
                <a:srgbClr val="FF0000"/>
              </a:gs>
              <a:gs pos="50000">
                <a:srgbClr val="0070C0"/>
              </a:gs>
              <a:gs pos="0">
                <a:srgbClr val="0070C0"/>
              </a:gs>
              <a:gs pos="100000">
                <a:srgbClr val="FF0000"/>
              </a:gs>
            </a:gsLst>
            <a:lin ang="108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800" dirty="0">
                <a:latin typeface="Arial Black" panose="020B0A04020102020204" pitchFamily="34" charset="0"/>
              </a:rPr>
              <a:t>S		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1AC4EA-6E13-4FDD-98F1-9E237A0A4E13}"/>
              </a:ext>
            </a:extLst>
          </p:cNvPr>
          <p:cNvSpPr/>
          <p:nvPr/>
        </p:nvSpPr>
        <p:spPr>
          <a:xfrm rot="10800000" flipV="1">
            <a:off x="5714999" y="4239981"/>
            <a:ext cx="1998617" cy="421735"/>
          </a:xfrm>
          <a:prstGeom prst="rect">
            <a:avLst/>
          </a:prstGeom>
          <a:gradFill flip="none" rotWithShape="1">
            <a:gsLst>
              <a:gs pos="51000">
                <a:srgbClr val="FF0000"/>
              </a:gs>
              <a:gs pos="50000">
                <a:srgbClr val="0070C0"/>
              </a:gs>
              <a:gs pos="0">
                <a:srgbClr val="0070C0"/>
              </a:gs>
              <a:gs pos="100000">
                <a:srgbClr val="FF0000"/>
              </a:gs>
            </a:gsLst>
            <a:lin ang="108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800" dirty="0">
                <a:latin typeface="Arial Black" panose="020B0A04020102020204" pitchFamily="34" charset="0"/>
              </a:rPr>
              <a:t>S		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58CDED-4E6C-45A3-83DC-B1D918124039}"/>
              </a:ext>
            </a:extLst>
          </p:cNvPr>
          <p:cNvSpPr/>
          <p:nvPr/>
        </p:nvSpPr>
        <p:spPr>
          <a:xfrm rot="10800000" flipV="1">
            <a:off x="1524000" y="4239981"/>
            <a:ext cx="1998617" cy="421735"/>
          </a:xfrm>
          <a:prstGeom prst="rect">
            <a:avLst/>
          </a:prstGeom>
          <a:gradFill flip="none" rotWithShape="1">
            <a:gsLst>
              <a:gs pos="51000">
                <a:srgbClr val="FF0000"/>
              </a:gs>
              <a:gs pos="50000">
                <a:srgbClr val="0070C0"/>
              </a:gs>
              <a:gs pos="0">
                <a:srgbClr val="0070C0"/>
              </a:gs>
              <a:gs pos="100000">
                <a:srgbClr val="FF0000"/>
              </a:gs>
            </a:gsLst>
            <a:lin ang="108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800" dirty="0">
                <a:latin typeface="Arial Black" panose="020B0A04020102020204" pitchFamily="34" charset="0"/>
              </a:rPr>
              <a:t>S		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7C04314-CB42-4FDA-8D6A-54881E21CB28}"/>
              </a:ext>
            </a:extLst>
          </p:cNvPr>
          <p:cNvSpPr/>
          <p:nvPr/>
        </p:nvSpPr>
        <p:spPr>
          <a:xfrm flipV="1">
            <a:off x="1523999" y="3634518"/>
            <a:ext cx="1998617" cy="421735"/>
          </a:xfrm>
          <a:prstGeom prst="rect">
            <a:avLst/>
          </a:prstGeom>
          <a:gradFill flip="none" rotWithShape="1">
            <a:gsLst>
              <a:gs pos="51000">
                <a:srgbClr val="FF0000"/>
              </a:gs>
              <a:gs pos="50000">
                <a:srgbClr val="0070C0"/>
              </a:gs>
              <a:gs pos="0">
                <a:srgbClr val="0070C0"/>
              </a:gs>
              <a:gs pos="100000">
                <a:srgbClr val="FF0000"/>
              </a:gs>
            </a:gsLst>
            <a:lin ang="108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800" dirty="0">
                <a:latin typeface="Arial Black" panose="020B0A04020102020204" pitchFamily="34" charset="0"/>
              </a:rPr>
              <a:t>S		N</a:t>
            </a:r>
          </a:p>
        </p:txBody>
      </p:sp>
    </p:spTree>
    <p:extLst>
      <p:ext uri="{BB962C8B-B14F-4D97-AF65-F5344CB8AC3E}">
        <p14:creationId xmlns:p14="http://schemas.microsoft.com/office/powerpoint/2010/main" val="50375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87 -1.7094E-6 L -0.11753 -1.7094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13 -1.7094E-6 L 0.12413 -1.7094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62393E-6 L -0.11753 -1.62393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85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62393E-6 L 0.12413 -1.62393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59499" y="873760"/>
            <a:ext cx="6626225" cy="4178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tIns="457200" anchor="ctr" anchorCtr="0"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But the same poles </a:t>
            </a:r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repel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other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(so the each pole repels itself and attracts the other)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2B4A15-210E-42BB-9CB3-BFEF67C955E0}"/>
              </a:ext>
            </a:extLst>
          </p:cNvPr>
          <p:cNvSpPr/>
          <p:nvPr/>
        </p:nvSpPr>
        <p:spPr>
          <a:xfrm>
            <a:off x="1259499" y="883285"/>
            <a:ext cx="6625003" cy="99335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805"/>
              </a:spcAft>
            </a:pPr>
            <a:r>
              <a:rPr lang="en-US" sz="3500" dirty="0">
                <a:solidFill>
                  <a:schemeClr val="bg1"/>
                </a:solidFill>
                <a:latin typeface="Arial Black" panose="020B0A04020102020204" pitchFamily="34" charset="0"/>
              </a:rPr>
              <a:t>did you know?</a:t>
            </a:r>
            <a:endParaRPr lang="en-US" sz="3500" dirty="0"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552712" y="5508837"/>
            <a:ext cx="2134577" cy="316442"/>
          </a:xfrm>
          <a:prstGeom prst="rect">
            <a:avLst/>
          </a:prstGeom>
        </p:spPr>
        <p:txBody>
          <a:bodyPr lIns="73591" tIns="36795" rIns="73591" bIns="36795"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UNIT 6 PHYSICS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1AC4EA-6E13-4FDD-98F1-9E237A0A4E13}"/>
              </a:ext>
            </a:extLst>
          </p:cNvPr>
          <p:cNvSpPr/>
          <p:nvPr/>
        </p:nvSpPr>
        <p:spPr>
          <a:xfrm flipV="1">
            <a:off x="2514600" y="4239981"/>
            <a:ext cx="1998617" cy="421735"/>
          </a:xfrm>
          <a:prstGeom prst="rect">
            <a:avLst/>
          </a:prstGeom>
          <a:gradFill flip="none" rotWithShape="1">
            <a:gsLst>
              <a:gs pos="51000">
                <a:srgbClr val="FF0000"/>
              </a:gs>
              <a:gs pos="50000">
                <a:srgbClr val="0070C0"/>
              </a:gs>
              <a:gs pos="0">
                <a:srgbClr val="0070C0"/>
              </a:gs>
              <a:gs pos="100000">
                <a:srgbClr val="FF0000"/>
              </a:gs>
            </a:gsLst>
            <a:lin ang="108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800" dirty="0">
                <a:latin typeface="Arial Black" panose="020B0A04020102020204" pitchFamily="34" charset="0"/>
              </a:rPr>
              <a:t>S		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58CDED-4E6C-45A3-83DC-B1D918124039}"/>
              </a:ext>
            </a:extLst>
          </p:cNvPr>
          <p:cNvSpPr/>
          <p:nvPr/>
        </p:nvSpPr>
        <p:spPr>
          <a:xfrm rot="10800000" flipV="1">
            <a:off x="4630783" y="4239981"/>
            <a:ext cx="1998617" cy="421735"/>
          </a:xfrm>
          <a:prstGeom prst="rect">
            <a:avLst/>
          </a:prstGeom>
          <a:gradFill flip="none" rotWithShape="1">
            <a:gsLst>
              <a:gs pos="51000">
                <a:srgbClr val="FF0000"/>
              </a:gs>
              <a:gs pos="50000">
                <a:srgbClr val="0070C0"/>
              </a:gs>
              <a:gs pos="0">
                <a:srgbClr val="0070C0"/>
              </a:gs>
              <a:gs pos="100000">
                <a:srgbClr val="FF0000"/>
              </a:gs>
            </a:gsLst>
            <a:lin ang="108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800" dirty="0">
                <a:latin typeface="Arial Black" panose="020B0A04020102020204" pitchFamily="34" charset="0"/>
              </a:rPr>
              <a:t>S		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C00904-2A89-41A8-A1D4-262DA33867B6}"/>
              </a:ext>
            </a:extLst>
          </p:cNvPr>
          <p:cNvSpPr/>
          <p:nvPr/>
        </p:nvSpPr>
        <p:spPr>
          <a:xfrm rot="10800000" flipV="1">
            <a:off x="2514600" y="3634518"/>
            <a:ext cx="1998617" cy="421735"/>
          </a:xfrm>
          <a:prstGeom prst="rect">
            <a:avLst/>
          </a:prstGeom>
          <a:gradFill flip="none" rotWithShape="1">
            <a:gsLst>
              <a:gs pos="51000">
                <a:srgbClr val="FF0000"/>
              </a:gs>
              <a:gs pos="50000">
                <a:srgbClr val="0070C0"/>
              </a:gs>
              <a:gs pos="0">
                <a:srgbClr val="0070C0"/>
              </a:gs>
              <a:gs pos="100000">
                <a:srgbClr val="FF0000"/>
              </a:gs>
            </a:gsLst>
            <a:lin ang="108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800" dirty="0">
                <a:latin typeface="Arial Black" panose="020B0A04020102020204" pitchFamily="34" charset="0"/>
              </a:rPr>
              <a:t>S		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C04314-CB42-4FDA-8D6A-54881E21CB28}"/>
              </a:ext>
            </a:extLst>
          </p:cNvPr>
          <p:cNvSpPr/>
          <p:nvPr/>
        </p:nvSpPr>
        <p:spPr>
          <a:xfrm flipV="1">
            <a:off x="4630783" y="3634518"/>
            <a:ext cx="1998617" cy="421735"/>
          </a:xfrm>
          <a:prstGeom prst="rect">
            <a:avLst/>
          </a:prstGeom>
          <a:gradFill flip="none" rotWithShape="1">
            <a:gsLst>
              <a:gs pos="51000">
                <a:srgbClr val="FF0000"/>
              </a:gs>
              <a:gs pos="50000">
                <a:srgbClr val="0070C0"/>
              </a:gs>
              <a:gs pos="0">
                <a:srgbClr val="0070C0"/>
              </a:gs>
              <a:gs pos="100000">
                <a:srgbClr val="FF0000"/>
              </a:gs>
            </a:gsLst>
            <a:lin ang="10800000" scaled="0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800" dirty="0">
                <a:latin typeface="Arial Black" panose="020B0A04020102020204" pitchFamily="34" charset="0"/>
              </a:rPr>
              <a:t>S		N</a:t>
            </a:r>
          </a:p>
        </p:txBody>
      </p:sp>
    </p:spTree>
    <p:extLst>
      <p:ext uri="{BB962C8B-B14F-4D97-AF65-F5344CB8AC3E}">
        <p14:creationId xmlns:p14="http://schemas.microsoft.com/office/powerpoint/2010/main" val="153410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59499" y="873760"/>
            <a:ext cx="6626225" cy="41783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tIns="457200" anchor="ctr" anchorCtr="0"/>
          <a:lstStyle/>
          <a:p>
            <a:r>
              <a:rPr lang="en-US" sz="3600" dirty="0">
                <a:latin typeface="Arial Black" panose="020B0A04020102020204" pitchFamily="34" charset="0"/>
                <a:cs typeface="Arial" panose="020B0604020202020204" pitchFamily="34" charset="0"/>
              </a:rPr>
              <a:t>Try the experiment </a:t>
            </a:r>
            <a:br>
              <a:rPr lang="en-US" sz="36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 Black" panose="020B0A04020102020204" pitchFamily="34" charset="0"/>
                <a:cs typeface="Arial" panose="020B0604020202020204" pitchFamily="34" charset="0"/>
              </a:rPr>
              <a:t>on Pages 22 - 23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2B4A15-210E-42BB-9CB3-BFEF67C955E0}"/>
              </a:ext>
            </a:extLst>
          </p:cNvPr>
          <p:cNvSpPr/>
          <p:nvPr/>
        </p:nvSpPr>
        <p:spPr>
          <a:xfrm>
            <a:off x="1259499" y="883285"/>
            <a:ext cx="6625003" cy="993352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805"/>
              </a:spcAft>
            </a:pPr>
            <a:r>
              <a:rPr lang="en-US" sz="3500" dirty="0">
                <a:solidFill>
                  <a:schemeClr val="bg1"/>
                </a:solidFill>
                <a:latin typeface="Arial Black" panose="020B0A04020102020204" pitchFamily="34" charset="0"/>
              </a:rPr>
              <a:t>Try it!</a:t>
            </a:r>
            <a:endParaRPr lang="en-US" sz="3500" dirty="0"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6552712" y="5508837"/>
            <a:ext cx="2134577" cy="316442"/>
          </a:xfrm>
          <a:prstGeom prst="rect">
            <a:avLst/>
          </a:prstGeom>
        </p:spPr>
        <p:txBody>
          <a:bodyPr lIns="73591" tIns="36795" rIns="73591" bIns="36795"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</a:rPr>
              <a:t>UNIT 6 PHYSICS</a:t>
            </a:r>
          </a:p>
        </p:txBody>
      </p:sp>
    </p:spTree>
    <p:extLst>
      <p:ext uri="{BB962C8B-B14F-4D97-AF65-F5344CB8AC3E}">
        <p14:creationId xmlns:p14="http://schemas.microsoft.com/office/powerpoint/2010/main" val="69221069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10651</TotalTime>
  <Words>137</Words>
  <Application>Microsoft Office PowerPoint</Application>
  <PresentationFormat>Custom</PresentationFormat>
  <Paragraphs>57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Custom Design</vt:lpstr>
      <vt:lpstr>Magnets</vt:lpstr>
      <vt:lpstr>Read Pages 20-21</vt:lpstr>
      <vt:lpstr> </vt:lpstr>
      <vt:lpstr> </vt:lpstr>
      <vt:lpstr>How is the force applied when  you kick a soccer ball different than the force a magnet applies to a paper clip?</vt:lpstr>
      <vt:lpstr>The place where a magnet pulls  the strongest are called poles. </vt:lpstr>
      <vt:lpstr>The North attracts to the South and  The South attracts to the North  </vt:lpstr>
      <vt:lpstr>But the same poles repel each other (so the each pole repels itself and attracts the other)   </vt:lpstr>
      <vt:lpstr>Try the experiment  on Pages 22 - 23</vt:lpstr>
      <vt:lpstr>Try the experiment  on Pages 24 - 25</vt:lpstr>
    </vt:vector>
  </TitlesOfParts>
  <Company>Ernst &amp; Young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Mom</dc:creator>
  <cp:lastModifiedBy>Lynn Cronin</cp:lastModifiedBy>
  <cp:revision>93</cp:revision>
  <dcterms:created xsi:type="dcterms:W3CDTF">2018-03-22T12:28:51Z</dcterms:created>
  <dcterms:modified xsi:type="dcterms:W3CDTF">2018-05-23T12:57:46Z</dcterms:modified>
</cp:coreProperties>
</file>