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0" r:id="rId2"/>
    <p:sldId id="284" r:id="rId3"/>
    <p:sldId id="269" r:id="rId4"/>
    <p:sldId id="271" r:id="rId5"/>
    <p:sldId id="268" r:id="rId6"/>
    <p:sldId id="272" r:id="rId7"/>
    <p:sldId id="274" r:id="rId8"/>
    <p:sldId id="275" r:id="rId9"/>
    <p:sldId id="276" r:id="rId10"/>
    <p:sldId id="278" r:id="rId11"/>
    <p:sldId id="279" r:id="rId12"/>
    <p:sldId id="273" r:id="rId13"/>
    <p:sldId id="277" r:id="rId14"/>
    <p:sldId id="281" r:id="rId15"/>
    <p:sldId id="282" r:id="rId16"/>
    <p:sldId id="283" r:id="rId17"/>
    <p:sldId id="280" r:id="rId18"/>
    <p:sldId id="311" r:id="rId19"/>
    <p:sldId id="310" r:id="rId20"/>
    <p:sldId id="314" r:id="rId21"/>
    <p:sldId id="312" r:id="rId22"/>
    <p:sldId id="285" r:id="rId23"/>
    <p:sldId id="286" r:id="rId24"/>
    <p:sldId id="287" r:id="rId25"/>
    <p:sldId id="289" r:id="rId26"/>
    <p:sldId id="288" r:id="rId27"/>
    <p:sldId id="309" r:id="rId28"/>
    <p:sldId id="291" r:id="rId29"/>
    <p:sldId id="292" r:id="rId30"/>
    <p:sldId id="293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</p:sldIdLst>
  <p:sldSz cx="9144000" cy="5486400"/>
  <p:notesSz cx="6858000" cy="9144000"/>
  <p:defaultTextStyle>
    <a:defPPr>
      <a:defRPr lang="en-US"/>
    </a:defPPr>
    <a:lvl1pPr marL="0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1130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2259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3389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4518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5648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6778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7907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9037" algn="l" defTabSz="7022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6633"/>
    <a:srgbClr val="20C4DA"/>
    <a:srgbClr val="33CCCC"/>
    <a:srgbClr val="99CCFF"/>
    <a:srgbClr val="00CCFF"/>
    <a:srgbClr val="33CC33"/>
    <a:srgbClr val="33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6" autoAdjust="0"/>
    <p:restoredTop sz="95401" autoAdjust="0"/>
  </p:normalViewPr>
  <p:slideViewPr>
    <p:cSldViewPr snapToGrid="0">
      <p:cViewPr>
        <p:scale>
          <a:sx n="53" d="100"/>
          <a:sy n="53" d="100"/>
        </p:scale>
        <p:origin x="-2016" y="-60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6A1C-BE60-44C8-AA4A-986F1370DD2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C944-73D9-4EDB-BF39-98DFD730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1130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2259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53389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04518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55648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6778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7907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9037" algn="l" defTabSz="70225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51130" indent="0" algn="ctr">
              <a:buNone/>
              <a:defRPr sz="1500"/>
            </a:lvl2pPr>
            <a:lvl3pPr marL="702259" indent="0" algn="ctr">
              <a:buNone/>
              <a:defRPr sz="1400"/>
            </a:lvl3pPr>
            <a:lvl4pPr marL="1053389" indent="0" algn="ctr">
              <a:buNone/>
              <a:defRPr sz="1200"/>
            </a:lvl4pPr>
            <a:lvl5pPr marL="1404518" indent="0" algn="ctr">
              <a:buNone/>
              <a:defRPr sz="1200"/>
            </a:lvl5pPr>
            <a:lvl6pPr marL="1755648" indent="0" algn="ctr">
              <a:buNone/>
              <a:defRPr sz="1200"/>
            </a:lvl6pPr>
            <a:lvl7pPr marL="2106778" indent="0" algn="ctr">
              <a:buNone/>
              <a:defRPr sz="1200"/>
            </a:lvl7pPr>
            <a:lvl8pPr marL="2457907" indent="0" algn="ctr">
              <a:buNone/>
              <a:defRPr sz="1200"/>
            </a:lvl8pPr>
            <a:lvl9pPr marL="28090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92100"/>
            <a:ext cx="1971675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92100"/>
            <a:ext cx="5800725" cy="46494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51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02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533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04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55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067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579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09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44930"/>
            <a:ext cx="3868340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130" indent="0">
              <a:buNone/>
              <a:defRPr sz="1500" b="1"/>
            </a:lvl2pPr>
            <a:lvl3pPr marL="702259" indent="0">
              <a:buNone/>
              <a:defRPr sz="1400" b="1"/>
            </a:lvl3pPr>
            <a:lvl4pPr marL="1053389" indent="0">
              <a:buNone/>
              <a:defRPr sz="1200" b="1"/>
            </a:lvl4pPr>
            <a:lvl5pPr marL="1404518" indent="0">
              <a:buNone/>
              <a:defRPr sz="1200" b="1"/>
            </a:lvl5pPr>
            <a:lvl6pPr marL="1755648" indent="0">
              <a:buNone/>
              <a:defRPr sz="1200" b="1"/>
            </a:lvl6pPr>
            <a:lvl7pPr marL="2106778" indent="0">
              <a:buNone/>
              <a:defRPr sz="1200" b="1"/>
            </a:lvl7pPr>
            <a:lvl8pPr marL="2457907" indent="0">
              <a:buNone/>
              <a:defRPr sz="1200" b="1"/>
            </a:lvl8pPr>
            <a:lvl9pPr marL="28090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391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130" indent="0">
              <a:buNone/>
              <a:defRPr sz="1500" b="1"/>
            </a:lvl2pPr>
            <a:lvl3pPr marL="702259" indent="0">
              <a:buNone/>
              <a:defRPr sz="1400" b="1"/>
            </a:lvl3pPr>
            <a:lvl4pPr marL="1053389" indent="0">
              <a:buNone/>
              <a:defRPr sz="1200" b="1"/>
            </a:lvl4pPr>
            <a:lvl5pPr marL="1404518" indent="0">
              <a:buNone/>
              <a:defRPr sz="1200" b="1"/>
            </a:lvl5pPr>
            <a:lvl6pPr marL="1755648" indent="0">
              <a:buNone/>
              <a:defRPr sz="1200" b="1"/>
            </a:lvl6pPr>
            <a:lvl7pPr marL="2106778" indent="0">
              <a:buNone/>
              <a:defRPr sz="1200" b="1"/>
            </a:lvl7pPr>
            <a:lvl8pPr marL="2457907" indent="0">
              <a:buNone/>
              <a:defRPr sz="1200" b="1"/>
            </a:lvl8pPr>
            <a:lvl9pPr marL="280903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391" cy="2947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51130" indent="0">
              <a:buNone/>
              <a:defRPr sz="1100"/>
            </a:lvl2pPr>
            <a:lvl3pPr marL="702259" indent="0">
              <a:buNone/>
              <a:defRPr sz="900"/>
            </a:lvl3pPr>
            <a:lvl4pPr marL="1053389" indent="0">
              <a:buNone/>
              <a:defRPr sz="800"/>
            </a:lvl4pPr>
            <a:lvl5pPr marL="1404518" indent="0">
              <a:buNone/>
              <a:defRPr sz="800"/>
            </a:lvl5pPr>
            <a:lvl6pPr marL="1755648" indent="0">
              <a:buNone/>
              <a:defRPr sz="800"/>
            </a:lvl6pPr>
            <a:lvl7pPr marL="2106778" indent="0">
              <a:buNone/>
              <a:defRPr sz="800"/>
            </a:lvl7pPr>
            <a:lvl8pPr marL="2457907" indent="0">
              <a:buNone/>
              <a:defRPr sz="800"/>
            </a:lvl8pPr>
            <a:lvl9pPr marL="280903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 marL="0" indent="0">
              <a:buNone/>
              <a:defRPr sz="2500"/>
            </a:lvl1pPr>
            <a:lvl2pPr marL="351130" indent="0">
              <a:buNone/>
              <a:defRPr sz="2200"/>
            </a:lvl2pPr>
            <a:lvl3pPr marL="702259" indent="0">
              <a:buNone/>
              <a:defRPr sz="1800"/>
            </a:lvl3pPr>
            <a:lvl4pPr marL="1053389" indent="0">
              <a:buNone/>
              <a:defRPr sz="1500"/>
            </a:lvl4pPr>
            <a:lvl5pPr marL="1404518" indent="0">
              <a:buNone/>
              <a:defRPr sz="1500"/>
            </a:lvl5pPr>
            <a:lvl6pPr marL="1755648" indent="0">
              <a:buNone/>
              <a:defRPr sz="1500"/>
            </a:lvl6pPr>
            <a:lvl7pPr marL="2106778" indent="0">
              <a:buNone/>
              <a:defRPr sz="1500"/>
            </a:lvl7pPr>
            <a:lvl8pPr marL="2457907" indent="0">
              <a:buNone/>
              <a:defRPr sz="1500"/>
            </a:lvl8pPr>
            <a:lvl9pPr marL="280903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51130" indent="0">
              <a:buNone/>
              <a:defRPr sz="1100"/>
            </a:lvl2pPr>
            <a:lvl3pPr marL="702259" indent="0">
              <a:buNone/>
              <a:defRPr sz="900"/>
            </a:lvl3pPr>
            <a:lvl4pPr marL="1053389" indent="0">
              <a:buNone/>
              <a:defRPr sz="800"/>
            </a:lvl4pPr>
            <a:lvl5pPr marL="1404518" indent="0">
              <a:buNone/>
              <a:defRPr sz="800"/>
            </a:lvl5pPr>
            <a:lvl6pPr marL="1755648" indent="0">
              <a:buNone/>
              <a:defRPr sz="800"/>
            </a:lvl6pPr>
            <a:lvl7pPr marL="2106778" indent="0">
              <a:buNone/>
              <a:defRPr sz="800"/>
            </a:lvl7pPr>
            <a:lvl8pPr marL="2457907" indent="0">
              <a:buNone/>
              <a:defRPr sz="800"/>
            </a:lvl8pPr>
            <a:lvl9pPr marL="280903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101"/>
            <a:ext cx="7886700" cy="1060450"/>
          </a:xfrm>
          <a:prstGeom prst="rect">
            <a:avLst/>
          </a:prstGeom>
        </p:spPr>
        <p:txBody>
          <a:bodyPr vert="horz" lIns="70226" tIns="35113" rIns="70226" bIns="351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0500"/>
            <a:ext cx="7886700" cy="3481070"/>
          </a:xfrm>
          <a:prstGeom prst="rect">
            <a:avLst/>
          </a:prstGeom>
        </p:spPr>
        <p:txBody>
          <a:bodyPr vert="horz" lIns="70226" tIns="35113" rIns="70226" bIns="351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085080"/>
            <a:ext cx="2057400" cy="292100"/>
          </a:xfrm>
          <a:prstGeom prst="rect">
            <a:avLst/>
          </a:prstGeom>
        </p:spPr>
        <p:txBody>
          <a:bodyPr vert="horz" lIns="70226" tIns="35113" rIns="70226" bIns="351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085080"/>
            <a:ext cx="3086100" cy="292100"/>
          </a:xfrm>
          <a:prstGeom prst="rect">
            <a:avLst/>
          </a:prstGeom>
        </p:spPr>
        <p:txBody>
          <a:bodyPr vert="horz" lIns="70226" tIns="35113" rIns="70226" bIns="351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085080"/>
            <a:ext cx="2057400" cy="292100"/>
          </a:xfrm>
          <a:prstGeom prst="rect">
            <a:avLst/>
          </a:prstGeom>
        </p:spPr>
        <p:txBody>
          <a:bodyPr vert="horz" lIns="70226" tIns="35113" rIns="70226" bIns="351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0225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565" indent="-175565" algn="l" defTabSz="702259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94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954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083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31213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82342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602" indent="-175565" algn="l" defTabSz="702259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130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259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3389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518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6778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7907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09037" algn="l" defTabSz="70225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MgMBsCcL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rsDHevV6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j5YwnMhy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https://www.youtube.com/watch?v=OMIzzpl1qJ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-6SfYJw3lo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XoSD8u8Ck0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blic Fossil Hunt at Beachy Head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996633"/>
                </a:solidFill>
                <a:latin typeface="Arial Black" panose="020B0A04020102020204" pitchFamily="34" charset="0"/>
              </a:rPr>
              <a:t>How do fossils teach us about the environment in ancient times?</a:t>
            </a:r>
            <a:endParaRPr lang="en-US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2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discoveringfossils.co.uk/wp-content/uploads/2017/12/What-is-a-fossil-ammonite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4503"/>
            <a:ext cx="9144000" cy="559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406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96633"/>
                </a:solidFill>
                <a:latin typeface="Arial Black" panose="020B0A04020102020204" pitchFamily="34" charset="0"/>
              </a:rPr>
              <a:t>Read Pages 66 &amp; 67</a:t>
            </a:r>
            <a:endParaRPr lang="en-US" sz="5500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about it.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63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nosaur fossil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2328921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996633"/>
                </a:solidFill>
                <a:latin typeface="Arial Black" panose="020B0A04020102020204" pitchFamily="34" charset="0"/>
              </a:rPr>
              <a:t>Dinosaur fossils usually show their bones but not their inner organs such as hearts and lungs.  Why do you think that is so?</a:t>
            </a:r>
            <a:endParaRPr lang="en-US" sz="4100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group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2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discoveringfossils.co.uk/wp-content/uploads/2017/12/What-is-a-fossil-ammonite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4503"/>
            <a:ext cx="9144000" cy="559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996633"/>
                </a:solidFill>
                <a:latin typeface="Arial Black" panose="020B0A04020102020204" pitchFamily="34" charset="0"/>
              </a:rPr>
              <a:t>Fossils give us a quick peak into the earth as it was millions of years ago.</a:t>
            </a:r>
            <a:endParaRPr lang="en-US" sz="3700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why do we care?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71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discoveringfossils.co.uk/wp-content/uploads/2017/12/What-is-a-fossil-ammonite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4503"/>
            <a:ext cx="9144000" cy="559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9919" y="2690949"/>
            <a:ext cx="1763486" cy="265362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89" y="1522755"/>
            <a:ext cx="1843378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fossil was found in the middle of England.  It was nowhere near the ocean.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251" y="343367"/>
            <a:ext cx="255735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1 – 3 days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86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hell fossil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81015"/>
            <a:ext cx="9279294" cy="56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919" y="3314224"/>
            <a:ext cx="1763486" cy="203035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89" y="1522755"/>
            <a:ext cx="1843378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These seashells were found 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the top of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mountain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6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ern fossil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9" t="-18621"/>
          <a:stretch/>
        </p:blipFill>
        <p:spPr bwMode="auto">
          <a:xfrm>
            <a:off x="-290999" y="-1021654"/>
            <a:ext cx="9434999" cy="65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919" y="3045512"/>
            <a:ext cx="1763486" cy="229906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89" y="1522755"/>
            <a:ext cx="1843378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Ferns grow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warm places but this fossil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was found in Antarctica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8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48536"/>
            <a:ext cx="9144000" cy="5534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discoveringfossils.co.uk/wp-content/uploads/2017/12/What-is-a-fossil-ammonite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037" y="2493139"/>
            <a:ext cx="3380909" cy="261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fern fossi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5062" y="546446"/>
            <a:ext cx="3306220" cy="24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667995" y="3045512"/>
            <a:ext cx="2635042" cy="2060182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all of these fossils tell us about the area of earth where they were found?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shell fossil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" y="553927"/>
            <a:ext cx="3360410" cy="238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90251" y="343367"/>
            <a:ext cx="255735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1 – 3 days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41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discoveringfossils.co.uk/wp-content/uploads/2017/12/What-is-a-fossil-ammonite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4503"/>
            <a:ext cx="9144000" cy="559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996633"/>
                </a:solidFill>
                <a:latin typeface="Arial Black" panose="020B0A04020102020204" pitchFamily="34" charset="0"/>
              </a:rPr>
              <a:t>How do fossils teach us about the environment in ancient times</a:t>
            </a:r>
            <a:r>
              <a:rPr lang="en-US" sz="3400" dirty="0">
                <a:solidFill>
                  <a:srgbClr val="996633"/>
                </a:solidFill>
                <a:latin typeface="Arial Black" panose="020B0A04020102020204" pitchFamily="34" charset="0"/>
              </a:rPr>
              <a:t>?</a:t>
            </a:r>
            <a:br>
              <a:rPr lang="en-US" sz="34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With your group answer the essential question in your notebook.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93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  <a:t>National Geographic's 3-D fossil!</a:t>
            </a:r>
            <a:b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996633"/>
                </a:solidFill>
                <a:latin typeface="Arial Black" panose="020B0A04020102020204" pitchFamily="34" charset="0"/>
              </a:rPr>
              <a:t>https://www.nationalgeographic.com/magazine/2017/06/nodosaur-3d-interactive-dinosaur-fossil</a:t>
            </a:r>
            <a:r>
              <a:rPr lang="en-US" sz="1800" dirty="0">
                <a:solidFill>
                  <a:srgbClr val="996633"/>
                </a:solidFill>
                <a:latin typeface="Arial Black" panose="020B0A04020102020204" pitchFamily="34" charset="0"/>
              </a:rPr>
              <a:t>/</a:t>
            </a:r>
            <a:br>
              <a:rPr lang="en-US" sz="1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explore some online sites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251" y="343367"/>
            <a:ext cx="255735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1 – 3 days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22712" y="-185783"/>
            <a:ext cx="9166712" cy="5718919"/>
            <a:chOff x="-30284" y="0"/>
            <a:chExt cx="12222283" cy="69164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4" t="13605" r="10715" b="8518"/>
            <a:stretch/>
          </p:blipFill>
          <p:spPr bwMode="auto">
            <a:xfrm>
              <a:off x="-30284" y="0"/>
              <a:ext cx="12222283" cy="691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1">
              <a:extLst>
                <a:ext uri="{FF2B5EF4-FFF2-40B4-BE49-F238E27FC236}">
                  <a16:creationId xmlns=""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82017" y="321695"/>
              <a:ext cx="6886442" cy="31370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b="1" cap="all" dirty="0">
                  <a:solidFill>
                    <a:schemeClr val="bg1"/>
                  </a:solidFill>
                </a:rPr>
                <a:t>STUNNING DISCOVERY</a:t>
              </a:r>
              <a:r>
                <a:rPr lang="en-US" sz="1800" dirty="0">
                  <a:solidFill>
                    <a:schemeClr val="bg1"/>
                  </a:solidFill>
                </a:rPr>
                <a:t> Some 110 million years ago, this armored plant-eater lumbered through what is now western Canada, until a flooded river 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swept it into open sea. The dinosaur’s </a:t>
              </a:r>
            </a:p>
            <a:p>
              <a:pPr algn="l"/>
              <a:r>
                <a:rPr lang="en-US" sz="1800" dirty="0">
                  <a:solidFill>
                    <a:schemeClr val="bg1"/>
                  </a:solidFill>
                </a:rPr>
                <a:t>undersea burial preserved its armor </a:t>
              </a:r>
            </a:p>
            <a:p>
              <a:pPr algn="l"/>
              <a:r>
                <a:rPr lang="en-US" sz="1800" dirty="0">
                  <a:solidFill>
                    <a:schemeClr val="bg1"/>
                  </a:solidFill>
                </a:rPr>
                <a:t>in exquisite detail.  Its skull </a:t>
              </a:r>
            </a:p>
            <a:p>
              <a:pPr algn="l"/>
              <a:r>
                <a:rPr lang="en-US" sz="1800" dirty="0">
                  <a:solidFill>
                    <a:schemeClr val="bg1"/>
                  </a:solidFill>
                </a:rPr>
                <a:t>still bears tile-like plates </a:t>
              </a:r>
            </a:p>
            <a:p>
              <a:pPr algn="l"/>
              <a:r>
                <a:rPr lang="en-US" sz="1800" dirty="0">
                  <a:solidFill>
                    <a:schemeClr val="bg1"/>
                  </a:solidFill>
                </a:rPr>
                <a:t>and a gray patina of </a:t>
              </a:r>
            </a:p>
            <a:p>
              <a:pPr algn="l"/>
              <a:r>
                <a:rPr lang="en-US" sz="1800" dirty="0">
                  <a:solidFill>
                    <a:schemeClr val="bg1"/>
                  </a:solidFill>
                </a:rPr>
                <a:t>fossilized skins.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4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3605" r="10715" b="9155"/>
          <a:stretch/>
        </p:blipFill>
        <p:spPr bwMode="auto">
          <a:xfrm>
            <a:off x="-22712" y="-185783"/>
            <a:ext cx="9166712" cy="567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  <a:t>National Geographic's 3-D fossil!</a:t>
            </a:r>
            <a:b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996633"/>
                </a:solidFill>
                <a:latin typeface="Arial Black" panose="020B0A04020102020204" pitchFamily="34" charset="0"/>
              </a:rPr>
              <a:t>https://www.nationalgeographic.com/magazine/2017/06/nodosaur-3d-interactive-dinosaur-fossil</a:t>
            </a:r>
            <a:r>
              <a:rPr lang="en-US" sz="1800" dirty="0">
                <a:solidFill>
                  <a:srgbClr val="996633"/>
                </a:solidFill>
                <a:latin typeface="Arial Black" panose="020B0A04020102020204" pitchFamily="34" charset="0"/>
              </a:rPr>
              <a:t>/</a:t>
            </a:r>
            <a:br>
              <a:rPr lang="en-US" sz="1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explore some online sites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0722" y="-1198563"/>
            <a:ext cx="255735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1 – 3 days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ossil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91440"/>
            <a:ext cx="91440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996633"/>
                </a:solidFill>
                <a:latin typeface="Arial Black" panose="020B0A04020102020204" pitchFamily="34" charset="0"/>
              </a:rPr>
              <a:t>Watch this video</a:t>
            </a:r>
            <a:br>
              <a:rPr lang="en-US" sz="37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21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1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www.youtube.com/watch?v=50MgMBsCcLM</a:t>
            </a:r>
            <a:r>
              <a:rPr lang="en-US" sz="3700" dirty="0">
                <a:solidFill>
                  <a:srgbClr val="996633"/>
                </a:solidFill>
                <a:latin typeface="Arial Black" panose="020B0A04020102020204" pitchFamily="34" charset="0"/>
              </a:rPr>
              <a:t/>
            </a:r>
            <a:br>
              <a:rPr lang="en-US" sz="37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26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3605" r="10715" b="9155"/>
          <a:stretch/>
        </p:blipFill>
        <p:spPr bwMode="auto">
          <a:xfrm>
            <a:off x="-22712" y="-185783"/>
            <a:ext cx="9166712" cy="567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859" y="2022439"/>
            <a:ext cx="5916706" cy="2151529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996633"/>
                </a:solidFill>
                <a:latin typeface="Arial Black" panose="020B0A04020102020204" pitchFamily="34" charset="0"/>
              </a:rPr>
              <a:t>With your group go to lynncronin.weebly.com and click on this image of the fossil.</a:t>
            </a:r>
            <a:br>
              <a:rPr lang="en-US" sz="22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2200" dirty="0">
                <a:solidFill>
                  <a:srgbClr val="996633"/>
                </a:solidFill>
                <a:latin typeface="Arial Black" panose="020B0A04020102020204" pitchFamily="34" charset="0"/>
              </a:rPr>
              <a:t/>
            </a:r>
            <a:br>
              <a:rPr lang="en-US" sz="22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2200" dirty="0">
                <a:solidFill>
                  <a:srgbClr val="996633"/>
                </a:solidFill>
                <a:latin typeface="Arial Black" panose="020B0A04020102020204" pitchFamily="34" charset="0"/>
              </a:rPr>
              <a:t>Once there use the down arrow to explore the find and answer questions.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explore some online sites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62" y="1"/>
            <a:ext cx="9151062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2023706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996633"/>
                </a:solidFill>
                <a:latin typeface="Arial Black" panose="020B0A04020102020204" pitchFamily="34" charset="0"/>
              </a:rPr>
              <a:t>Fossils ruin a new marble countertop!</a:t>
            </a:r>
            <a: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rgbClr val="996633"/>
                </a:solidFill>
                <a:latin typeface="Arial Black" panose="020B0A04020102020204" pitchFamily="34" charset="0"/>
                <a:hlinkClick r:id="rId3"/>
              </a:rPr>
              <a:t>https</a:t>
            </a:r>
            <a:r>
              <a:rPr lang="en-US" sz="1500" dirty="0">
                <a:solidFill>
                  <a:srgbClr val="996633"/>
                </a:solidFill>
                <a:latin typeface="Arial Black" panose="020B0A04020102020204" pitchFamily="34" charset="0"/>
                <a:hlinkClick r:id="rId3"/>
              </a:rPr>
              <a:t>://</a:t>
            </a:r>
            <a:r>
              <a:rPr lang="en-US" sz="1500" dirty="0">
                <a:solidFill>
                  <a:srgbClr val="996633"/>
                </a:solidFill>
                <a:latin typeface="Arial Black" panose="020B0A04020102020204" pitchFamily="34" charset="0"/>
                <a:hlinkClick r:id="rId3"/>
              </a:rPr>
              <a:t>www.youtube.com/watch?v=VXrsDHevV6I</a:t>
            </a:r>
            <a:r>
              <a:rPr lang="en-US" sz="1500" dirty="0">
                <a:solidFill>
                  <a:srgbClr val="996633"/>
                </a:solidFill>
                <a:latin typeface="Arial Black" panose="020B0A04020102020204" pitchFamily="34" charset="0"/>
              </a:rPr>
              <a:t/>
            </a:r>
            <a:br>
              <a:rPr lang="en-US" sz="1500" dirty="0">
                <a:solidFill>
                  <a:srgbClr val="996633"/>
                </a:solidFill>
                <a:latin typeface="Arial Black" panose="020B0A04020102020204" pitchFamily="34" charset="0"/>
              </a:rPr>
            </a:b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explore some online sites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0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78277" y="343367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2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rocky mountains\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864" y="0"/>
            <a:ext cx="92838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39864" y="4418481"/>
            <a:ext cx="9283864" cy="56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Arial Black" panose="020B0A04020102020204" pitchFamily="34" charset="0"/>
              </a:rPr>
              <a:t>These are the Rocky Mountains</a:t>
            </a:r>
            <a:endParaRPr lang="en-US" sz="3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40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9864" y="0"/>
            <a:ext cx="9433154" cy="55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s top map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240" y="238861"/>
            <a:ext cx="8036810" cy="52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78277" y="343367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2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139864" y="3154748"/>
            <a:ext cx="9283864" cy="1830042"/>
            <a:chOff x="-186485" y="3943434"/>
            <a:chExt cx="12378485" cy="2287553"/>
          </a:xfrm>
        </p:grpSpPr>
        <p:sp>
          <p:nvSpPr>
            <p:cNvPr id="4" name="Up Arrow 3"/>
            <p:cNvSpPr/>
            <p:nvPr/>
          </p:nvSpPr>
          <p:spPr>
            <a:xfrm rot="20836870">
              <a:off x="3520267" y="3943434"/>
              <a:ext cx="746449" cy="215359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86485" y="5523101"/>
              <a:ext cx="12378485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These are the Rocky Mountains</a:t>
              </a:r>
              <a:endParaRPr lang="en-US" sz="31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9864" y="0"/>
            <a:ext cx="9433154" cy="55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s top map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240" y="238861"/>
            <a:ext cx="8036810" cy="52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39864" y="2408379"/>
            <a:ext cx="9283864" cy="2576411"/>
            <a:chOff x="-186485" y="3010473"/>
            <a:chExt cx="12378485" cy="3220514"/>
          </a:xfrm>
        </p:grpSpPr>
        <p:sp>
          <p:nvSpPr>
            <p:cNvPr id="4" name="Up Arrow 3"/>
            <p:cNvSpPr/>
            <p:nvPr/>
          </p:nvSpPr>
          <p:spPr>
            <a:xfrm rot="20836870">
              <a:off x="3369242" y="3010473"/>
              <a:ext cx="746449" cy="2621689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86485" y="5523101"/>
              <a:ext cx="12378485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This is the Green River Formation</a:t>
              </a:r>
              <a:endParaRPr lang="en-US" sz="31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906270"/>
            <a:ext cx="377429" cy="46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9864" y="0"/>
            <a:ext cx="9433154" cy="5598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s top map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240" y="238861"/>
            <a:ext cx="8036810" cy="52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39864" y="4418481"/>
            <a:ext cx="9283864" cy="418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These fossils were found in the Green River Formation</a:t>
            </a:r>
            <a:endParaRPr lang="en-US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906270"/>
            <a:ext cx="377429" cy="46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mage result for green mountain fossil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885404" y="508514"/>
            <a:ext cx="2117732" cy="1799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reen mountain foss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83" y="1753804"/>
            <a:ext cx="2246731" cy="1427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23" y="2601378"/>
            <a:ext cx="2169319" cy="17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ocky mountains\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864" y="0"/>
            <a:ext cx="92838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How do fossils teach us about the United States </a:t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in ancient times?</a:t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07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ocky mountains\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864" y="0"/>
            <a:ext cx="92838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Watch this video</a:t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www.youtube.com/watch?v=KVj5YwnMhyo</a:t>
            </a:r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94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ocky mountains\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864" y="0"/>
            <a:ext cx="92838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2023706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Green River Formation is on top of a mountain, but there are ancient fish and shells there, what was this land like millions of years ago?</a:t>
            </a:r>
            <a:endParaRPr lang="en-US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it…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1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"/>
            <a:ext cx="9144000" cy="5486401"/>
            <a:chOff x="1241914" y="1248252"/>
            <a:chExt cx="9011488" cy="5068963"/>
          </a:xfrm>
        </p:grpSpPr>
        <p:pic>
          <p:nvPicPr>
            <p:cNvPr id="6154" name="Picture 10" descr="Image result for western interior seaway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1914" y="1248252"/>
              <a:ext cx="9011488" cy="5068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158" y="1619602"/>
              <a:ext cx="7002241" cy="444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2023706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evidence from fossils and from the rocks themselves, scientists have discovered that the United States was once broken in half by a huge ocean.</a:t>
            </a:r>
            <a:endParaRPr lang="en-US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know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4036" y="4418481"/>
            <a:ext cx="9632208" cy="409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This is what the U.S. looked like 93 million years ago.</a:t>
            </a:r>
            <a:endParaRPr lang="en-US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14036" y="4886301"/>
            <a:ext cx="9632208" cy="4094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70226" tIns="35113" rIns="70226" bIns="35113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Black" panose="020B0A04020102020204" pitchFamily="34" charset="0"/>
              </a:rPr>
              <a:t>Did you notice that New Jersey is underwater too?</a:t>
            </a:r>
            <a:endParaRPr lang="en-US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23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blic Fossil Hunt at Beachy Head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79919" y="1642185"/>
            <a:ext cx="1763486" cy="37023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65" y="1793689"/>
            <a:ext cx="1763486" cy="3312007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We think of fossils as pieces of rock that are the ancient remains of an animals body. 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1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rocky mountains\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9864" y="0"/>
            <a:ext cx="92838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97726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How do fossils teach us about the </a:t>
            </a: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United States </a:t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in </a:t>
            </a: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ancient times</a:t>
            </a: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With your group answer the essential question in your notebook.</a:t>
            </a:r>
            <a: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66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9144001" cy="5486400"/>
            <a:chOff x="-1" y="0"/>
            <a:chExt cx="9144001" cy="5486400"/>
          </a:xfrm>
        </p:grpSpPr>
        <p:pic>
          <p:nvPicPr>
            <p:cNvPr id="9218" name="Picture 2" descr="Image result for fer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4223" r="4300" b="1497"/>
            <a:stretch/>
          </p:blipFill>
          <p:spPr bwMode="auto">
            <a:xfrm>
              <a:off x="-1" y="0"/>
              <a:ext cx="91440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68844" y="343367"/>
              <a:ext cx="1918977" cy="2863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70226" tIns="35113" rIns="70226" bIns="35113" rtlCol="0">
              <a:spAutoFit/>
            </a:bodyPr>
            <a:lstStyle/>
            <a:p>
              <a:r>
                <a:rPr lang="en-US" b="1" dirty="0" smtClean="0"/>
                <a:t>Unit 3 </a:t>
              </a:r>
              <a:r>
                <a:rPr lang="en-US" b="1" dirty="0" smtClean="0"/>
                <a:t>Fossils – Lesson 3</a:t>
              </a:r>
              <a:endParaRPr lang="en-US" b="1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97726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How 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is the environment of the Antarctic different today than it was in the past?</a:t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9144001" cy="5486400"/>
            <a:chOff x="-1" y="0"/>
            <a:chExt cx="9144001" cy="5486400"/>
          </a:xfrm>
        </p:grpSpPr>
        <p:pic>
          <p:nvPicPr>
            <p:cNvPr id="10" name="Picture 2" descr="Image result for fer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4223" r="4300" b="1497"/>
            <a:stretch/>
          </p:blipFill>
          <p:spPr bwMode="auto">
            <a:xfrm>
              <a:off x="-1" y="0"/>
              <a:ext cx="91440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68844" y="343367"/>
              <a:ext cx="1918977" cy="2863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70226" tIns="35113" rIns="70226" bIns="35113" rtlCol="0">
              <a:spAutoFit/>
            </a:bodyPr>
            <a:lstStyle/>
            <a:p>
              <a:r>
                <a:rPr lang="en-US" b="1" dirty="0" smtClean="0"/>
                <a:t>Unit 3 </a:t>
              </a:r>
              <a:r>
                <a:rPr lang="en-US" b="1" dirty="0" smtClean="0"/>
                <a:t>Fossils – Lesson 3</a:t>
              </a:r>
              <a:endParaRPr lang="en-US" b="1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91478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Where do you </a:t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think ferns grow?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ferns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9144001" cy="5486400"/>
            <a:chOff x="-1" y="0"/>
            <a:chExt cx="9144001" cy="5486400"/>
          </a:xfrm>
        </p:grpSpPr>
        <p:pic>
          <p:nvPicPr>
            <p:cNvPr id="12" name="Picture 2" descr="Image result for fer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4223" r="4300" b="1497"/>
            <a:stretch/>
          </p:blipFill>
          <p:spPr bwMode="auto">
            <a:xfrm>
              <a:off x="-1" y="0"/>
              <a:ext cx="91440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168844" y="343367"/>
              <a:ext cx="1918977" cy="2863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70226" tIns="35113" rIns="70226" bIns="35113" rtlCol="0">
              <a:spAutoFit/>
            </a:bodyPr>
            <a:lstStyle/>
            <a:p>
              <a:r>
                <a:rPr lang="en-US" b="1" dirty="0" smtClean="0"/>
                <a:t>Unit 3 </a:t>
              </a:r>
              <a:r>
                <a:rPr lang="en-US" b="1" dirty="0" smtClean="0"/>
                <a:t>Fossils – Lesson 3</a:t>
              </a:r>
              <a:endParaRPr lang="en-US" b="1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2"/>
            <a:ext cx="6858000" cy="1013512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The closer you get to the equator, the warmer it gets.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ferns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00138" y="3363998"/>
            <a:ext cx="6858000" cy="1013512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Ferns live in warm places.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" b="19435"/>
          <a:stretch/>
        </p:blipFill>
        <p:spPr bwMode="auto">
          <a:xfrm>
            <a:off x="1" y="-49067"/>
            <a:ext cx="9144000" cy="55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68697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So why have we found these fern fossils in Antarctica?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8844" y="343367"/>
            <a:ext cx="1918977" cy="2863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</a:t>
            </a:r>
            <a:r>
              <a:rPr lang="en-US" b="1" dirty="0" smtClean="0"/>
              <a:t>Fossils – Lesson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68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4576" y="4671060"/>
            <a:ext cx="9347427" cy="464458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All of these fossils were found in the Antarctic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251" y="343367"/>
            <a:ext cx="255735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1 – 3 days</a:t>
            </a:r>
            <a:endParaRPr lang="en-US" b="1" dirty="0"/>
          </a:p>
        </p:txBody>
      </p:sp>
      <p:pic>
        <p:nvPicPr>
          <p:cNvPr id="19458" name="Picture 2" descr="Image result for fossils of the antarcti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45" y="294774"/>
            <a:ext cx="2906486" cy="20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921" y="3135086"/>
            <a:ext cx="1468389" cy="1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5245" y="2480322"/>
            <a:ext cx="2906486" cy="20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fossils of the antarc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0" y="286817"/>
            <a:ext cx="2586284" cy="21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shell fossils Antarctic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327488"/>
            <a:ext cx="2613512" cy="41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Image result for antarctica fossil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7000" r="22069" b="12000"/>
          <a:stretch/>
        </p:blipFill>
        <p:spPr bwMode="auto">
          <a:xfrm>
            <a:off x="1637062" y="2562242"/>
            <a:ext cx="1369497" cy="14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68844" y="343367"/>
            <a:ext cx="1918977" cy="2863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</a:t>
            </a:r>
            <a:r>
              <a:rPr lang="en-US" b="1" dirty="0" smtClean="0"/>
              <a:t>Fossils – Lesson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97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9144001" cy="5486400"/>
            <a:chOff x="-1" y="0"/>
            <a:chExt cx="9144001" cy="5486400"/>
          </a:xfrm>
        </p:grpSpPr>
        <p:pic>
          <p:nvPicPr>
            <p:cNvPr id="11" name="Picture 2" descr="Image result for fer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4223" r="4300" b="1497"/>
            <a:stretch/>
          </p:blipFill>
          <p:spPr bwMode="auto">
            <a:xfrm>
              <a:off x="-1" y="0"/>
              <a:ext cx="91440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68844" y="343367"/>
              <a:ext cx="1918977" cy="2863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70226" tIns="35113" rIns="70226" bIns="35113" rtlCol="0">
              <a:spAutoFit/>
            </a:bodyPr>
            <a:lstStyle/>
            <a:p>
              <a:r>
                <a:rPr lang="en-US" b="1" dirty="0" smtClean="0"/>
                <a:t>Unit 3 </a:t>
              </a:r>
              <a:r>
                <a:rPr lang="en-US" b="1" dirty="0" smtClean="0"/>
                <a:t>Fossils – Lesson 3</a:t>
              </a:r>
              <a:endParaRPr lang="en-US" b="1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2"/>
            <a:ext cx="6858000" cy="1315409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Read pages 70  &amp; 71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86" y="-60961"/>
            <a:ext cx="9144000" cy="55473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 result for world map antarctica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65" y="343367"/>
            <a:ext cx="4917621" cy="48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5686" y="522515"/>
            <a:ext cx="3385458" cy="4307840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Antarctica </a:t>
            </a:r>
            <a:b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is at the </a:t>
            </a:r>
            <a:b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South Pole. </a:t>
            </a:r>
            <a:b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What is the weather like there?</a:t>
            </a:r>
            <a:endParaRPr lang="en-US" sz="3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844" y="343367"/>
            <a:ext cx="1918977" cy="2863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</a:t>
            </a:r>
            <a:r>
              <a:rPr lang="en-US" b="1" dirty="0" smtClean="0"/>
              <a:t>Fossils – Lesson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39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fer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4223" r="4300" b="1497"/>
          <a:stretch/>
        </p:blipFill>
        <p:spPr bwMode="auto">
          <a:xfrm>
            <a:off x="-1" y="0"/>
            <a:ext cx="91440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1510" y="101799"/>
            <a:ext cx="1918977" cy="2863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</a:t>
            </a:r>
            <a:r>
              <a:rPr lang="en-US" b="1" dirty="0" smtClean="0"/>
              <a:t>Fossils – Lesson 3</a:t>
            </a:r>
            <a:endParaRPr lang="en-US" b="1" dirty="0"/>
          </a:p>
        </p:txBody>
      </p:sp>
      <p:pic>
        <p:nvPicPr>
          <p:cNvPr id="10" name="Picture 2" descr="Image result for world map antarctica\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64" y="373224"/>
            <a:ext cx="4917621" cy="4777268"/>
          </a:xfrm>
          <a:prstGeom prst="rect">
            <a:avLst/>
          </a:prstGeom>
          <a:ln>
            <a:noFill/>
          </a:ln>
          <a:effectLst>
            <a:outerShdw blurRad="292100" dist="139700" dir="2700000" sx="102000" sy="102000" algn="tl" rotWithShape="0">
              <a:srgbClr val="333333">
                <a:alpha val="8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5664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So how could ferns have </a:t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ever grown there?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4576" y="4671060"/>
            <a:ext cx="9347427" cy="464458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Watch 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this video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www.youtube.com/watch?v=OMIzzpl1qJU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251" y="343367"/>
            <a:ext cx="255735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1 – 3 days</a:t>
            </a:r>
            <a:endParaRPr lang="en-US" b="1" dirty="0"/>
          </a:p>
        </p:txBody>
      </p:sp>
      <p:pic>
        <p:nvPicPr>
          <p:cNvPr id="19458" name="Picture 2" descr="Image result for fossils of the antarct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45" y="294774"/>
            <a:ext cx="2906486" cy="20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921" y="3135086"/>
            <a:ext cx="1468389" cy="1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5245" y="2480322"/>
            <a:ext cx="2906486" cy="20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fossils of the antarc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0" y="286817"/>
            <a:ext cx="2586284" cy="21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shell fossils Antarctic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327488"/>
            <a:ext cx="2613512" cy="41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Image result for antarctica fossil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7000" r="22069" b="12000"/>
          <a:stretch/>
        </p:blipFill>
        <p:spPr bwMode="auto">
          <a:xfrm>
            <a:off x="1637062" y="2562242"/>
            <a:ext cx="1369497" cy="14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68844" y="343367"/>
            <a:ext cx="1918977" cy="2863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</a:t>
            </a:r>
            <a:r>
              <a:rPr lang="en-US" b="1" dirty="0" smtClean="0"/>
              <a:t>Fossils – Lesson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8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dley quarry Megalosaurus dinosaur footprint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8"/>
          <a:stretch/>
        </p:blipFill>
        <p:spPr bwMode="auto">
          <a:xfrm>
            <a:off x="-1" y="1"/>
            <a:ext cx="9287435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0759" y="2418476"/>
            <a:ext cx="2603241" cy="280664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 Black" panose="020B0A04020102020204" pitchFamily="34" charset="0"/>
                <a:cs typeface="Arial" panose="020B0604020202020204" pitchFamily="34" charset="0"/>
              </a:rPr>
              <a:t>Can you see this dinosaur footprint?</a:t>
            </a:r>
            <a:endParaRPr lang="en-US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919" y="1506071"/>
            <a:ext cx="2015412" cy="383850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409964" y="1642185"/>
            <a:ext cx="1885367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But fossils are any impression that is left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ancient life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could be a shell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a leaf, bones or even a footprint!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650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9144001" cy="5486400"/>
            <a:chOff x="-1" y="0"/>
            <a:chExt cx="9144001" cy="5486400"/>
          </a:xfrm>
        </p:grpSpPr>
        <p:pic>
          <p:nvPicPr>
            <p:cNvPr id="11" name="Picture 2" descr="Image result for fer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4223" r="4300" b="1497"/>
            <a:stretch/>
          </p:blipFill>
          <p:spPr bwMode="auto">
            <a:xfrm>
              <a:off x="-1" y="0"/>
              <a:ext cx="91440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68844" y="343367"/>
              <a:ext cx="1918977" cy="2863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70226" tIns="35113" rIns="70226" bIns="35113" rtlCol="0">
              <a:spAutoFit/>
            </a:bodyPr>
            <a:lstStyle/>
            <a:p>
              <a:r>
                <a:rPr lang="en-US" b="1" dirty="0" smtClean="0"/>
                <a:t>Unit 3 </a:t>
              </a:r>
              <a:r>
                <a:rPr lang="en-US" b="1" dirty="0" smtClean="0"/>
                <a:t>Fossils – Lesson 3</a:t>
              </a:r>
              <a:endParaRPr lang="en-US" b="1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0"/>
            <a:ext cx="6858000" cy="249143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How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is the environment of the Antarctic different today than it was in the past?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With your group discuss this problem and write your answer in your notebooks.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86" y="-60961"/>
            <a:ext cx="9144000" cy="55473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5686" y="522515"/>
            <a:ext cx="3385458" cy="4307840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Pangea eventually broke apart and the continents drifted to there current positions.</a:t>
            </a:r>
            <a:endParaRPr lang="en-US" sz="3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76261" y="156131"/>
            <a:ext cx="5113176" cy="51131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0460" y="156131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86" y="-60961"/>
            <a:ext cx="9144000" cy="55473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5686" y="522515"/>
            <a:ext cx="3385458" cy="4307840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Millions and millions of years ago all of the land on earth was in one big island.</a:t>
            </a:r>
            <a:endParaRPr lang="en-US" sz="3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76261" y="156131"/>
            <a:ext cx="5113176" cy="51131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0460" y="156131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86" y="-60961"/>
            <a:ext cx="9144000" cy="55473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76261" y="156131"/>
            <a:ext cx="5113176" cy="51131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0460" y="156131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315913" y="522288"/>
            <a:ext cx="3384550" cy="4308475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That island was called Pangea.</a:t>
            </a:r>
            <a:endParaRPr lang="en-US" sz="3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86" y="-60961"/>
            <a:ext cx="9144000" cy="55473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5686" y="522515"/>
            <a:ext cx="3385458" cy="4307840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So…</a:t>
            </a:r>
            <a:b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700" dirty="0">
                <a:solidFill>
                  <a:schemeClr val="bg1"/>
                </a:solidFill>
                <a:latin typeface="Arial Black" panose="020B0A04020102020204" pitchFamily="34" charset="0"/>
              </a:rPr>
              <a:t>Antarctica could have grown ferns when it was much closer to the equator than it is now.</a:t>
            </a:r>
            <a:endParaRPr lang="en-US" sz="3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76261" y="156131"/>
            <a:ext cx="5113176" cy="51131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0460" y="156131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Unit 3 Fossils – Lesson 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0"/>
            <a:ext cx="9144001" cy="5486400"/>
            <a:chOff x="-1" y="0"/>
            <a:chExt cx="9144001" cy="5486400"/>
          </a:xfrm>
        </p:grpSpPr>
        <p:pic>
          <p:nvPicPr>
            <p:cNvPr id="11" name="Picture 2" descr="Image result for fer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4223" r="4300" b="1497"/>
            <a:stretch/>
          </p:blipFill>
          <p:spPr bwMode="auto">
            <a:xfrm>
              <a:off x="-1" y="0"/>
              <a:ext cx="91440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68844" y="343367"/>
              <a:ext cx="1918977" cy="2863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lIns="70226" tIns="35113" rIns="70226" bIns="35113" rtlCol="0">
              <a:spAutoFit/>
            </a:bodyPr>
            <a:lstStyle/>
            <a:p>
              <a:r>
                <a:rPr lang="en-US" b="1" dirty="0" smtClean="0"/>
                <a:t>Unit 3 </a:t>
              </a:r>
              <a:r>
                <a:rPr lang="en-US" b="1" dirty="0" smtClean="0"/>
                <a:t>Fossils – Lesson 3</a:t>
              </a:r>
              <a:endParaRPr lang="en-US" b="1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0"/>
            <a:ext cx="6858000" cy="2491430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How has the world changed in the last hundred million years?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With </a:t>
            </a:r>
            <a:r>
              <a:rPr lang="en-US" sz="2200" dirty="0">
                <a:latin typeface="Arial Black" panose="020B0A04020102020204" pitchFamily="34" charset="0"/>
              </a:rPr>
              <a:t>your group discuss this </a:t>
            </a:r>
            <a:r>
              <a:rPr lang="en-US" sz="2200" dirty="0">
                <a:latin typeface="Arial Black" panose="020B0A04020102020204" pitchFamily="34" charset="0"/>
              </a:rPr>
              <a:t>question and </a:t>
            </a:r>
            <a:r>
              <a:rPr lang="en-US" sz="2200" dirty="0">
                <a:latin typeface="Arial Black" panose="020B0A04020102020204" pitchFamily="34" charset="0"/>
              </a:rPr>
              <a:t>write your answer in your notebooks.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9279731" cy="5562600"/>
            <a:chOff x="0" y="0"/>
            <a:chExt cx="12372975" cy="6953250"/>
          </a:xfrm>
        </p:grpSpPr>
        <p:pic>
          <p:nvPicPr>
            <p:cNvPr id="2050" name="Picture 2" descr="Image result for foss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94147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fossi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51"/>
            <a:stretch/>
          </p:blipFill>
          <p:spPr bwMode="auto">
            <a:xfrm>
              <a:off x="5694147" y="0"/>
              <a:ext cx="1211478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fossi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51"/>
            <a:stretch/>
          </p:blipFill>
          <p:spPr bwMode="auto">
            <a:xfrm flipH="1">
              <a:off x="6886900" y="0"/>
              <a:ext cx="2847650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fossi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51"/>
            <a:stretch/>
          </p:blipFill>
          <p:spPr bwMode="auto">
            <a:xfrm>
              <a:off x="9525325" y="0"/>
              <a:ext cx="2847650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761474" y="2232660"/>
            <a:ext cx="3378864" cy="594132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sz="3400" dirty="0">
                <a:latin typeface="Arial Black" panose="020B0A04020102020204" pitchFamily="34" charset="0"/>
              </a:rPr>
              <a:t>Isn’t he cute?</a:t>
            </a:r>
            <a:endParaRPr lang="en-US" sz="34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0"/>
            <a:ext cx="6858000" cy="1660850"/>
          </a:xfrm>
        </p:spPr>
        <p:txBody>
          <a:bodyPr>
            <a:noAutofit/>
          </a:bodyPr>
          <a:lstStyle/>
          <a:p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hlinkClick r:id="rId3"/>
              </a:rPr>
              <a:t>www.youtube.com/watch?v=C-6SfYJw3lo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hlinkClick r:id="rId4"/>
              </a:rPr>
              <a:t>www.youtube.com/watch?v=SXoSD8u8Ck0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watch a couple more videos!</a:t>
            </a:r>
            <a:endParaRPr lang="en-US" sz="4100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844" y="343367"/>
            <a:ext cx="2606922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Unit Investigation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0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9279731" cy="5562600"/>
            <a:chOff x="0" y="0"/>
            <a:chExt cx="12372975" cy="6953250"/>
          </a:xfrm>
        </p:grpSpPr>
        <p:pic>
          <p:nvPicPr>
            <p:cNvPr id="2050" name="Picture 2" descr="Image result for fossi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94147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fossi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51"/>
            <a:stretch/>
          </p:blipFill>
          <p:spPr bwMode="auto">
            <a:xfrm>
              <a:off x="5694147" y="0"/>
              <a:ext cx="1211478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fossi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51"/>
            <a:stretch/>
          </p:blipFill>
          <p:spPr bwMode="auto">
            <a:xfrm flipH="1">
              <a:off x="6886900" y="0"/>
              <a:ext cx="2847650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fossi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51"/>
            <a:stretch/>
          </p:blipFill>
          <p:spPr bwMode="auto">
            <a:xfrm>
              <a:off x="9525325" y="0"/>
              <a:ext cx="2847650" cy="695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761474" y="2232660"/>
            <a:ext cx="3378864" cy="594132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sz="3400" dirty="0">
                <a:latin typeface="Arial Black" panose="020B0A04020102020204" pitchFamily="34" charset="0"/>
              </a:rPr>
              <a:t>Isn’t he cute?</a:t>
            </a:r>
            <a:endParaRPr lang="en-US" sz="34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150310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Follow instructions </a:t>
            </a:r>
            <a:br>
              <a:rPr lang="en-US" sz="3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on pages 74 &amp; 75</a:t>
            </a:r>
            <a:endParaRPr lang="en-US" sz="17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38833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like a Scientist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844" y="343367"/>
            <a:ext cx="2606922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Unit Investigation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61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discoveringfossils.co.uk/wp-content/uploads/2017/12/What-is-a-fossil-ammonite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100138" y="815340"/>
            <a:ext cx="6943725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100138" y="820420"/>
            <a:ext cx="6943725" cy="91694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226" tIns="35113" rIns="70226" bIns="351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68"/>
              </a:spcAft>
            </a:pPr>
            <a:endParaRPr lang="en-US" sz="800" dirty="0">
              <a:ea typeface="Calibri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38" y="2179631"/>
            <a:ext cx="6858000" cy="1769394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996633"/>
                </a:solidFill>
                <a:latin typeface="Arial Black" panose="020B0A04020102020204" pitchFamily="34" charset="0"/>
              </a:rPr>
              <a:t>Sometimes the body of an ancient animal gets turned into stone by a chemical reaction.  </a:t>
            </a:r>
            <a:endParaRPr lang="en-US" sz="3700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143000" y="612089"/>
            <a:ext cx="6858000" cy="1015170"/>
          </a:xfrm>
          <a:prstGeom prst="rect">
            <a:avLst/>
          </a:prstGeom>
        </p:spPr>
        <p:txBody>
          <a:bodyPr vert="horz" lIns="70226" tIns="35113" rIns="70226" bIns="3511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are they?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1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discoveringfossils.co.uk/wp-content/uploads/2017/12/What-is-a-fossil-ammonite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4503"/>
            <a:ext cx="9144000" cy="559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9919" y="1642185"/>
            <a:ext cx="1763486" cy="37023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89" y="1522755"/>
            <a:ext cx="1843378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ancient shell became rock.  If you tap on the rock around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fossil just right it will split open and reveal the fossil!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84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impression plant fossil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291115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919" y="1642185"/>
            <a:ext cx="1763486" cy="37023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90" y="1612328"/>
            <a:ext cx="1857374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This fossil is called an impression.  The plant decayed but the space that it took up in the mud left 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 opening that got filled with rock.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impression plant foss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6" y="1"/>
            <a:ext cx="641267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99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rne Bay Hypotodus fossil shark tooth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548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9919" y="1642185"/>
            <a:ext cx="1763486" cy="37023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90" y="1612328"/>
            <a:ext cx="1619444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Sometimes the hard parts of an animals get fossilized (or turned into rock)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is an ancient sharks tooth!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1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 is a fossil ammoni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9919" y="1642185"/>
            <a:ext cx="1763486" cy="370239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rtlCol="0" anchor="ctr"/>
          <a:lstStyle/>
          <a:p>
            <a:pPr algn="ctr"/>
            <a:endParaRPr lang="en-US" sz="23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325990" y="1612328"/>
            <a:ext cx="1829382" cy="3582940"/>
          </a:xfrm>
          <a:prstGeom prst="rect">
            <a:avLst/>
          </a:prstGeom>
        </p:spPr>
        <p:txBody>
          <a:bodyPr vert="horz" lIns="70226" tIns="35113" rIns="70226" bIns="35113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is one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my favorites.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rock that filled the space left by this shell impression has a metallic shine!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710" y="325734"/>
            <a:ext cx="1918977" cy="286355"/>
          </a:xfrm>
          <a:prstGeom prst="rect">
            <a:avLst/>
          </a:prstGeom>
          <a:noFill/>
        </p:spPr>
        <p:txBody>
          <a:bodyPr wrap="none" lIns="70226" tIns="35113" rIns="70226" bIns="35113" rtlCol="0">
            <a:spAutoFit/>
          </a:bodyPr>
          <a:lstStyle/>
          <a:p>
            <a:r>
              <a:rPr lang="en-US" b="1" dirty="0" smtClean="0"/>
              <a:t>Unit 3 Fossils – Lesson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0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959</Words>
  <Application>Microsoft Office PowerPoint</Application>
  <PresentationFormat>Custom</PresentationFormat>
  <Paragraphs>140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How do fossils teach us about the environment in ancient times?</vt:lpstr>
      <vt:lpstr>Watch this video https://www.youtube.com/watch?v=50MgMBsCcLM </vt:lpstr>
      <vt:lpstr>We think of fossils as pieces of rock that are the ancient remains of an animals body.  </vt:lpstr>
      <vt:lpstr>Can you see this dinosaur footprint?</vt:lpstr>
      <vt:lpstr>Sometimes the body of an ancient animal gets turned into stone by a chemical reaction.  </vt:lpstr>
      <vt:lpstr>PowerPoint Presentation</vt:lpstr>
      <vt:lpstr>PowerPoint Presentation</vt:lpstr>
      <vt:lpstr>PowerPoint Presentation</vt:lpstr>
      <vt:lpstr>PowerPoint Presentation</vt:lpstr>
      <vt:lpstr>Read Pages 66 &amp; 67</vt:lpstr>
      <vt:lpstr>Dinosaur fossils usually show their bones but not their inner organs such as hearts and lungs.  Why do you think that is so?</vt:lpstr>
      <vt:lpstr>Fossils give us a quick peak into the earth as it was millions of years ago.</vt:lpstr>
      <vt:lpstr>PowerPoint Presentation</vt:lpstr>
      <vt:lpstr>PowerPoint Presentation</vt:lpstr>
      <vt:lpstr>PowerPoint Presentation</vt:lpstr>
      <vt:lpstr>PowerPoint Presentation</vt:lpstr>
      <vt:lpstr>How do fossils teach us about the environment in ancient times? With your group answer the essential question in your notebook.</vt:lpstr>
      <vt:lpstr>National Geographic's 3-D fossil! https://www.nationalgeographic.com/magazine/2017/06/nodosaur-3d-interactive-dinosaur-fossil/ </vt:lpstr>
      <vt:lpstr>National Geographic's 3-D fossil!  https://www.nationalgeographic.com/magazine/2017/06/nodosaur-3d-interactive-dinosaur-fossil/ </vt:lpstr>
      <vt:lpstr>With your group go to lynncronin.weebly.com and click on this image of the fossil.  Once there use the down arrow to explore the find and answer questions.</vt:lpstr>
      <vt:lpstr>Fossils ruin a new marble countertop!  https://www.youtube.com/watch?v=VXrsDHevV6I </vt:lpstr>
      <vt:lpstr>PowerPoint Presentation</vt:lpstr>
      <vt:lpstr>PowerPoint Presentation</vt:lpstr>
      <vt:lpstr>PowerPoint Presentation</vt:lpstr>
      <vt:lpstr>PowerPoint Presentation</vt:lpstr>
      <vt:lpstr>How do fossils teach us about the United States  in ancient times? </vt:lpstr>
      <vt:lpstr>Watch this video https://www.youtube.com/watch?v=KVj5YwnMhyo  </vt:lpstr>
      <vt:lpstr>If the Green River Formation is on top of a mountain, but there are ancient fish and shells there, what was this land like millions of years ago?</vt:lpstr>
      <vt:lpstr>With evidence from fossils and from the rocks themselves, scientists have discovered that the United States was once broken in half by a huge ocean.</vt:lpstr>
      <vt:lpstr>How do fossils teach us about the United States  in ancient times? With your group answer the essential question in your notebook. </vt:lpstr>
      <vt:lpstr>How is the environment of the Antarctic different today than it was in the past? </vt:lpstr>
      <vt:lpstr>Where do you  think ferns grow?</vt:lpstr>
      <vt:lpstr>The closer you get to the equator, the warmer it gets.</vt:lpstr>
      <vt:lpstr>So why have we found these fern fossils in Antarctica?</vt:lpstr>
      <vt:lpstr>All of these fossils were found in the Antarctic </vt:lpstr>
      <vt:lpstr>Read pages 70  &amp; 71</vt:lpstr>
      <vt:lpstr>Antarctica  is at the  South Pole.    What is the weather like there?</vt:lpstr>
      <vt:lpstr>So how could ferns have  ever grown there?</vt:lpstr>
      <vt:lpstr>Watch this video https://www.youtube.com/watch?v=OMIzzpl1qJU</vt:lpstr>
      <vt:lpstr>How is the environment of the Antarctic different today than it was in the past?  With your group discuss this problem and write your answer in your notebooks. </vt:lpstr>
      <vt:lpstr>Pangea eventually broke apart and the continents drifted to there current positions.</vt:lpstr>
      <vt:lpstr>Millions and millions of years ago all of the land on earth was in one big island.</vt:lpstr>
      <vt:lpstr>That island was called Pangea.</vt:lpstr>
      <vt:lpstr>So… Antarctica could have grown ferns when it was much closer to the equator than it is now.</vt:lpstr>
      <vt:lpstr>How has the world changed in the last hundred million years?  With your group discuss this question and write your answer in your notebooks.  </vt:lpstr>
      <vt:lpstr>https://www.youtube.com/watch?v=C-6SfYJw3lo  https://www.youtube.com/watch?v=SXoSD8u8Ck0   </vt:lpstr>
      <vt:lpstr>Follow instructions  on pages 74 &amp; 75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 Describe how populations live and interact in a variety of ecosystems.</dc:title>
  <dc:creator>Lynn Cronin</dc:creator>
  <cp:lastModifiedBy>Mom</cp:lastModifiedBy>
  <cp:revision>128</cp:revision>
  <dcterms:created xsi:type="dcterms:W3CDTF">2017-10-19T13:11:40Z</dcterms:created>
  <dcterms:modified xsi:type="dcterms:W3CDTF">2018-05-11T12:29:59Z</dcterms:modified>
</cp:coreProperties>
</file>