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68" r:id="rId2"/>
    <p:sldId id="359" r:id="rId3"/>
    <p:sldId id="360" r:id="rId4"/>
    <p:sldId id="266" r:id="rId5"/>
    <p:sldId id="286" r:id="rId6"/>
    <p:sldId id="287" r:id="rId7"/>
    <p:sldId id="288" r:id="rId8"/>
    <p:sldId id="289" r:id="rId9"/>
    <p:sldId id="264" r:id="rId10"/>
    <p:sldId id="267" r:id="rId11"/>
    <p:sldId id="299" r:id="rId12"/>
    <p:sldId id="256" r:id="rId13"/>
    <p:sldId id="281" r:id="rId14"/>
    <p:sldId id="269" r:id="rId15"/>
    <p:sldId id="282" r:id="rId16"/>
    <p:sldId id="271" r:id="rId17"/>
    <p:sldId id="270" r:id="rId18"/>
    <p:sldId id="274" r:id="rId19"/>
    <p:sldId id="300" r:id="rId20"/>
    <p:sldId id="275" r:id="rId21"/>
    <p:sldId id="284" r:id="rId22"/>
    <p:sldId id="276" r:id="rId23"/>
    <p:sldId id="277" r:id="rId24"/>
    <p:sldId id="278" r:id="rId25"/>
    <p:sldId id="290" r:id="rId26"/>
    <p:sldId id="301" r:id="rId27"/>
    <p:sldId id="279" r:id="rId28"/>
    <p:sldId id="293" r:id="rId29"/>
    <p:sldId id="314" r:id="rId30"/>
    <p:sldId id="292" r:id="rId31"/>
    <p:sldId id="291" r:id="rId32"/>
    <p:sldId id="295" r:id="rId33"/>
    <p:sldId id="302" r:id="rId34"/>
    <p:sldId id="272" r:id="rId35"/>
    <p:sldId id="297" r:id="rId36"/>
    <p:sldId id="318" r:id="rId37"/>
    <p:sldId id="307" r:id="rId38"/>
    <p:sldId id="304" r:id="rId39"/>
    <p:sldId id="298" r:id="rId40"/>
    <p:sldId id="308" r:id="rId41"/>
    <p:sldId id="305" r:id="rId42"/>
    <p:sldId id="310" r:id="rId43"/>
    <p:sldId id="309" r:id="rId44"/>
    <p:sldId id="303" r:id="rId45"/>
    <p:sldId id="315" r:id="rId46"/>
    <p:sldId id="316" r:id="rId47"/>
    <p:sldId id="306" r:id="rId48"/>
    <p:sldId id="327" r:id="rId49"/>
    <p:sldId id="319" r:id="rId50"/>
    <p:sldId id="325" r:id="rId51"/>
    <p:sldId id="323" r:id="rId52"/>
    <p:sldId id="324" r:id="rId53"/>
    <p:sldId id="320" r:id="rId54"/>
    <p:sldId id="321" r:id="rId55"/>
    <p:sldId id="322" r:id="rId56"/>
    <p:sldId id="328" r:id="rId57"/>
    <p:sldId id="312" r:id="rId58"/>
    <p:sldId id="313" r:id="rId59"/>
    <p:sldId id="329" r:id="rId60"/>
    <p:sldId id="330" r:id="rId61"/>
    <p:sldId id="333" r:id="rId62"/>
    <p:sldId id="331" r:id="rId63"/>
    <p:sldId id="332" r:id="rId64"/>
  </p:sldIdLst>
  <p:sldSz cx="9601200" cy="5486400"/>
  <p:notesSz cx="6858000" cy="9144000"/>
  <p:defaultTextStyle>
    <a:defPPr>
      <a:defRPr lang="en-US"/>
    </a:defPPr>
    <a:lvl1pPr marL="0" algn="l" defTabSz="724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2093" algn="l" defTabSz="724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4187" algn="l" defTabSz="724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6281" algn="l" defTabSz="724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48375" algn="l" defTabSz="724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0468" algn="l" defTabSz="724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2561" algn="l" defTabSz="724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34656" algn="l" defTabSz="724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96749" algn="l" defTabSz="724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20C4DA"/>
    <a:srgbClr val="33CCCC"/>
    <a:srgbClr val="99CCFF"/>
    <a:srgbClr val="00CCFF"/>
    <a:srgbClr val="33CC33"/>
    <a:srgbClr val="33CCFF"/>
    <a:srgbClr val="0033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6" autoAdjust="0"/>
    <p:restoredTop sz="95401" autoAdjust="0"/>
  </p:normalViewPr>
  <p:slideViewPr>
    <p:cSldViewPr snapToGrid="0">
      <p:cViewPr>
        <p:scale>
          <a:sx n="61" d="100"/>
          <a:sy n="61" d="100"/>
        </p:scale>
        <p:origin x="-1686" y="-462"/>
      </p:cViewPr>
      <p:guideLst>
        <p:guide orient="horz" pos="1728"/>
        <p:guide pos="3024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95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6A1C-BE60-44C8-AA4A-986F1370DD2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4C944-73D9-4EDB-BF39-98DFD730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4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41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093" algn="l" defTabSz="7241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4187" algn="l" defTabSz="7241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6281" algn="l" defTabSz="7241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48375" algn="l" defTabSz="7241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0468" algn="l" defTabSz="7241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2561" algn="l" defTabSz="7241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34656" algn="l" defTabSz="7241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896749" algn="l" defTabSz="7241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C944-73D9-4EDB-BF39-98DFD7300C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9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90228-C5D9-400E-A0D9-4BAB533A0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897891"/>
            <a:ext cx="7200900" cy="191008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381E59-D952-428C-9621-661CD7513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2881630"/>
            <a:ext cx="7200900" cy="1324610"/>
          </a:xfrm>
        </p:spPr>
        <p:txBody>
          <a:bodyPr/>
          <a:lstStyle>
            <a:lvl1pPr marL="0" indent="0" algn="ctr">
              <a:buNone/>
              <a:defRPr sz="1900"/>
            </a:lvl1pPr>
            <a:lvl2pPr marL="362093" indent="0" algn="ctr">
              <a:buNone/>
              <a:defRPr sz="1600"/>
            </a:lvl2pPr>
            <a:lvl3pPr marL="724187" indent="0" algn="ctr">
              <a:buNone/>
              <a:defRPr sz="1400"/>
            </a:lvl3pPr>
            <a:lvl4pPr marL="1086281" indent="0" algn="ctr">
              <a:buNone/>
              <a:defRPr sz="1300"/>
            </a:lvl4pPr>
            <a:lvl5pPr marL="1448375" indent="0" algn="ctr">
              <a:buNone/>
              <a:defRPr sz="1300"/>
            </a:lvl5pPr>
            <a:lvl6pPr marL="1810468" indent="0" algn="ctr">
              <a:buNone/>
              <a:defRPr sz="1300"/>
            </a:lvl6pPr>
            <a:lvl7pPr marL="2172561" indent="0" algn="ctr">
              <a:buNone/>
              <a:defRPr sz="1300"/>
            </a:lvl7pPr>
            <a:lvl8pPr marL="2534656" indent="0" algn="ctr">
              <a:buNone/>
              <a:defRPr sz="1300"/>
            </a:lvl8pPr>
            <a:lvl9pPr marL="28967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05625A-77B0-4C2F-AA66-CDE1B304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89ACE2-3455-4FBB-A514-8BA8D0D3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B216B3-C348-4B39-96B4-3E256C40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DC36A-8E8E-40C3-81AB-5A5A21D5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470872-14DF-417E-8199-EB5E786D1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48C990-E72E-439C-8576-540F736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3EADF3-EEA4-407C-BBB4-B89ADB53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F6785F-2F71-4722-B0B2-B08C6DA2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FD3AB0-BE34-440F-B5D5-C8CABC9AB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859" y="292100"/>
            <a:ext cx="2070259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534DAF-D8F7-47B2-8D2C-F04FAF9A2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083" y="292100"/>
            <a:ext cx="6090761" cy="46494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B3DC4-D2F7-4AB0-B5F4-A8A26749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A3EAC2-E1E6-482F-9D96-A3DF1ED1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2AAE9B-B3B1-4F31-9BD8-22DCD3DE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0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32FA3-CF1E-4758-9204-5E8AC11F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DBF091-3524-4AFD-B2D6-42D51398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3B2A0A-D361-404A-BAEF-3A1FDB78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CB4B97-0187-44A2-918F-BD6F7911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3C1944-B0FC-4A73-A8D2-CA9A2F9B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3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37550-3154-419F-8D67-77328DD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82" y="1367791"/>
            <a:ext cx="8281035" cy="228219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437AEB-E7F3-4BF5-8F57-C3D85414B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82" y="3671571"/>
            <a:ext cx="8281035" cy="1200150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620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241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862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48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10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1725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346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8967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4C22BE-D658-4FCF-99D2-958FC32C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841711-2AC2-4AA0-B201-D4F3D9C1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AB7199-5EB9-481E-9BA6-DAE0672D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5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44A54-7603-4C47-8DAE-71433210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B8B2E6-A646-47A9-A7B8-644560065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3" y="1460500"/>
            <a:ext cx="4080510" cy="348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6702A6-8E5D-4942-8C92-F29815DE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8" y="1460500"/>
            <a:ext cx="4080510" cy="348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18929F-3C27-4629-A47B-9A16A5A2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33BB59-081F-473F-8756-8B1A79CD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D82293-35E8-4CE0-8984-6CC82415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19C5E-D547-43BE-A9F2-DDD1683F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292101"/>
            <a:ext cx="8281035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37C277-60CB-4AE5-8F40-C3A59FFB9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4" y="1344930"/>
            <a:ext cx="4061757" cy="65913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093" indent="0">
              <a:buNone/>
              <a:defRPr sz="1600" b="1"/>
            </a:lvl2pPr>
            <a:lvl3pPr marL="724187" indent="0">
              <a:buNone/>
              <a:defRPr sz="1400" b="1"/>
            </a:lvl3pPr>
            <a:lvl4pPr marL="1086281" indent="0">
              <a:buNone/>
              <a:defRPr sz="1300" b="1"/>
            </a:lvl4pPr>
            <a:lvl5pPr marL="1448375" indent="0">
              <a:buNone/>
              <a:defRPr sz="1300" b="1"/>
            </a:lvl5pPr>
            <a:lvl6pPr marL="1810468" indent="0">
              <a:buNone/>
              <a:defRPr sz="1300" b="1"/>
            </a:lvl6pPr>
            <a:lvl7pPr marL="2172561" indent="0">
              <a:buNone/>
              <a:defRPr sz="1300" b="1"/>
            </a:lvl7pPr>
            <a:lvl8pPr marL="2534656" indent="0">
              <a:buNone/>
              <a:defRPr sz="1300" b="1"/>
            </a:lvl8pPr>
            <a:lvl9pPr marL="28967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8C9F99-88EE-49A9-818F-94596996A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4" y="2004060"/>
            <a:ext cx="4061757" cy="29476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0A6B7C-A1C8-49B0-82D1-FC143F984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08" y="1344930"/>
            <a:ext cx="4081760" cy="65913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093" indent="0">
              <a:buNone/>
              <a:defRPr sz="1600" b="1"/>
            </a:lvl2pPr>
            <a:lvl3pPr marL="724187" indent="0">
              <a:buNone/>
              <a:defRPr sz="1400" b="1"/>
            </a:lvl3pPr>
            <a:lvl4pPr marL="1086281" indent="0">
              <a:buNone/>
              <a:defRPr sz="1300" b="1"/>
            </a:lvl4pPr>
            <a:lvl5pPr marL="1448375" indent="0">
              <a:buNone/>
              <a:defRPr sz="1300" b="1"/>
            </a:lvl5pPr>
            <a:lvl6pPr marL="1810468" indent="0">
              <a:buNone/>
              <a:defRPr sz="1300" b="1"/>
            </a:lvl6pPr>
            <a:lvl7pPr marL="2172561" indent="0">
              <a:buNone/>
              <a:defRPr sz="1300" b="1"/>
            </a:lvl7pPr>
            <a:lvl8pPr marL="2534656" indent="0">
              <a:buNone/>
              <a:defRPr sz="1300" b="1"/>
            </a:lvl8pPr>
            <a:lvl9pPr marL="28967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280709-ABAF-4270-BE9E-483D76216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08" y="2004060"/>
            <a:ext cx="4081760" cy="29476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154376-2493-42C8-94EE-968507F9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0169E6-F8DF-4FB5-925B-102E47E4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462FCD-E29F-4C31-958D-AB3FD999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4BEEE-4337-41A8-AB1A-2F41E966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D7EB0C-2600-4367-B321-C41DEEEF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ADFF5A-0ADB-4D8D-93D8-A6B856EF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8D90F0-EFAE-438F-8E3F-35E7E8BA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7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8B0508-FD39-41B1-B437-1A28A28E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CC10EC-0A51-46D9-80C8-DFAFBFA1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5C7520-3D88-45BF-9A81-CC102A66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9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F8CF9-8275-40E2-8A03-AE4E4076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4" y="365760"/>
            <a:ext cx="3096636" cy="128016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6F2FDC-B57B-4BBF-B29F-1BAFB682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0" y="789941"/>
            <a:ext cx="4860608" cy="389890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2587E4-1827-43AD-B191-79531470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4" y="1645920"/>
            <a:ext cx="3096636" cy="3049270"/>
          </a:xfrm>
        </p:spPr>
        <p:txBody>
          <a:bodyPr/>
          <a:lstStyle>
            <a:lvl1pPr marL="0" indent="0">
              <a:buNone/>
              <a:defRPr sz="1300"/>
            </a:lvl1pPr>
            <a:lvl2pPr marL="362093" indent="0">
              <a:buNone/>
              <a:defRPr sz="1100"/>
            </a:lvl2pPr>
            <a:lvl3pPr marL="724187" indent="0">
              <a:buNone/>
              <a:defRPr sz="1000"/>
            </a:lvl3pPr>
            <a:lvl4pPr marL="1086281" indent="0">
              <a:buNone/>
              <a:defRPr sz="800"/>
            </a:lvl4pPr>
            <a:lvl5pPr marL="1448375" indent="0">
              <a:buNone/>
              <a:defRPr sz="800"/>
            </a:lvl5pPr>
            <a:lvl6pPr marL="1810468" indent="0">
              <a:buNone/>
              <a:defRPr sz="800"/>
            </a:lvl6pPr>
            <a:lvl7pPr marL="2172561" indent="0">
              <a:buNone/>
              <a:defRPr sz="800"/>
            </a:lvl7pPr>
            <a:lvl8pPr marL="2534656" indent="0">
              <a:buNone/>
              <a:defRPr sz="800"/>
            </a:lvl8pPr>
            <a:lvl9pPr marL="2896749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F2EF7F-BD99-47B2-B7EB-2A9531A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442B98-5DF4-403C-B12B-BF6DCFC8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0499BA-84AA-4835-81EC-42A1C260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15FF7-9D0B-4CAD-B516-8B2EC57E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4" y="365760"/>
            <a:ext cx="3096636" cy="128016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C1B875-F214-42F9-8DA1-84050ECB1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0" y="789941"/>
            <a:ext cx="4860608" cy="3898900"/>
          </a:xfrm>
        </p:spPr>
        <p:txBody>
          <a:bodyPr/>
          <a:lstStyle>
            <a:lvl1pPr marL="0" indent="0">
              <a:buNone/>
              <a:defRPr sz="2500"/>
            </a:lvl1pPr>
            <a:lvl2pPr marL="362093" indent="0">
              <a:buNone/>
              <a:defRPr sz="2300"/>
            </a:lvl2pPr>
            <a:lvl3pPr marL="724187" indent="0">
              <a:buNone/>
              <a:defRPr sz="1900"/>
            </a:lvl3pPr>
            <a:lvl4pPr marL="1086281" indent="0">
              <a:buNone/>
              <a:defRPr sz="1600"/>
            </a:lvl4pPr>
            <a:lvl5pPr marL="1448375" indent="0">
              <a:buNone/>
              <a:defRPr sz="1600"/>
            </a:lvl5pPr>
            <a:lvl6pPr marL="1810468" indent="0">
              <a:buNone/>
              <a:defRPr sz="1600"/>
            </a:lvl6pPr>
            <a:lvl7pPr marL="2172561" indent="0">
              <a:buNone/>
              <a:defRPr sz="1600"/>
            </a:lvl7pPr>
            <a:lvl8pPr marL="2534656" indent="0">
              <a:buNone/>
              <a:defRPr sz="1600"/>
            </a:lvl8pPr>
            <a:lvl9pPr marL="2896749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8E4019-95B5-45D0-B97D-910D7FDE5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4" y="1645920"/>
            <a:ext cx="3096636" cy="3049270"/>
          </a:xfrm>
        </p:spPr>
        <p:txBody>
          <a:bodyPr/>
          <a:lstStyle>
            <a:lvl1pPr marL="0" indent="0">
              <a:buNone/>
              <a:defRPr sz="1300"/>
            </a:lvl1pPr>
            <a:lvl2pPr marL="362093" indent="0">
              <a:buNone/>
              <a:defRPr sz="1100"/>
            </a:lvl2pPr>
            <a:lvl3pPr marL="724187" indent="0">
              <a:buNone/>
              <a:defRPr sz="1000"/>
            </a:lvl3pPr>
            <a:lvl4pPr marL="1086281" indent="0">
              <a:buNone/>
              <a:defRPr sz="800"/>
            </a:lvl4pPr>
            <a:lvl5pPr marL="1448375" indent="0">
              <a:buNone/>
              <a:defRPr sz="800"/>
            </a:lvl5pPr>
            <a:lvl6pPr marL="1810468" indent="0">
              <a:buNone/>
              <a:defRPr sz="800"/>
            </a:lvl6pPr>
            <a:lvl7pPr marL="2172561" indent="0">
              <a:buNone/>
              <a:defRPr sz="800"/>
            </a:lvl7pPr>
            <a:lvl8pPr marL="2534656" indent="0">
              <a:buNone/>
              <a:defRPr sz="800"/>
            </a:lvl8pPr>
            <a:lvl9pPr marL="2896749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99A7F6-670F-4226-8859-DD834780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4ACE7-0F19-4438-BFB4-4640750B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02CD18-0096-4310-81CD-0338819A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021D09-3F3D-431B-B584-567685F5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292101"/>
            <a:ext cx="8281035" cy="1060450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25BD12-4C9F-4EEA-B12E-88A0B8913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3" y="1460500"/>
            <a:ext cx="8281035" cy="3481071"/>
          </a:xfrm>
          <a:prstGeom prst="rect">
            <a:avLst/>
          </a:prstGeom>
        </p:spPr>
        <p:txBody>
          <a:bodyPr vert="horz" lIns="72418" tIns="36210" rIns="72418" bIns="3621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D04CC9-81CB-44A9-9531-4B0E6317C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083" y="5085081"/>
            <a:ext cx="2160270" cy="292100"/>
          </a:xfrm>
          <a:prstGeom prst="rect">
            <a:avLst/>
          </a:prstGeom>
        </p:spPr>
        <p:txBody>
          <a:bodyPr vert="horz" lIns="72418" tIns="36210" rIns="72418" bIns="3621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613194-34B6-40E6-960B-C368271DD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398" y="5085081"/>
            <a:ext cx="3240405" cy="292100"/>
          </a:xfrm>
          <a:prstGeom prst="rect">
            <a:avLst/>
          </a:prstGeom>
        </p:spPr>
        <p:txBody>
          <a:bodyPr vert="horz" lIns="72418" tIns="36210" rIns="72418" bIns="3621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5CEF34-DFE6-48B8-B39D-A4EFE87B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848" y="5085081"/>
            <a:ext cx="2160270" cy="292100"/>
          </a:xfrm>
          <a:prstGeom prst="rect">
            <a:avLst/>
          </a:prstGeom>
        </p:spPr>
        <p:txBody>
          <a:bodyPr vert="horz" lIns="72418" tIns="36210" rIns="72418" bIns="3621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8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24187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047" indent="-181047" algn="l" defTabSz="724187" rtl="0" eaLnBrk="1" latinLnBrk="0" hangingPunct="1">
        <a:lnSpc>
          <a:spcPct val="90000"/>
        </a:lnSpc>
        <a:spcBef>
          <a:spcPts val="79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3141" indent="-181047" algn="l" defTabSz="724187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5234" indent="-181047" algn="l" defTabSz="724187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7327" indent="-181047" algn="l" defTabSz="724187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9421" indent="-181047" algn="l" defTabSz="724187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91515" indent="-181047" algn="l" defTabSz="724187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3609" indent="-181047" algn="l" defTabSz="724187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15702" indent="-181047" algn="l" defTabSz="724187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77795" indent="-181047" algn="l" defTabSz="724187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41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093" algn="l" defTabSz="7241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4187" algn="l" defTabSz="7241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6281" algn="l" defTabSz="7241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8375" algn="l" defTabSz="7241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0468" algn="l" defTabSz="7241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2561" algn="l" defTabSz="7241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34656" algn="l" defTabSz="7241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6749" algn="l" defTabSz="7241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BmTq8vGAVo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time_continue=12&amp;v=9bQNRVyI4I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058-HUK2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2HYq11yu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a5OBhXz-Q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VUAgcSCP_U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ynncronin.weebly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0" y="0"/>
            <a:ext cx="9601200" cy="55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sz="3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How </a:t>
            </a:r>
            <a: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  <a:t>do the living things </a:t>
            </a:r>
            <a:b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  <a:t>use the non-living things </a:t>
            </a:r>
            <a:b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  <a:t>in order to survive?</a:t>
            </a:r>
            <a:b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  <a:t>Pages  38 - </a:t>
            </a:r>
            <a:r>
              <a:rPr lang="en-U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51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418" tIns="36210" rIns="72418" bIns="362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792"/>
              </a:spcAft>
            </a:pPr>
            <a:r>
              <a:rPr lang="en-US" sz="3000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Essential Question</a:t>
            </a:r>
            <a:endParaRPr lang="en-US" sz="3000" dirty="0">
              <a:solidFill>
                <a:srgbClr val="FFFF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91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0" y="0"/>
            <a:ext cx="9601200" cy="55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55144" y="815340"/>
            <a:ext cx="7290911" cy="3855720"/>
            <a:chOff x="1155144" y="815340"/>
            <a:chExt cx="7290911" cy="38557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3C20028-DF07-41ED-AFA4-976C8448CBD2}"/>
                </a:ext>
              </a:extLst>
            </p:cNvPr>
            <p:cNvSpPr/>
            <p:nvPr/>
          </p:nvSpPr>
          <p:spPr>
            <a:xfrm>
              <a:off x="1155144" y="815340"/>
              <a:ext cx="7290911" cy="385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83DB29B-3C05-49C2-BE92-77B8DCE2E313}"/>
                </a:ext>
              </a:extLst>
            </p:cNvPr>
            <p:cNvSpPr/>
            <p:nvPr/>
          </p:nvSpPr>
          <p:spPr>
            <a:xfrm>
              <a:off x="1155144" y="820420"/>
              <a:ext cx="7290911" cy="9169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000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674" y="1758952"/>
            <a:ext cx="6825853" cy="523240"/>
          </a:xfrm>
        </p:spPr>
        <p:txBody>
          <a:bodyPr>
            <a:noAutofit/>
          </a:bodyPr>
          <a:lstStyle/>
          <a:p>
            <a:r>
              <a:rPr lang="en-US" sz="23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that you know a little more….</a:t>
            </a:r>
            <a:endParaRPr lang="en-US" sz="19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038D7C4-2FB0-4C72-9193-8B91FB60FA5B}"/>
              </a:ext>
            </a:extLst>
          </p:cNvPr>
          <p:cNvSpPr txBox="1">
            <a:spLocks/>
          </p:cNvSpPr>
          <p:nvPr/>
        </p:nvSpPr>
        <p:spPr>
          <a:xfrm>
            <a:off x="1155145" y="807721"/>
            <a:ext cx="7290911" cy="1356360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>
                <a:solidFill>
                  <a:srgbClr val="FFFF00"/>
                </a:solidFill>
              </a:rPr>
              <a:t>Wrap it Up!</a:t>
            </a:r>
          </a:p>
          <a:p>
            <a:pPr algn="ctr"/>
            <a:endParaRPr lang="en-US" sz="2300" dirty="0">
              <a:solidFill>
                <a:srgbClr val="0033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D56B9DC-5778-4F08-83D2-25CBD7090323}"/>
              </a:ext>
            </a:extLst>
          </p:cNvPr>
          <p:cNvSpPr txBox="1">
            <a:spLocks/>
          </p:cNvSpPr>
          <p:nvPr/>
        </p:nvSpPr>
        <p:spPr>
          <a:xfrm>
            <a:off x="2537106" y="2522857"/>
            <a:ext cx="6318905" cy="523240"/>
          </a:xfrm>
          <a:prstGeom prst="rect">
            <a:avLst/>
          </a:prstGeom>
        </p:spPr>
        <p:txBody>
          <a:bodyPr vert="horz" lIns="72418" tIns="36210" rIns="72418" bIns="3621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23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ecosystem?</a:t>
            </a:r>
            <a:endParaRPr lang="en-US" sz="19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1E4C1AA-3AA3-48C9-B334-A2FAB53D2B03}"/>
              </a:ext>
            </a:extLst>
          </p:cNvPr>
          <p:cNvSpPr txBox="1">
            <a:spLocks/>
          </p:cNvSpPr>
          <p:nvPr/>
        </p:nvSpPr>
        <p:spPr>
          <a:xfrm>
            <a:off x="3024378" y="3286762"/>
            <a:ext cx="6241588" cy="544830"/>
          </a:xfrm>
          <a:prstGeom prst="rect">
            <a:avLst/>
          </a:prstGeom>
        </p:spPr>
        <p:txBody>
          <a:bodyPr vert="horz" lIns="72418" tIns="36210" rIns="72418" bIns="3621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23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back at the picture on page 38/39</a:t>
            </a:r>
            <a:endParaRPr lang="en-US" sz="19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09C095A-EE84-4925-A463-70F634561A4A}"/>
              </a:ext>
            </a:extLst>
          </p:cNvPr>
          <p:cNvSpPr txBox="1">
            <a:spLocks/>
          </p:cNvSpPr>
          <p:nvPr/>
        </p:nvSpPr>
        <p:spPr>
          <a:xfrm>
            <a:off x="3024378" y="3687534"/>
            <a:ext cx="6241588" cy="688341"/>
          </a:xfrm>
          <a:prstGeom prst="rect">
            <a:avLst/>
          </a:prstGeom>
        </p:spPr>
        <p:txBody>
          <a:bodyPr vert="horz" lIns="72418" tIns="36210" rIns="72418" bIns="3621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23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see now?</a:t>
            </a:r>
            <a:endParaRPr lang="en-US" sz="19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0" y="0"/>
            <a:ext cx="9601200" cy="55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55144" y="815340"/>
            <a:ext cx="7290911" cy="3855720"/>
            <a:chOff x="1155144" y="815340"/>
            <a:chExt cx="7290911" cy="38557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3C20028-DF07-41ED-AFA4-976C8448CBD2}"/>
                </a:ext>
              </a:extLst>
            </p:cNvPr>
            <p:cNvSpPr/>
            <p:nvPr/>
          </p:nvSpPr>
          <p:spPr>
            <a:xfrm>
              <a:off x="1155144" y="815340"/>
              <a:ext cx="7290911" cy="385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83DB29B-3C05-49C2-BE92-77B8DCE2E313}"/>
                </a:ext>
              </a:extLst>
            </p:cNvPr>
            <p:cNvSpPr/>
            <p:nvPr/>
          </p:nvSpPr>
          <p:spPr>
            <a:xfrm>
              <a:off x="1155144" y="820420"/>
              <a:ext cx="7290911" cy="9169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000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144" y="2179632"/>
            <a:ext cx="7200900" cy="1769394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009900"/>
                </a:solidFill>
                <a:latin typeface="Arial Black" panose="020B0A04020102020204" pitchFamily="34" charset="0"/>
              </a:rPr>
              <a:t>How do the living things </a:t>
            </a:r>
            <a:br>
              <a:rPr lang="en-US" sz="3800" dirty="0">
                <a:solidFill>
                  <a:srgbClr val="009900"/>
                </a:solidFill>
                <a:latin typeface="Arial Black" panose="020B0A04020102020204" pitchFamily="34" charset="0"/>
              </a:rPr>
            </a:br>
            <a:r>
              <a:rPr lang="en-US" sz="3800" dirty="0">
                <a:solidFill>
                  <a:srgbClr val="009900"/>
                </a:solidFill>
                <a:latin typeface="Arial Black" panose="020B0A04020102020204" pitchFamily="34" charset="0"/>
              </a:rPr>
              <a:t>use the non-living things </a:t>
            </a:r>
            <a:br>
              <a:rPr lang="en-US" sz="3800" dirty="0">
                <a:solidFill>
                  <a:srgbClr val="009900"/>
                </a:solidFill>
                <a:latin typeface="Arial Black" panose="020B0A04020102020204" pitchFamily="34" charset="0"/>
              </a:rPr>
            </a:br>
            <a:r>
              <a:rPr lang="en-US" sz="3800" dirty="0">
                <a:solidFill>
                  <a:srgbClr val="009900"/>
                </a:solidFill>
                <a:latin typeface="Arial Black" panose="020B0A04020102020204" pitchFamily="34" charset="0"/>
              </a:rPr>
              <a:t>in order to survive?</a:t>
            </a:r>
            <a:endParaRPr lang="en-US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01202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144" y="2000484"/>
            <a:ext cx="7200900" cy="2159140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Arial Black" panose="020B0A04020102020204" pitchFamily="34" charset="0"/>
              </a:rPr>
              <a:t>How do changes </a:t>
            </a:r>
            <a:br>
              <a:rPr lang="en-US" sz="31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3100" dirty="0">
                <a:solidFill>
                  <a:srgbClr val="C00000"/>
                </a:solidFill>
                <a:latin typeface="Arial Black" panose="020B0A04020102020204" pitchFamily="34" charset="0"/>
              </a:rPr>
              <a:t>in an environment </a:t>
            </a:r>
            <a:br>
              <a:rPr lang="en-US" sz="31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3100" dirty="0">
                <a:solidFill>
                  <a:srgbClr val="C00000"/>
                </a:solidFill>
                <a:latin typeface="Arial Black" panose="020B0A04020102020204" pitchFamily="34" charset="0"/>
              </a:rPr>
              <a:t>affect the populations</a:t>
            </a:r>
            <a:br>
              <a:rPr lang="en-US" sz="31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3100" dirty="0">
                <a:solidFill>
                  <a:srgbClr val="C00000"/>
                </a:solidFill>
                <a:latin typeface="Arial Black" panose="020B0A04020102020204" pitchFamily="34" charset="0"/>
              </a:rPr>
              <a:t>that live there?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01202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Vocabulary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387674" y="3678111"/>
            <a:ext cx="6825853" cy="405588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Things that you can see (blue eyes, green grass)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387674" y="3107946"/>
            <a:ext cx="6825853" cy="506437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Characteristics </a:t>
            </a:r>
            <a:endParaRPr lang="en-US" sz="2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214270" y="1865091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An environment &amp; all of its living and non-living things</a:t>
            </a:r>
            <a:endParaRPr lang="en-US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401793" y="2191091"/>
            <a:ext cx="6825853" cy="506437"/>
          </a:xfrm>
          <a:prstGeom prst="rect">
            <a:avLst/>
          </a:prstGeom>
        </p:spPr>
        <p:txBody>
          <a:bodyPr vert="horz" lIns="72418" tIns="36210" rIns="72418" bIns="3621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all of one type of living thing in an environment</a:t>
            </a:r>
          </a:p>
        </p:txBody>
      </p:sp>
    </p:spTree>
    <p:extLst>
      <p:ext uri="{BB962C8B-B14F-4D97-AF65-F5344CB8AC3E}">
        <p14:creationId xmlns:p14="http://schemas.microsoft.com/office/powerpoint/2010/main" val="17549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01202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Look at the picture on page 40/41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284866" y="3062014"/>
            <a:ext cx="6825853" cy="569571"/>
          </a:xfrm>
          <a:prstGeom prst="rect">
            <a:avLst/>
          </a:prstGeom>
        </p:spPr>
        <p:txBody>
          <a:bodyPr vert="horz" lIns="72418" tIns="36210" rIns="72418" bIns="3621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this fire have affected the animal populations?</a:t>
            </a:r>
            <a:endParaRPr lang="en-US" sz="2300" dirty="0">
              <a:solidFill>
                <a:srgbClr val="C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97822" y="1667587"/>
            <a:ext cx="6825853" cy="656069"/>
          </a:xfrm>
          <a:prstGeom prst="rect">
            <a:avLst/>
          </a:prstGeom>
        </p:spPr>
        <p:txBody>
          <a:bodyPr vert="horz" lIns="72418" tIns="36210" rIns="72418" bIns="3621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physical characteristics that you see?</a:t>
            </a:r>
            <a:endParaRPr lang="en-US" sz="2300" dirty="0">
              <a:solidFill>
                <a:srgbClr val="C0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97822" y="4202657"/>
            <a:ext cx="6825853" cy="353658"/>
          </a:xfrm>
          <a:prstGeom prst="rect">
            <a:avLst/>
          </a:prstGeom>
        </p:spPr>
        <p:txBody>
          <a:bodyPr vert="horz" lIns="72418" tIns="36210" rIns="72418" bIns="3621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9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Read the pages</a:t>
            </a:r>
            <a:endParaRPr lang="en-US" sz="23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97822" y="2323656"/>
            <a:ext cx="6825853" cy="656069"/>
          </a:xfrm>
          <a:prstGeom prst="rect">
            <a:avLst/>
          </a:prstGeom>
        </p:spPr>
        <p:txBody>
          <a:bodyPr vert="horz" lIns="72418" tIns="36210" rIns="72418" bIns="3621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Burning trees, fallen blackened trees, new trees 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beginning to grow. New grasses growing</a:t>
            </a:r>
            <a:endParaRPr lang="en-US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97822" y="3587225"/>
            <a:ext cx="6825853" cy="400280"/>
          </a:xfrm>
          <a:prstGeom prst="rect">
            <a:avLst/>
          </a:prstGeom>
        </p:spPr>
        <p:txBody>
          <a:bodyPr vert="horz" lIns="72418" tIns="36210" rIns="72418" bIns="3621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Birds flew away, larger animals ran away, some animals died.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42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01202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Think about it…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284866" y="3148073"/>
            <a:ext cx="6825853" cy="569571"/>
          </a:xfrm>
          <a:prstGeom prst="rect">
            <a:avLst/>
          </a:prstGeom>
        </p:spPr>
        <p:txBody>
          <a:bodyPr vert="horz" lIns="72418" tIns="36210" rIns="72418" bIns="3621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some species benefit from a fire like this?</a:t>
            </a:r>
            <a:endParaRPr lang="en-US" sz="2300" dirty="0">
              <a:solidFill>
                <a:srgbClr val="C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97822" y="1839706"/>
            <a:ext cx="6825853" cy="656069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fire, can the deer move right back in?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97822" y="2495775"/>
            <a:ext cx="6825853" cy="328035"/>
          </a:xfrm>
          <a:prstGeom prst="rect">
            <a:avLst/>
          </a:prstGeom>
        </p:spPr>
        <p:txBody>
          <a:bodyPr vert="horz" lIns="72418" tIns="36210" rIns="72418" bIns="3621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No, the fire destroyed their food supplies and their shelters.</a:t>
            </a:r>
            <a:endParaRPr lang="en-US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97822" y="3529852"/>
            <a:ext cx="6825853" cy="715837"/>
          </a:xfrm>
          <a:prstGeom prst="rect">
            <a:avLst/>
          </a:prstGeom>
        </p:spPr>
        <p:txBody>
          <a:bodyPr vert="horz" lIns="72418" tIns="36210" rIns="72418" bIns="3621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burned wood adds nutrients, flowers and grasses grow New pine trees grow from the seeds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337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01202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Watch this Video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387674" y="3172335"/>
            <a:ext cx="6825853" cy="518160"/>
          </a:xfrm>
          <a:prstGeom prst="rect">
            <a:avLst/>
          </a:prstGeom>
        </p:spPr>
        <p:txBody>
          <a:bodyPr vert="horz" lIns="72418" tIns="36210" rIns="72418" bIns="3621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https://www.youtube.com/watch?v=1BmTq8vGAVo</a:t>
            </a:r>
            <a:endParaRPr lang="en-US" sz="2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300" dirty="0">
              <a:solidFill>
                <a:srgbClr val="C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1897192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Arial Black" panose="020B0A04020102020204" pitchFamily="34" charset="0"/>
              </a:rPr>
              <a:t>Forests born of Fire</a:t>
            </a:r>
          </a:p>
        </p:txBody>
      </p:sp>
    </p:spTree>
    <p:extLst>
      <p:ext uri="{BB962C8B-B14F-4D97-AF65-F5344CB8AC3E}">
        <p14:creationId xmlns:p14="http://schemas.microsoft.com/office/powerpoint/2010/main" val="10658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01202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Talk with your partners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87674" y="2036394"/>
            <a:ext cx="6825853" cy="2005723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How might the number of </a:t>
            </a:r>
            <a:br>
              <a:rPr lang="en-US" sz="2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rabbits in this forest change </a:t>
            </a:r>
            <a:br>
              <a:rPr lang="en-US" sz="2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after the fire? </a:t>
            </a:r>
            <a:br>
              <a:rPr lang="en-US" sz="2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Why?</a:t>
            </a:r>
            <a:endParaRPr lang="en-US" sz="19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01202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Talk with your partners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87674" y="2036394"/>
            <a:ext cx="6825853" cy="1449084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a hurricane </a:t>
            </a:r>
            <a:b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an environment?</a:t>
            </a:r>
            <a:endParaRPr lang="en-US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4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01202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144" y="2000484"/>
            <a:ext cx="7200900" cy="2159140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Arial Black" panose="020B0A04020102020204" pitchFamily="34" charset="0"/>
              </a:rPr>
              <a:t>How do changes </a:t>
            </a:r>
            <a:br>
              <a:rPr lang="en-US" sz="31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3100" dirty="0">
                <a:solidFill>
                  <a:srgbClr val="C00000"/>
                </a:solidFill>
                <a:latin typeface="Arial Black" panose="020B0A04020102020204" pitchFamily="34" charset="0"/>
              </a:rPr>
              <a:t>in an environment </a:t>
            </a:r>
            <a:br>
              <a:rPr lang="en-US" sz="31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3100" dirty="0">
                <a:solidFill>
                  <a:srgbClr val="C00000"/>
                </a:solidFill>
                <a:latin typeface="Arial Black" panose="020B0A04020102020204" pitchFamily="34" charset="0"/>
              </a:rPr>
              <a:t>affect the populations</a:t>
            </a:r>
            <a:br>
              <a:rPr lang="en-US" sz="31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3100" dirty="0">
                <a:solidFill>
                  <a:srgbClr val="C00000"/>
                </a:solidFill>
                <a:latin typeface="Arial Black" panose="020B0A04020102020204" pitchFamily="34" charset="0"/>
              </a:rPr>
              <a:t>that live there?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0" y="0"/>
            <a:ext cx="9601200" cy="55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4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4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Name </a:t>
            </a:r>
            <a:r>
              <a:rPr lang="en-US" sz="2400" dirty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living things in this </a:t>
            </a:r>
            <a:r>
              <a:rPr lang="en-US" sz="24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picture</a:t>
            </a:r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salamander, the trees, ivy, 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fungus on the 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</a:t>
            </a:r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Name </a:t>
            </a:r>
            <a:r>
              <a:rPr lang="en-US" sz="2400" dirty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non-living things in this </a:t>
            </a:r>
            <a:r>
              <a:rPr lang="en-US" sz="24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picture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Water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rocks, soil, and even the air, 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sunlight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and 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temperature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Read </a:t>
            </a:r>
            <a:r>
              <a:rPr lang="en-US" sz="2000" dirty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pages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4" y="820420"/>
            <a:ext cx="7290911" cy="916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Arial Black" panose="020B0A04020102020204" pitchFamily="34" charset="0"/>
              </a:rPr>
              <a:t>Look at the picture on page 38/39</a:t>
            </a:r>
          </a:p>
        </p:txBody>
      </p:sp>
    </p:spTree>
    <p:extLst>
      <p:ext uri="{BB962C8B-B14F-4D97-AF65-F5344CB8AC3E}">
        <p14:creationId xmlns:p14="http://schemas.microsoft.com/office/powerpoint/2010/main" val="18467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601200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144" y="2000484"/>
            <a:ext cx="7200900" cy="1933908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How does the availability of water affect organisms living in an environment?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601200" cy="56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200150" y="844493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83383" y="849107"/>
            <a:ext cx="7290911" cy="9169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200151" y="1793374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An environment &amp; all of its living and non-living things</a:t>
            </a:r>
            <a:endParaRPr lang="en-US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387674" y="3147392"/>
            <a:ext cx="6825853" cy="405588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387674" y="2119374"/>
            <a:ext cx="6825853" cy="506437"/>
          </a:xfrm>
          <a:prstGeom prst="rect">
            <a:avLst/>
          </a:prstGeom>
        </p:spPr>
        <p:txBody>
          <a:bodyPr vert="horz" lIns="72418" tIns="36210" rIns="72418" bIns="3621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all of one type of living thing in an environment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387674" y="4065378"/>
            <a:ext cx="6825853" cy="405588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387674" y="2489982"/>
            <a:ext cx="6825853" cy="506437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Characteristics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Things that you can see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387674" y="3415325"/>
            <a:ext cx="6825853" cy="405588"/>
          </a:xfrm>
          <a:prstGeom prst="rect">
            <a:avLst/>
          </a:prstGeom>
        </p:spPr>
        <p:txBody>
          <a:bodyPr vert="horz" lIns="72418" tIns="36210" rIns="72418" bIns="3621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annual movement of animals to another location. (Birds fly south)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387674" y="2945562"/>
            <a:ext cx="6825853" cy="506437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endParaRPr lang="en-US" sz="2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401261" y="4281924"/>
            <a:ext cx="6825853" cy="405588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period with very little or no rain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401261" y="3812159"/>
            <a:ext cx="6825853" cy="506437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</a:t>
            </a:r>
            <a:endParaRPr lang="en-US" sz="2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8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601200" cy="56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Look at the picture on page 42/43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87674" y="1954893"/>
            <a:ext cx="6825853" cy="1315434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9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some of the animals </a:t>
            </a:r>
            <a:br>
              <a:rPr lang="en-US" sz="29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in the dry season?</a:t>
            </a:r>
          </a:p>
          <a:p>
            <a:pPr>
              <a:lnSpc>
                <a:spcPct val="100000"/>
              </a:lnSpc>
            </a:pPr>
            <a:endParaRPr lang="en-US" sz="2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87674" y="2898475"/>
            <a:ext cx="6825853" cy="1132063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Big animals migrate to a nicer place.  Birds sometimes fly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away and sometimes they stay around hunting for tiny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puddles of water to drink.  Most fish die, but some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hibernate in the mud until it rains again!</a:t>
            </a:r>
            <a:endParaRPr lang="en-US" sz="17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97822" y="4202657"/>
            <a:ext cx="6825853" cy="353658"/>
          </a:xfrm>
          <a:prstGeom prst="rect">
            <a:avLst/>
          </a:prstGeom>
        </p:spPr>
        <p:txBody>
          <a:bodyPr vert="horz" lIns="72418" tIns="36210" rIns="72418" bIns="3621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9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Read the pages</a:t>
            </a:r>
            <a:endParaRPr lang="en-US" sz="23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elated ima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601200" cy="56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Watch this Video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387674" y="3172335"/>
            <a:ext cx="6825853" cy="518160"/>
          </a:xfrm>
          <a:prstGeom prst="rect">
            <a:avLst/>
          </a:prstGeom>
        </p:spPr>
        <p:txBody>
          <a:bodyPr vert="horz" lIns="72418" tIns="36210" rIns="72418" bIns="3621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https://www.youtube.com/watch?time_continue=12&amp;v=9bQNRVyI4I0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1897192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The African Savanna</a:t>
            </a:r>
          </a:p>
        </p:txBody>
      </p:sp>
    </p:spTree>
    <p:extLst>
      <p:ext uri="{BB962C8B-B14F-4D97-AF65-F5344CB8AC3E}">
        <p14:creationId xmlns:p14="http://schemas.microsoft.com/office/powerpoint/2010/main" val="2718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601200" cy="56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Talk with your partners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87674" y="1878224"/>
            <a:ext cx="6825853" cy="1601435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think a flood would affect the animals on the African Savanna?</a:t>
            </a:r>
            <a:endParaRPr lang="en-US" sz="2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601200" cy="56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Talk with your partners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87674" y="1878224"/>
            <a:ext cx="6825853" cy="1601435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9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might happen to the population of wildebeests if they did not migrate?</a:t>
            </a:r>
            <a:endParaRPr lang="en-US" sz="2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601200" cy="56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144" y="2000484"/>
            <a:ext cx="7200900" cy="1933908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How does the availability of water affect organisms living in an environment?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654159" cy="55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latin typeface="Arial Black" panose="020B0A04020102020204" pitchFamily="34" charset="0"/>
              </a:rPr>
              <a:t>Essential Question</a:t>
            </a:r>
          </a:p>
        </p:txBody>
      </p:sp>
      <p:sp>
        <p:nvSpPr>
          <p:cNvPr id="2" name="AutoShape 2" descr="Image result for winter"/>
          <p:cNvSpPr>
            <a:spLocks noChangeAspect="1" noChangeArrowheads="1"/>
          </p:cNvSpPr>
          <p:nvPr/>
        </p:nvSpPr>
        <p:spPr bwMode="auto">
          <a:xfrm>
            <a:off x="122516" y="-115570"/>
            <a:ext cx="240030" cy="2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418" tIns="36210" rIns="72418" bIns="362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inter"/>
          <p:cNvSpPr>
            <a:spLocks noChangeAspect="1" noChangeArrowheads="1"/>
          </p:cNvSpPr>
          <p:nvPr/>
        </p:nvSpPr>
        <p:spPr bwMode="auto">
          <a:xfrm>
            <a:off x="242531" y="6350"/>
            <a:ext cx="240030" cy="2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418" tIns="36210" rIns="72418" bIns="362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764927" y="1897191"/>
            <a:ext cx="5958392" cy="1962208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How do you think cold temperatures affect the populations of animals that live in an environment?</a:t>
            </a:r>
          </a:p>
        </p:txBody>
      </p:sp>
    </p:spTree>
    <p:extLst>
      <p:ext uri="{BB962C8B-B14F-4D97-AF65-F5344CB8AC3E}">
        <p14:creationId xmlns:p14="http://schemas.microsoft.com/office/powerpoint/2010/main" val="37336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9654159" cy="5545713"/>
            <a:chOff x="0" y="-1"/>
            <a:chExt cx="12259250" cy="6932141"/>
          </a:xfrm>
        </p:grpSpPr>
        <p:pic>
          <p:nvPicPr>
            <p:cNvPr id="17" name="Picture 8" descr="Related image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-1"/>
              <a:ext cx="12259250" cy="693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3CCFF"/>
                </a:solidFill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Vocabulary Review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226631" y="1996770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environment &amp; all of its living and non-living things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226631" y="2393980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of one type of living thing in an environment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226631" y="2791189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Characteristics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Things that you can see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226631" y="3188398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annual movement of animals to another location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226631" y="3585609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period with little or no rain</a:t>
            </a:r>
          </a:p>
        </p:txBody>
      </p:sp>
    </p:spTree>
    <p:extLst>
      <p:ext uri="{BB962C8B-B14F-4D97-AF65-F5344CB8AC3E}">
        <p14:creationId xmlns:p14="http://schemas.microsoft.com/office/powerpoint/2010/main" val="269358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9654159" cy="5545713"/>
            <a:chOff x="0" y="-1"/>
            <a:chExt cx="12259250" cy="6932141"/>
          </a:xfrm>
        </p:grpSpPr>
        <p:pic>
          <p:nvPicPr>
            <p:cNvPr id="17" name="Picture 8" descr="Related image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-1"/>
              <a:ext cx="12259250" cy="693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3CCFF"/>
                </a:solidFill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387674" y="4065378"/>
            <a:ext cx="6825853" cy="405588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414154" y="2576865"/>
            <a:ext cx="6825853" cy="405588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Trees that lose their leaves in the winter.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414154" y="3698586"/>
            <a:ext cx="6825853" cy="405588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period deep sleep to save energy when an animal can’t eat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414154" y="3192149"/>
            <a:ext cx="6825853" cy="506437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Hibernate</a:t>
            </a:r>
            <a:endParaRPr lang="en-US" sz="2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507689" y="2060180"/>
            <a:ext cx="6825853" cy="506437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Deciduous Trees</a:t>
            </a:r>
            <a:endParaRPr lang="en-US" sz="2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0" y="0"/>
            <a:ext cx="9601200" cy="55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4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400" dirty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How do the living things in </a:t>
            </a:r>
            <a:r>
              <a:rPr lang="en-US" sz="24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this </a:t>
            </a:r>
            <a:r>
              <a:rPr lang="en-US" sz="2400" dirty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ecosystem interact with </a:t>
            </a:r>
            <a:r>
              <a:rPr lang="en-US" sz="24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non-living </a:t>
            </a:r>
            <a:r>
              <a:rPr lang="en-US" sz="24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things?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plants use the water and the sunlight.  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fungus needs the dead log.  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salamander drinks the water and eats something in this ecosystem</a:t>
            </a:r>
          </a:p>
          <a:p>
            <a:pPr algn="ctr"/>
            <a:endParaRPr lang="en-US" sz="2400" dirty="0" smtClean="0">
              <a:solidFill>
                <a:srgbClr val="0099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4" y="820420"/>
            <a:ext cx="7290911" cy="916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Arial Black" panose="020B0A04020102020204" pitchFamily="34" charset="0"/>
              </a:rPr>
              <a:t>Look at the picture on page 38/39</a:t>
            </a:r>
          </a:p>
        </p:txBody>
      </p:sp>
    </p:spTree>
    <p:extLst>
      <p:ext uri="{BB962C8B-B14F-4D97-AF65-F5344CB8AC3E}">
        <p14:creationId xmlns:p14="http://schemas.microsoft.com/office/powerpoint/2010/main" val="25500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654159" cy="55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latin typeface="Arial Black" panose="020B0A04020102020204" pitchFamily="34" charset="0"/>
              </a:rPr>
              <a:t>Look at the picture on pages 44/45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387674" y="3172335"/>
            <a:ext cx="6825853" cy="1059007"/>
          </a:xfrm>
          <a:prstGeom prst="rect">
            <a:avLst/>
          </a:prstGeom>
        </p:spPr>
        <p:txBody>
          <a:bodyPr vert="horz" lIns="72418" tIns="36210" rIns="72418" bIns="3621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dormouse is hibernating in her warm nest.  She is sleeping very deeply so that she does not use much energy because she does not eat until spring.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honeybees are working in the summertime to make enough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honey to eat through the long, cold winter.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764927" y="1897191"/>
            <a:ext cx="5958392" cy="1275143"/>
          </a:xfrm>
          <a:prstGeom prst="rect">
            <a:avLst/>
          </a:prstGeom>
        </p:spPr>
        <p:txBody>
          <a:bodyPr vert="horz" lIns="72418" tIns="36210" rIns="72418" bIns="3621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Which of these organisms are experiencing cold temperatures?  Why?</a:t>
            </a:r>
          </a:p>
        </p:txBody>
      </p:sp>
      <p:sp>
        <p:nvSpPr>
          <p:cNvPr id="2" name="AutoShape 2" descr="Image result for winter"/>
          <p:cNvSpPr>
            <a:spLocks noChangeAspect="1" noChangeArrowheads="1"/>
          </p:cNvSpPr>
          <p:nvPr/>
        </p:nvSpPr>
        <p:spPr bwMode="auto">
          <a:xfrm>
            <a:off x="122516" y="-115570"/>
            <a:ext cx="240030" cy="2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418" tIns="36210" rIns="72418" bIns="362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inter"/>
          <p:cNvSpPr>
            <a:spLocks noChangeAspect="1" noChangeArrowheads="1"/>
          </p:cNvSpPr>
          <p:nvPr/>
        </p:nvSpPr>
        <p:spPr bwMode="auto">
          <a:xfrm>
            <a:off x="242531" y="6350"/>
            <a:ext cx="240030" cy="2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418" tIns="36210" rIns="72418" bIns="362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97822" y="4260030"/>
            <a:ext cx="6825853" cy="353658"/>
          </a:xfrm>
          <a:prstGeom prst="rect">
            <a:avLst/>
          </a:prstGeom>
        </p:spPr>
        <p:txBody>
          <a:bodyPr vert="horz" lIns="72418" tIns="36210" rIns="72418" bIns="3621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Read the pages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654159" cy="55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latin typeface="Arial Black" panose="020B0A04020102020204" pitchFamily="34" charset="0"/>
              </a:rPr>
              <a:t>Watch this Video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387674" y="3172335"/>
            <a:ext cx="6825853" cy="518160"/>
          </a:xfrm>
          <a:prstGeom prst="rect">
            <a:avLst/>
          </a:prstGeom>
        </p:spPr>
        <p:txBody>
          <a:bodyPr vert="horz" lIns="72418" tIns="36210" rIns="72418" bIns="3621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https://www.youtube.com/watch?v=NK058-HUK24</a:t>
            </a:r>
            <a:endParaRPr lang="en-US" sz="2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300" dirty="0">
              <a:solidFill>
                <a:srgbClr val="C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1897192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Winter Adaptations </a:t>
            </a:r>
          </a:p>
        </p:txBody>
      </p:sp>
      <p:sp>
        <p:nvSpPr>
          <p:cNvPr id="2" name="AutoShape 2" descr="Image result for winter"/>
          <p:cNvSpPr>
            <a:spLocks noChangeAspect="1" noChangeArrowheads="1"/>
          </p:cNvSpPr>
          <p:nvPr/>
        </p:nvSpPr>
        <p:spPr bwMode="auto">
          <a:xfrm>
            <a:off x="122516" y="-115570"/>
            <a:ext cx="240030" cy="2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418" tIns="36210" rIns="72418" bIns="362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inter"/>
          <p:cNvSpPr>
            <a:spLocks noChangeAspect="1" noChangeArrowheads="1"/>
          </p:cNvSpPr>
          <p:nvPr/>
        </p:nvSpPr>
        <p:spPr bwMode="auto">
          <a:xfrm>
            <a:off x="242531" y="6350"/>
            <a:ext cx="240030" cy="2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418" tIns="36210" rIns="72418" bIns="362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654159" cy="55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latin typeface="Arial Black" panose="020B0A04020102020204" pitchFamily="34" charset="0"/>
              </a:rPr>
              <a:t>Watch this Video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2451652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How would you like to prepare for winter?</a:t>
            </a:r>
          </a:p>
        </p:txBody>
      </p:sp>
      <p:sp>
        <p:nvSpPr>
          <p:cNvPr id="2" name="AutoShape 2" descr="Image result for winter"/>
          <p:cNvSpPr>
            <a:spLocks noChangeAspect="1" noChangeArrowheads="1"/>
          </p:cNvSpPr>
          <p:nvPr/>
        </p:nvSpPr>
        <p:spPr bwMode="auto">
          <a:xfrm>
            <a:off x="122516" y="-115570"/>
            <a:ext cx="240030" cy="2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418" tIns="36210" rIns="72418" bIns="362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inter"/>
          <p:cNvSpPr>
            <a:spLocks noChangeAspect="1" noChangeArrowheads="1"/>
          </p:cNvSpPr>
          <p:nvPr/>
        </p:nvSpPr>
        <p:spPr bwMode="auto">
          <a:xfrm>
            <a:off x="242531" y="6350"/>
            <a:ext cx="240030" cy="2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418" tIns="36210" rIns="72418" bIns="362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654159" cy="55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latin typeface="Arial Black" panose="020B0A04020102020204" pitchFamily="34" charset="0"/>
              </a:rPr>
              <a:t>Essential Question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764927" y="1897191"/>
            <a:ext cx="5958392" cy="1962208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How do you think cold temperatures affect the populations of animals that live in an environment?</a:t>
            </a:r>
          </a:p>
        </p:txBody>
      </p:sp>
      <p:sp>
        <p:nvSpPr>
          <p:cNvPr id="2" name="AutoShape 2" descr="Image result for winter"/>
          <p:cNvSpPr>
            <a:spLocks noChangeAspect="1" noChangeArrowheads="1"/>
          </p:cNvSpPr>
          <p:nvPr/>
        </p:nvSpPr>
        <p:spPr bwMode="auto">
          <a:xfrm>
            <a:off x="122516" y="-115570"/>
            <a:ext cx="240030" cy="2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418" tIns="36210" rIns="72418" bIns="362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inter"/>
          <p:cNvSpPr>
            <a:spLocks noChangeAspect="1" noChangeArrowheads="1"/>
          </p:cNvSpPr>
          <p:nvPr/>
        </p:nvSpPr>
        <p:spPr bwMode="auto">
          <a:xfrm>
            <a:off x="242531" y="6350"/>
            <a:ext cx="240030" cy="2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418" tIns="36210" rIns="72418" bIns="362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60926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8802" y="4237772"/>
            <a:ext cx="5152368" cy="9333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r>
              <a:rPr lang="en-US" sz="1900" dirty="0">
                <a:solidFill>
                  <a:srgbClr val="FFFF00"/>
                </a:solidFill>
                <a:latin typeface="Arial Black" panose="020B0A04020102020204" pitchFamily="34" charset="0"/>
              </a:rPr>
              <a:t>This is a beaver dam.  How do you think this changes the ecosystem?</a:t>
            </a:r>
          </a:p>
        </p:txBody>
      </p:sp>
    </p:spTree>
    <p:extLst>
      <p:ext uri="{BB962C8B-B14F-4D97-AF65-F5344CB8AC3E}">
        <p14:creationId xmlns:p14="http://schemas.microsoft.com/office/powerpoint/2010/main" val="42216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1"/>
            <a:ext cx="9609260" cy="5486399"/>
            <a:chOff x="1" y="0"/>
            <a:chExt cx="12202234" cy="6857999"/>
          </a:xfrm>
        </p:grpSpPr>
        <p:pic>
          <p:nvPicPr>
            <p:cNvPr id="11" name="Picture 8" descr="Image result for beaver dam background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" y="0"/>
              <a:ext cx="12202234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Essential Questions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2061158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do living things change the environment that they live in?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3196270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do those changes affect the </a:t>
            </a:r>
            <a:b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other organisms that live there?</a:t>
            </a:r>
          </a:p>
        </p:txBody>
      </p:sp>
    </p:spTree>
    <p:extLst>
      <p:ext uri="{BB962C8B-B14F-4D97-AF65-F5344CB8AC3E}">
        <p14:creationId xmlns:p14="http://schemas.microsoft.com/office/powerpoint/2010/main" val="13888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" y="1"/>
            <a:ext cx="9609260" cy="5486399"/>
            <a:chOff x="1" y="0"/>
            <a:chExt cx="12202234" cy="6857999"/>
          </a:xfrm>
        </p:grpSpPr>
        <p:pic>
          <p:nvPicPr>
            <p:cNvPr id="26" name="Picture 8" descr="Image result for beaver dam background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" y="0"/>
              <a:ext cx="12202234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199380" y="1899933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environment &amp; all of its living and non-living things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199380" y="2297143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of one type of living thing in an environment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199380" y="2694352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Characteristics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Things that you can see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253730" y="3102382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annual movement of animals to another location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199380" y="3488772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period with little or no rain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199380" y="3848074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Hibernation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deep sleep to save energy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199380" y="4216764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Deciduous Trees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that lose their leaves in winter</a:t>
            </a:r>
          </a:p>
        </p:txBody>
      </p:sp>
    </p:spTree>
    <p:extLst>
      <p:ext uri="{BB962C8B-B14F-4D97-AF65-F5344CB8AC3E}">
        <p14:creationId xmlns:p14="http://schemas.microsoft.com/office/powerpoint/2010/main" val="14614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3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" y="1"/>
            <a:ext cx="9609260" cy="5486399"/>
            <a:chOff x="1" y="0"/>
            <a:chExt cx="12202234" cy="6857999"/>
          </a:xfrm>
        </p:grpSpPr>
        <p:pic>
          <p:nvPicPr>
            <p:cNvPr id="26" name="Picture 8" descr="Image result for beaver dam background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" y="0"/>
              <a:ext cx="12202234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Vocabulary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87674" y="2007293"/>
            <a:ext cx="6825853" cy="52324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</a:t>
            </a: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387674" y="3639521"/>
            <a:ext cx="6825853" cy="811176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An animal that eats other animals in order to survive</a:t>
            </a:r>
            <a:endParaRPr lang="en-US" sz="1700" dirty="0">
              <a:solidFill>
                <a:srgbClr val="0033CC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5563C053-D0A4-4D59-AC67-5492603913A7}"/>
              </a:ext>
            </a:extLst>
          </p:cNvPr>
          <p:cNvSpPr txBox="1">
            <a:spLocks/>
          </p:cNvSpPr>
          <p:nvPr/>
        </p:nvSpPr>
        <p:spPr>
          <a:xfrm>
            <a:off x="1387674" y="2409626"/>
            <a:ext cx="6825853" cy="705645"/>
          </a:xfrm>
          <a:prstGeom prst="rect">
            <a:avLst/>
          </a:prstGeom>
        </p:spPr>
        <p:txBody>
          <a:bodyPr vert="horz" lIns="72418" tIns="36210" rIns="72418" bIns="3621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place where a plant or animal lives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and gets everything it needs to survive</a:t>
            </a:r>
            <a:endParaRPr lang="en-US" sz="17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387674" y="3446739"/>
            <a:ext cx="6825853" cy="506437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Predator</a:t>
            </a:r>
            <a:endParaRPr lang="en-US" sz="2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4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60926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Look at the picture on page 46/47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2061158"/>
            <a:ext cx="7200900" cy="659741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did the beavers make this dam?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97822" y="4260030"/>
            <a:ext cx="6825853" cy="353658"/>
          </a:xfrm>
          <a:prstGeom prst="rect">
            <a:avLst/>
          </a:prstGeom>
        </p:spPr>
        <p:txBody>
          <a:bodyPr vert="horz" lIns="72418" tIns="36210" rIns="72418" bIns="3621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9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Read the pages</a:t>
            </a:r>
            <a:endParaRPr lang="en-US" sz="23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2A1711-07B4-4B96-9FF3-68CCA11F14CC}"/>
              </a:ext>
            </a:extLst>
          </p:cNvPr>
          <p:cNvSpPr txBox="1">
            <a:spLocks/>
          </p:cNvSpPr>
          <p:nvPr/>
        </p:nvSpPr>
        <p:spPr>
          <a:xfrm>
            <a:off x="1397822" y="2790813"/>
            <a:ext cx="6825853" cy="1059007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Beavers use sticks and mud to build a dam.</a:t>
            </a:r>
          </a:p>
        </p:txBody>
      </p:sp>
    </p:spTree>
    <p:extLst>
      <p:ext uri="{BB962C8B-B14F-4D97-AF65-F5344CB8AC3E}">
        <p14:creationId xmlns:p14="http://schemas.microsoft.com/office/powerpoint/2010/main" val="34658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60926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Watch this video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387674" y="3411978"/>
            <a:ext cx="6825853" cy="518160"/>
          </a:xfrm>
          <a:prstGeom prst="rect">
            <a:avLst/>
          </a:prstGeom>
        </p:spPr>
        <p:txBody>
          <a:bodyPr vert="horz" lIns="72418" tIns="36210" rIns="72418" bIns="3621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https://www.youtube.com/watch?v=Na2HYq11yuM</a:t>
            </a:r>
            <a:endParaRPr lang="en-US" sz="2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2136834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Fooled by Nature</a:t>
            </a:r>
            <a:br>
              <a:rPr lang="en-US" sz="3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Beaver Dams</a:t>
            </a:r>
          </a:p>
        </p:txBody>
      </p:sp>
    </p:spTree>
    <p:extLst>
      <p:ext uri="{BB962C8B-B14F-4D97-AF65-F5344CB8AC3E}">
        <p14:creationId xmlns:p14="http://schemas.microsoft.com/office/powerpoint/2010/main" val="29711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0" y="0"/>
            <a:ext cx="9601200" cy="55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4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32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Ecosystem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environment and all of its 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living and non-living things</a:t>
            </a:r>
          </a:p>
          <a:p>
            <a:pPr algn="ctr"/>
            <a:r>
              <a:rPr lang="en-US" sz="32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Population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all of one type of living thing 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 environment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squirrels in my backyard,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skunks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4" y="820420"/>
            <a:ext cx="7290911" cy="916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Essential Vocabulary</a:t>
            </a:r>
            <a:endParaRPr lang="en-US" sz="3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60926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Look at the picture on page 46/47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2108938"/>
            <a:ext cx="7200900" cy="1218586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do you think the beaver’s dam helped other organisms </a:t>
            </a:r>
          </a:p>
          <a:p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in this habitat?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632637E-10E2-44D6-B492-2495453B2A7D}"/>
              </a:ext>
            </a:extLst>
          </p:cNvPr>
          <p:cNvSpPr txBox="1">
            <a:spLocks/>
          </p:cNvSpPr>
          <p:nvPr/>
        </p:nvSpPr>
        <p:spPr>
          <a:xfrm>
            <a:off x="1387674" y="3327525"/>
            <a:ext cx="6825853" cy="1059007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beaver’s dam creates a pond that is the perfect place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frogs, plants, fish and small mammals to live.</a:t>
            </a:r>
          </a:p>
        </p:txBody>
      </p:sp>
    </p:spTree>
    <p:extLst>
      <p:ext uri="{BB962C8B-B14F-4D97-AF65-F5344CB8AC3E}">
        <p14:creationId xmlns:p14="http://schemas.microsoft.com/office/powerpoint/2010/main" val="225647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60926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Talk with your partners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2061157"/>
            <a:ext cx="7200900" cy="1394645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Could a plant change the </a:t>
            </a:r>
            <a:b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habitat that it lives in? </a:t>
            </a:r>
          </a:p>
        </p:txBody>
      </p:sp>
    </p:spTree>
    <p:extLst>
      <p:ext uri="{BB962C8B-B14F-4D97-AF65-F5344CB8AC3E}">
        <p14:creationId xmlns:p14="http://schemas.microsoft.com/office/powerpoint/2010/main" val="12418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60926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Watch this video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387674" y="3172335"/>
            <a:ext cx="6825853" cy="518160"/>
          </a:xfrm>
          <a:prstGeom prst="rect">
            <a:avLst/>
          </a:prstGeom>
        </p:spPr>
        <p:txBody>
          <a:bodyPr vert="horz" lIns="72418" tIns="36210" rIns="72418" bIns="3621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https://www.youtube.com/watch?v=ysa5OBhXz-Q</a:t>
            </a:r>
            <a:endParaRPr lang="en-US" sz="2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300" dirty="0">
              <a:solidFill>
                <a:srgbClr val="C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1897192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The wolves at Yellowstone</a:t>
            </a:r>
          </a:p>
        </p:txBody>
      </p:sp>
    </p:spTree>
    <p:extLst>
      <p:ext uri="{BB962C8B-B14F-4D97-AF65-F5344CB8AC3E}">
        <p14:creationId xmlns:p14="http://schemas.microsoft.com/office/powerpoint/2010/main" val="29814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60926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Research with your partners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1758681"/>
            <a:ext cx="7200900" cy="2554765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Re-watch these videos on lynncronin.weebly.com</a:t>
            </a:r>
          </a:p>
          <a:p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9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“Fooled by Nature -Beaver Dams” </a:t>
            </a:r>
          </a:p>
          <a:p>
            <a:endParaRPr lang="en-US" sz="19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“Great Beaver Dam Flood” </a:t>
            </a:r>
          </a:p>
          <a:p>
            <a:endParaRPr lang="en-US" sz="19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“The Wolves at Yellowstone”</a:t>
            </a:r>
            <a:endParaRPr lang="en-US" sz="31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60926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Essential Questions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2061158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do living things change the environment that they live in?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3196270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do those changes affect the </a:t>
            </a:r>
            <a:b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other organisms that live there?</a:t>
            </a:r>
          </a:p>
        </p:txBody>
      </p:sp>
    </p:spTree>
    <p:extLst>
      <p:ext uri="{BB962C8B-B14F-4D97-AF65-F5344CB8AC3E}">
        <p14:creationId xmlns:p14="http://schemas.microsoft.com/office/powerpoint/2010/main" val="9820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D480F1-339C-4A69-A08F-AFD792D20CB5}"/>
              </a:ext>
            </a:extLst>
          </p:cNvPr>
          <p:cNvSpPr/>
          <p:nvPr/>
        </p:nvSpPr>
        <p:spPr>
          <a:xfrm>
            <a:off x="4208802" y="4237772"/>
            <a:ext cx="5152368" cy="9333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  <a:latin typeface="Arial Black" panose="020B0A04020102020204" pitchFamily="34" charset="0"/>
              </a:rPr>
              <a:t>This is an apple tree orchard. 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  <a:latin typeface="Arial Black" panose="020B0A04020102020204" pitchFamily="34" charset="0"/>
              </a:rPr>
              <a:t>How would an apple orchard affect the organisms that live in this environment?</a:t>
            </a:r>
          </a:p>
        </p:txBody>
      </p:sp>
    </p:spTree>
    <p:extLst>
      <p:ext uri="{BB962C8B-B14F-4D97-AF65-F5344CB8AC3E}">
        <p14:creationId xmlns:p14="http://schemas.microsoft.com/office/powerpoint/2010/main" val="6981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Which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human activities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change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land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?</a:t>
            </a:r>
          </a:p>
          <a:p>
            <a:pPr algn="ctr"/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do those activities affect the organisms in the ecosystem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Essential Questions</a:t>
            </a:r>
          </a:p>
        </p:txBody>
      </p:sp>
    </p:spTree>
    <p:extLst>
      <p:ext uri="{BB962C8B-B14F-4D97-AF65-F5344CB8AC3E}">
        <p14:creationId xmlns:p14="http://schemas.microsoft.com/office/powerpoint/2010/main" val="368770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864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155145" y="372663"/>
            <a:ext cx="7290911" cy="4665165"/>
            <a:chOff x="1466850" y="241540"/>
            <a:chExt cx="9258300" cy="560363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3DB29B-3C05-49C2-BE92-77B8DCE2E313}"/>
                </a:ext>
              </a:extLst>
            </p:cNvPr>
            <p:cNvSpPr/>
            <p:nvPr/>
          </p:nvSpPr>
          <p:spPr>
            <a:xfrm flipV="1">
              <a:off x="1466850" y="241540"/>
              <a:ext cx="9258300" cy="78398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99383" y="155601"/>
            <a:ext cx="7200900" cy="851961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Vocabulary Review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199380" y="1251000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environment &amp; all of its living and non-living things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199380" y="1657510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of one type of living thing in an environment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199380" y="2064019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Characteristics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Things that you can see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253730" y="2470529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annual movement of animals to another location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199380" y="2877039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period with little or no rain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199380" y="3283548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Hibernation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deep sleep to save energy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199380" y="3690058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Deciduous Trees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that lose their leaves in winter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199380" y="4096567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place where plants or animals live and get everything they need to survive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199380" y="4503079"/>
            <a:ext cx="7200899" cy="359302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 animal that eats other animals in order to survive</a:t>
            </a:r>
          </a:p>
        </p:txBody>
      </p:sp>
    </p:spTree>
    <p:extLst>
      <p:ext uri="{BB962C8B-B14F-4D97-AF65-F5344CB8AC3E}">
        <p14:creationId xmlns:p14="http://schemas.microsoft.com/office/powerpoint/2010/main" val="158457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3" grpId="0"/>
      <p:bldP spid="29" grpId="0"/>
      <p:bldP spid="42" grpId="0"/>
      <p:bldP spid="4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864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155145" y="820420"/>
            <a:ext cx="7290911" cy="3855720"/>
            <a:chOff x="1466850" y="1025525"/>
            <a:chExt cx="9258300" cy="481965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Vocabulary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87674" y="2007293"/>
            <a:ext cx="6825853" cy="52324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387674" y="3621707"/>
            <a:ext cx="2275285" cy="828990"/>
          </a:xfrm>
          <a:prstGeom prst="rect">
            <a:avLst/>
          </a:prstGeom>
        </p:spPr>
        <p:txBody>
          <a:bodyPr vert="horz" lIns="72418" tIns="36210" rIns="72418" bIns="3621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Buy things that use less packaging.</a:t>
            </a:r>
          </a:p>
          <a:p>
            <a:pPr algn="ctr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Use less of everything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5563C053-D0A4-4D59-AC67-5492603913A7}"/>
              </a:ext>
            </a:extLst>
          </p:cNvPr>
          <p:cNvSpPr txBox="1">
            <a:spLocks/>
          </p:cNvSpPr>
          <p:nvPr/>
        </p:nvSpPr>
        <p:spPr>
          <a:xfrm>
            <a:off x="1387674" y="2409626"/>
            <a:ext cx="6825853" cy="705645"/>
          </a:xfrm>
          <a:prstGeom prst="rect">
            <a:avLst/>
          </a:prstGeom>
        </p:spPr>
        <p:txBody>
          <a:bodyPr vert="horz" lIns="72418" tIns="36210" rIns="72418" bIns="3621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long term change in Earth’s climate caused by human activities</a:t>
            </a:r>
            <a:endParaRPr lang="en-US" sz="1700" dirty="0"/>
          </a:p>
        </p:txBody>
      </p:sp>
      <p:grpSp>
        <p:nvGrpSpPr>
          <p:cNvPr id="3" name="Group 2"/>
          <p:cNvGrpSpPr/>
          <p:nvPr/>
        </p:nvGrpSpPr>
        <p:grpSpPr>
          <a:xfrm>
            <a:off x="1387674" y="3115270"/>
            <a:ext cx="6825853" cy="506437"/>
            <a:chOff x="1762125" y="4308423"/>
            <a:chExt cx="9154245" cy="633046"/>
          </a:xfrm>
        </p:grpSpPr>
        <p:sp>
          <p:nvSpPr>
            <p:cNvPr id="21" name="Title 1">
              <a:extLst>
                <a:ext uri="{FF2B5EF4-FFF2-40B4-BE49-F238E27FC236}">
                  <a16:creationId xmlns:a16="http://schemas.microsoft.com/office/drawing/2014/main" xmlns="" id="{5A06EDDF-A69D-4D7B-A9FE-83229E36BF94}"/>
                </a:ext>
              </a:extLst>
            </p:cNvPr>
            <p:cNvSpPr txBox="1">
              <a:spLocks/>
            </p:cNvSpPr>
            <p:nvPr/>
          </p:nvSpPr>
          <p:spPr>
            <a:xfrm>
              <a:off x="1762125" y="4308423"/>
              <a:ext cx="3051415" cy="6330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9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 </a:t>
              </a:r>
              <a:endParaRPr lang="en-US" sz="2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xmlns="" id="{5A06EDDF-A69D-4D7B-A9FE-83229E36BF94}"/>
                </a:ext>
              </a:extLst>
            </p:cNvPr>
            <p:cNvSpPr txBox="1">
              <a:spLocks/>
            </p:cNvSpPr>
            <p:nvPr/>
          </p:nvSpPr>
          <p:spPr>
            <a:xfrm>
              <a:off x="4813540" y="4308423"/>
              <a:ext cx="3051415" cy="6330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9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Re-Use </a:t>
              </a:r>
              <a:endParaRPr lang="en-US" sz="2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xmlns="" id="{5A06EDDF-A69D-4D7B-A9FE-83229E36BF94}"/>
                </a:ext>
              </a:extLst>
            </p:cNvPr>
            <p:cNvSpPr txBox="1">
              <a:spLocks/>
            </p:cNvSpPr>
            <p:nvPr/>
          </p:nvSpPr>
          <p:spPr>
            <a:xfrm>
              <a:off x="7864955" y="4308423"/>
              <a:ext cx="3051415" cy="6330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9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Recycle</a:t>
              </a:r>
              <a:endParaRPr lang="en-US" sz="2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3662960" y="3621707"/>
            <a:ext cx="2396666" cy="828990"/>
          </a:xfrm>
          <a:prstGeom prst="rect">
            <a:avLst/>
          </a:prstGeom>
        </p:spPr>
        <p:txBody>
          <a:bodyPr vert="horz" lIns="72418" tIns="36210" rIns="72418" bIns="3621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Use anything you can again.  Like using shopping bags for trash.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6059626" y="3621707"/>
            <a:ext cx="2396666" cy="828990"/>
          </a:xfrm>
          <a:prstGeom prst="rect">
            <a:avLst/>
          </a:prstGeom>
        </p:spPr>
        <p:txBody>
          <a:bodyPr vert="horz" lIns="72418" tIns="36210" rIns="72418" bIns="3621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Never throw anything out until you find out if we can make something new out of it.</a:t>
            </a:r>
          </a:p>
        </p:txBody>
      </p:sp>
    </p:spTree>
    <p:extLst>
      <p:ext uri="{BB962C8B-B14F-4D97-AF65-F5344CB8AC3E}">
        <p14:creationId xmlns:p14="http://schemas.microsoft.com/office/powerpoint/2010/main" val="122624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Look at the picture on page 48/49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1522869"/>
            <a:ext cx="7200900" cy="716478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people doing?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2866986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name 5 things that people </a:t>
            </a:r>
            <a:b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to change the land around them?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3835138"/>
            <a:ext cx="7200900" cy="838569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Read the pages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F0ED6B2-27F8-474E-9F01-8A0CBAEECB81}"/>
              </a:ext>
            </a:extLst>
          </p:cNvPr>
          <p:cNvSpPr txBox="1">
            <a:spLocks/>
          </p:cNvSpPr>
          <p:nvPr/>
        </p:nvSpPr>
        <p:spPr>
          <a:xfrm>
            <a:off x="1387674" y="3819157"/>
            <a:ext cx="6825853" cy="321472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Logging, farming, building houses, dams and bridges.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AEE0A04-DF2A-4716-BF0F-7100F119C7BD}"/>
              </a:ext>
            </a:extLst>
          </p:cNvPr>
          <p:cNvSpPr txBox="1">
            <a:spLocks/>
          </p:cNvSpPr>
          <p:nvPr/>
        </p:nvSpPr>
        <p:spPr>
          <a:xfrm>
            <a:off x="1387674" y="2266070"/>
            <a:ext cx="6825853" cy="793696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people in the big picture are loggers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They cut down trees so that we can build things like houses.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other people are planting trees.</a:t>
            </a:r>
          </a:p>
        </p:txBody>
      </p:sp>
    </p:spTree>
    <p:extLst>
      <p:ext uri="{BB962C8B-B14F-4D97-AF65-F5344CB8AC3E}">
        <p14:creationId xmlns:p14="http://schemas.microsoft.com/office/powerpoint/2010/main" val="37157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1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0" y="0"/>
            <a:ext cx="9601200" cy="55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4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4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Each of you will be assigned </a:t>
            </a:r>
            <a:br>
              <a:rPr lang="en-US" sz="24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 a group to research a biome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Tropical Rainforest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Grasslands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Tundra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Desert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Coral 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Reef</a:t>
            </a:r>
            <a:endParaRPr lang="en-US" sz="2400" dirty="0" smtClean="0">
              <a:solidFill>
                <a:srgbClr val="0099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4" y="820420"/>
            <a:ext cx="7290911" cy="916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Research</a:t>
            </a:r>
            <a:endParaRPr lang="en-US" sz="3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4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Watch This Video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2613246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Climate Change 101</a:t>
            </a:r>
          </a:p>
          <a:p>
            <a:endParaRPr lang="en-US" sz="25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9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https://www.youtube.com/watch?v=oJAbATJCugs</a:t>
            </a:r>
          </a:p>
        </p:txBody>
      </p:sp>
    </p:spTree>
    <p:extLst>
      <p:ext uri="{BB962C8B-B14F-4D97-AF65-F5344CB8AC3E}">
        <p14:creationId xmlns:p14="http://schemas.microsoft.com/office/powerpoint/2010/main" val="18065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Plant Trees?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1923133"/>
            <a:ext cx="7200900" cy="2189942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Watch this video</a:t>
            </a:r>
          </a:p>
          <a:p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https://www.youtube.com/watch?v=XVUAgcSCP_U</a:t>
            </a:r>
            <a:endParaRPr lang="en-US" sz="19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n-US" sz="25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Talk to your partners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2296137" y="2061158"/>
            <a:ext cx="4850418" cy="1693061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Discuss how trees can help fight global warming with your partners.</a:t>
            </a:r>
          </a:p>
        </p:txBody>
      </p:sp>
    </p:spTree>
    <p:extLst>
      <p:ext uri="{BB962C8B-B14F-4D97-AF65-F5344CB8AC3E}">
        <p14:creationId xmlns:p14="http://schemas.microsoft.com/office/powerpoint/2010/main" val="6703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Research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2123193"/>
            <a:ext cx="7200900" cy="1505224"/>
          </a:xfrm>
          <a:prstGeom prst="rect">
            <a:avLst/>
          </a:prstGeom>
        </p:spPr>
        <p:txBody>
          <a:bodyPr vert="horz" lIns="72418" tIns="36210" rIns="72418" bIns="3621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With your group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choose 2 </a:t>
            </a:r>
            <a:b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Global Warming videos </a:t>
            </a:r>
            <a:b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on </a:t>
            </a:r>
            <a:r>
              <a:rPr lang="en-US" sz="25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lynncronin.weebly.com</a:t>
            </a:r>
          </a:p>
        </p:txBody>
      </p:sp>
    </p:spTree>
    <p:extLst>
      <p:ext uri="{BB962C8B-B14F-4D97-AF65-F5344CB8AC3E}">
        <p14:creationId xmlns:p14="http://schemas.microsoft.com/office/powerpoint/2010/main" val="22045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Research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1945692"/>
            <a:ext cx="7200900" cy="2070768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As a group </a:t>
            </a:r>
            <a:b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decide on 5 things</a:t>
            </a: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that you can do to </a:t>
            </a: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reduce global warming.</a:t>
            </a:r>
            <a:endParaRPr lang="en-US" sz="2500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86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" y="358684"/>
            <a:ext cx="9603495" cy="646518"/>
          </a:xfrm>
          <a:prstGeom prst="rect">
            <a:avLst/>
          </a:prstGeom>
          <a:solidFill>
            <a:schemeClr val="tx1"/>
          </a:solidFill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rgbClr val="FF0000"/>
                </a:solidFill>
                <a:latin typeface="Arial Black" panose="020B0A04020102020204" pitchFamily="34" charset="0"/>
              </a:rPr>
              <a:t>Will these trees help or hurt?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A022C7-51D3-4E63-9037-2B54CD7A274D}"/>
              </a:ext>
            </a:extLst>
          </p:cNvPr>
          <p:cNvSpPr/>
          <p:nvPr/>
        </p:nvSpPr>
        <p:spPr>
          <a:xfrm>
            <a:off x="-50469" y="4782559"/>
            <a:ext cx="9680213" cy="4397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r>
              <a:rPr lang="en-US" sz="2300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There is no good answer to that question.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FB35FB6-3D75-4AC1-A1CD-51C0F0C179F9}"/>
              </a:ext>
            </a:extLst>
          </p:cNvPr>
          <p:cNvSpPr/>
          <p:nvPr/>
        </p:nvSpPr>
        <p:spPr>
          <a:xfrm>
            <a:off x="7804522" y="3375686"/>
            <a:ext cx="1750438" cy="1613766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418" tIns="36210" rIns="72418" bIns="362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4FAB7FB-F882-4731-81D4-EFDF5BC9C2EB}"/>
              </a:ext>
            </a:extLst>
          </p:cNvPr>
          <p:cNvSpPr/>
          <p:nvPr/>
        </p:nvSpPr>
        <p:spPr>
          <a:xfrm>
            <a:off x="343841" y="1529189"/>
            <a:ext cx="1662464" cy="1516226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418" tIns="36210" rIns="72418" bIns="362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A8923275-EAC1-491C-AA9D-8E522F3E459C}"/>
              </a:ext>
            </a:extLst>
          </p:cNvPr>
          <p:cNvSpPr/>
          <p:nvPr/>
        </p:nvSpPr>
        <p:spPr>
          <a:xfrm>
            <a:off x="1400046" y="2764232"/>
            <a:ext cx="3486150" cy="1993689"/>
          </a:xfrm>
          <a:prstGeom prst="wedgeEllipseCallout">
            <a:avLst>
              <a:gd name="adj1" fmla="val -46651"/>
              <a:gd name="adj2" fmla="val -598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American farmers grow more food than any other country in the world!</a:t>
            </a:r>
          </a:p>
          <a:p>
            <a:pPr algn="ctr">
              <a:lnSpc>
                <a:spcPct val="80000"/>
              </a:lnSpc>
            </a:pP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Our trees help to make more oxygen!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3D4EDBE-60CD-455E-ABD9-98D708E6594A}"/>
              </a:ext>
            </a:extLst>
          </p:cNvPr>
          <p:cNvGrpSpPr/>
          <p:nvPr/>
        </p:nvGrpSpPr>
        <p:grpSpPr>
          <a:xfrm>
            <a:off x="4722503" y="1653289"/>
            <a:ext cx="4024371" cy="1815882"/>
            <a:chOff x="5996829" y="2066611"/>
            <a:chExt cx="5110312" cy="2269852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73CB7EF7-C349-49FC-AC41-3B6D400BA0DD}"/>
                </a:ext>
              </a:extLst>
            </p:cNvPr>
            <p:cNvSpPr/>
            <p:nvPr/>
          </p:nvSpPr>
          <p:spPr>
            <a:xfrm>
              <a:off x="6082080" y="2145319"/>
              <a:ext cx="4939813" cy="2150909"/>
            </a:xfrm>
            <a:prstGeom prst="wedgeEllipseCallout">
              <a:avLst>
                <a:gd name="adj1" fmla="val 38548"/>
                <a:gd name="adj2" fmla="val 71133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4FCB40C-F4AD-45CE-B5B0-2C7B9AB674D5}"/>
                </a:ext>
              </a:extLst>
            </p:cNvPr>
            <p:cNvSpPr txBox="1"/>
            <p:nvPr/>
          </p:nvSpPr>
          <p:spPr>
            <a:xfrm>
              <a:off x="5996829" y="2066611"/>
              <a:ext cx="5110312" cy="22698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latin typeface="Arial Black" panose="020B0A04020102020204" pitchFamily="34" charset="0"/>
              </a:endParaRPr>
            </a:p>
            <a:p>
              <a:pPr algn="ctr"/>
              <a:r>
                <a:rPr lang="en-US" dirty="0">
                  <a:latin typeface="Arial Black" panose="020B0A04020102020204" pitchFamily="34" charset="0"/>
                </a:rPr>
                <a:t>American farmers use</a:t>
              </a:r>
              <a:br>
                <a:rPr lang="en-US" dirty="0">
                  <a:latin typeface="Arial Black" panose="020B0A04020102020204" pitchFamily="34" charset="0"/>
                </a:rPr>
              </a:br>
              <a:r>
                <a:rPr lang="en-US" dirty="0">
                  <a:latin typeface="Arial Black" panose="020B0A04020102020204" pitchFamily="34" charset="0"/>
                </a:rPr>
                <a:t>pesticides &amp; fertilizers that pollute</a:t>
              </a:r>
            </a:p>
            <a:p>
              <a:pPr algn="ctr"/>
              <a:r>
                <a:rPr lang="en-US" dirty="0">
                  <a:latin typeface="Arial Black" panose="020B0A04020102020204" pitchFamily="34" charset="0"/>
                </a:rPr>
                <a:t>And…</a:t>
              </a:r>
            </a:p>
            <a:p>
              <a:pPr algn="ctr"/>
              <a:r>
                <a:rPr lang="en-US" dirty="0">
                  <a:latin typeface="Arial Black" panose="020B0A04020102020204" pitchFamily="34" charset="0"/>
                </a:rPr>
                <a:t>Farmers make sure their fields </a:t>
              </a:r>
            </a:p>
            <a:p>
              <a:pPr algn="ctr"/>
              <a:r>
                <a:rPr lang="en-US" dirty="0">
                  <a:latin typeface="Arial Black" panose="020B0A04020102020204" pitchFamily="34" charset="0"/>
                </a:rPr>
                <a:t>are NOT good for insects </a:t>
              </a:r>
              <a:br>
                <a:rPr lang="en-US" dirty="0">
                  <a:latin typeface="Arial Black" panose="020B0A04020102020204" pitchFamily="34" charset="0"/>
                </a:rPr>
              </a:br>
              <a:r>
                <a:rPr lang="en-US" dirty="0">
                  <a:latin typeface="Arial Black" panose="020B0A04020102020204" pitchFamily="34" charset="0"/>
                </a:rPr>
                <a:t>and animals to live in .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01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1" grpId="0" animBg="1"/>
      <p:bldP spid="12" grpId="0" animBg="1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Research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2194562"/>
            <a:ext cx="7200900" cy="1656271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Create a poster to educate </a:t>
            </a:r>
            <a:b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other students about what we </a:t>
            </a:r>
            <a:b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5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need to do to save our planet.</a:t>
            </a:r>
            <a:endParaRPr lang="en-US" sz="2500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8092"/>
            <a:ext cx="9601200" cy="564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55145" y="3831108"/>
            <a:ext cx="7290911" cy="845032"/>
            <a:chOff x="1466850" y="4788884"/>
            <a:chExt cx="9258300" cy="10562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3C20028-DF07-41ED-AFA4-976C8448CBD2}"/>
                </a:ext>
              </a:extLst>
            </p:cNvPr>
            <p:cNvSpPr/>
            <p:nvPr/>
          </p:nvSpPr>
          <p:spPr>
            <a:xfrm>
              <a:off x="1466850" y="4788884"/>
              <a:ext cx="9258300" cy="105629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xmlns="" id="{02650B5C-7D51-499B-B9A5-F04B872FB84A}"/>
                </a:ext>
              </a:extLst>
            </p:cNvPr>
            <p:cNvSpPr txBox="1">
              <a:spLocks/>
            </p:cNvSpPr>
            <p:nvPr/>
          </p:nvSpPr>
          <p:spPr>
            <a:xfrm>
              <a:off x="1466850" y="4788884"/>
              <a:ext cx="9258300" cy="105629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500" dirty="0">
                  <a:latin typeface="Arial Black" panose="020B0A04020102020204" pitchFamily="34" charset="0"/>
                </a:rPr>
                <a:t>This is our neighborhood.</a:t>
              </a:r>
            </a:p>
            <a:p>
              <a:r>
                <a:rPr lang="en-US" sz="2300" dirty="0">
                  <a:latin typeface="Arial" panose="020B0604020202020204" pitchFamily="34" charset="0"/>
                  <a:cs typeface="Arial" panose="020B0604020202020204" pitchFamily="34" charset="0"/>
                </a:rPr>
                <a:t>What do you think this looked like before we arrived?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8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8092"/>
            <a:ext cx="9601200" cy="564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Essential Questions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2061158"/>
            <a:ext cx="7200900" cy="1817059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How do human activities </a:t>
            </a:r>
            <a:br>
              <a:rPr lang="en-US" sz="25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affect the organisms </a:t>
            </a:r>
          </a:p>
          <a:p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in the ecosystem? </a:t>
            </a:r>
          </a:p>
        </p:txBody>
      </p:sp>
    </p:spTree>
    <p:extLst>
      <p:ext uri="{BB962C8B-B14F-4D97-AF65-F5344CB8AC3E}">
        <p14:creationId xmlns:p14="http://schemas.microsoft.com/office/powerpoint/2010/main" val="7226115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of garden philadelphia">
            <a:extLst>
              <a:ext uri="{FF2B5EF4-FFF2-40B4-BE49-F238E27FC236}">
                <a16:creationId xmlns:a16="http://schemas.microsoft.com/office/drawing/2014/main" xmlns="" id="{09E9928F-D304-4FAF-AFFE-F5487C0B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23"/>
            <a:ext cx="9601200" cy="64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C1E73-4AE8-4EEC-AC03-77ACFFEDB84D}"/>
              </a:ext>
            </a:extLst>
          </p:cNvPr>
          <p:cNvGrpSpPr/>
          <p:nvPr/>
        </p:nvGrpSpPr>
        <p:grpSpPr>
          <a:xfrm>
            <a:off x="1155145" y="612088"/>
            <a:ext cx="7290911" cy="4064052"/>
            <a:chOff x="1466850" y="765110"/>
            <a:chExt cx="9258300" cy="50800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xmlns="" id="{02650B5C-7D51-499B-B9A5-F04B872FB84A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765110"/>
              <a:ext cx="9144000" cy="12689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900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Think About it…</a:t>
              </a: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xmlns="" id="{02650B5C-7D51-499B-B9A5-F04B872FB84A}"/>
                </a:ext>
              </a:extLst>
            </p:cNvPr>
            <p:cNvSpPr txBox="1">
              <a:spLocks/>
            </p:cNvSpPr>
            <p:nvPr/>
          </p:nvSpPr>
          <p:spPr>
            <a:xfrm>
              <a:off x="1581150" y="3247717"/>
              <a:ext cx="9144000" cy="76891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500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This rooftop garden is in Philadelphia.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21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0" y="0"/>
            <a:ext cx="9601200" cy="55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55144" y="815340"/>
            <a:ext cx="7290911" cy="3855720"/>
            <a:chOff x="1155144" y="815340"/>
            <a:chExt cx="7290911" cy="38557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3C20028-DF07-41ED-AFA4-976C8448CBD2}"/>
                </a:ext>
              </a:extLst>
            </p:cNvPr>
            <p:cNvSpPr/>
            <p:nvPr/>
          </p:nvSpPr>
          <p:spPr>
            <a:xfrm>
              <a:off x="1155144" y="815340"/>
              <a:ext cx="7290911" cy="385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83DB29B-3C05-49C2-BE92-77B8DCE2E313}"/>
                </a:ext>
              </a:extLst>
            </p:cNvPr>
            <p:cNvSpPr/>
            <p:nvPr/>
          </p:nvSpPr>
          <p:spPr>
            <a:xfrm>
              <a:off x="1155144" y="820420"/>
              <a:ext cx="7290911" cy="9169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000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Research</a:t>
              </a:r>
              <a:endParaRPr lang="en-US" sz="3000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87673" y="1891057"/>
            <a:ext cx="6825853" cy="2780003"/>
            <a:chOff x="1387674" y="1807288"/>
            <a:chExt cx="6825853" cy="2780003"/>
          </a:xfrm>
        </p:grpSpPr>
        <p:sp>
          <p:nvSpPr>
            <p:cNvPr id="18" name="Title 1">
              <a:extLst>
                <a:ext uri="{FF2B5EF4-FFF2-40B4-BE49-F238E27FC236}">
                  <a16:creationId xmlns:a16="http://schemas.microsoft.com/office/drawing/2014/main" xmlns="" id="{9C517CD9-1274-4330-B27B-9C54D28296A5}"/>
                </a:ext>
              </a:extLst>
            </p:cNvPr>
            <p:cNvSpPr txBox="1">
              <a:spLocks/>
            </p:cNvSpPr>
            <p:nvPr/>
          </p:nvSpPr>
          <p:spPr>
            <a:xfrm>
              <a:off x="1387674" y="1807288"/>
              <a:ext cx="6825853" cy="559397"/>
            </a:xfrm>
            <a:prstGeom prst="rect">
              <a:avLst/>
            </a:prstGeom>
          </p:spPr>
          <p:txBody>
            <a:bodyPr vert="horz" lIns="72418" tIns="36210" rIns="72418" bIns="3621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           </a:t>
              </a:r>
              <a:r>
                <a:rPr lang="en-US" sz="25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lynncronin.weebly.com</a:t>
              </a:r>
              <a:r>
                <a:rPr lang="en-US" sz="25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science picture</a:t>
              </a:r>
            </a:p>
          </p:txBody>
        </p:sp>
        <p:pic>
          <p:nvPicPr>
            <p:cNvPr id="19458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82688" y="2152575"/>
              <a:ext cx="4504093" cy="243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Notched Right Arrow 3"/>
            <p:cNvSpPr/>
            <p:nvPr/>
          </p:nvSpPr>
          <p:spPr>
            <a:xfrm rot="990827">
              <a:off x="1837703" y="2683838"/>
              <a:ext cx="2934190" cy="1596514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418" tIns="36210" rIns="72418" bIns="36210"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CLICK ON THE SCIENCE PICTURE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5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of garden philadelphia">
            <a:extLst>
              <a:ext uri="{FF2B5EF4-FFF2-40B4-BE49-F238E27FC236}">
                <a16:creationId xmlns:a16="http://schemas.microsoft.com/office/drawing/2014/main" xmlns="" id="{09E9928F-D304-4FAF-AFFE-F5487C0B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23"/>
            <a:ext cx="9601200" cy="64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Think About it…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7032925-7152-4B2D-AD3B-22666AB7A236}"/>
              </a:ext>
            </a:extLst>
          </p:cNvPr>
          <p:cNvSpPr txBox="1">
            <a:spLocks/>
          </p:cNvSpPr>
          <p:nvPr/>
        </p:nvSpPr>
        <p:spPr>
          <a:xfrm>
            <a:off x="1245156" y="1879539"/>
            <a:ext cx="7200900" cy="806072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How does this garden help </a:t>
            </a:r>
            <a:br>
              <a:rPr lang="en-US" sz="25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with the ecosystem of the city?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73E991E-D70E-4526-927B-D94DC46F7964}"/>
              </a:ext>
            </a:extLst>
          </p:cNvPr>
          <p:cNvSpPr txBox="1">
            <a:spLocks/>
          </p:cNvSpPr>
          <p:nvPr/>
        </p:nvSpPr>
        <p:spPr>
          <a:xfrm>
            <a:off x="2189176" y="2588003"/>
            <a:ext cx="5312859" cy="1893048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garden produces oxygen 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and helps to clean the air.  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It also provides a safe place for 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birds and insects.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They also help to control rainwater and they could be used to grow food.</a:t>
            </a:r>
          </a:p>
        </p:txBody>
      </p:sp>
    </p:spTree>
    <p:extLst>
      <p:ext uri="{BB962C8B-B14F-4D97-AF65-F5344CB8AC3E}">
        <p14:creationId xmlns:p14="http://schemas.microsoft.com/office/powerpoint/2010/main" val="25362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of garden philadelphia">
            <a:extLst>
              <a:ext uri="{FF2B5EF4-FFF2-40B4-BE49-F238E27FC236}">
                <a16:creationId xmlns:a16="http://schemas.microsoft.com/office/drawing/2014/main" xmlns="" id="{09E9928F-D304-4FAF-AFFE-F5487C0B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23"/>
            <a:ext cx="9601200" cy="64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Think About it…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BD90CBB-9D96-40D9-BAE8-BD6F03E676B7}"/>
              </a:ext>
            </a:extLst>
          </p:cNvPr>
          <p:cNvSpPr txBox="1">
            <a:spLocks/>
          </p:cNvSpPr>
          <p:nvPr/>
        </p:nvSpPr>
        <p:spPr>
          <a:xfrm>
            <a:off x="1155144" y="1887540"/>
            <a:ext cx="7200900" cy="806072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What are some problems with </a:t>
            </a:r>
            <a:br>
              <a:rPr lang="en-US" sz="25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building a garden on a roof?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8ED648D-D6E0-4D47-AFC5-A7E4476E1EBB}"/>
              </a:ext>
            </a:extLst>
          </p:cNvPr>
          <p:cNvSpPr txBox="1">
            <a:spLocks/>
          </p:cNvSpPr>
          <p:nvPr/>
        </p:nvSpPr>
        <p:spPr>
          <a:xfrm>
            <a:off x="1245156" y="2748280"/>
            <a:ext cx="7200900" cy="1282008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It is very heavy – water weighs a lot.  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Some of the insects might hurt the plants 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and using insecticides might be a problem 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if they run off into the city streets.</a:t>
            </a:r>
          </a:p>
        </p:txBody>
      </p:sp>
    </p:spTree>
    <p:extLst>
      <p:ext uri="{BB962C8B-B14F-4D97-AF65-F5344CB8AC3E}">
        <p14:creationId xmlns:p14="http://schemas.microsoft.com/office/powerpoint/2010/main" val="36041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of garden philadelphia">
            <a:extLst>
              <a:ext uri="{FF2B5EF4-FFF2-40B4-BE49-F238E27FC236}">
                <a16:creationId xmlns:a16="http://schemas.microsoft.com/office/drawing/2014/main" xmlns="" id="{09E9928F-D304-4FAF-AFFE-F5487C0B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23"/>
            <a:ext cx="9601200" cy="64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Think About it…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7032925-7152-4B2D-AD3B-22666AB7A236}"/>
              </a:ext>
            </a:extLst>
          </p:cNvPr>
          <p:cNvSpPr txBox="1">
            <a:spLocks/>
          </p:cNvSpPr>
          <p:nvPr/>
        </p:nvSpPr>
        <p:spPr>
          <a:xfrm>
            <a:off x="1647279" y="1945692"/>
            <a:ext cx="6396653" cy="806072"/>
          </a:xfrm>
          <a:prstGeom prst="rect">
            <a:avLst/>
          </a:prstGeom>
        </p:spPr>
        <p:txBody>
          <a:bodyPr vert="horz" lIns="72418" tIns="36210" rIns="72418" bIns="3621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How might the rooftop gardens effect the bird population in the city?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73E991E-D70E-4526-927B-D94DC46F7964}"/>
              </a:ext>
            </a:extLst>
          </p:cNvPr>
          <p:cNvSpPr txBox="1">
            <a:spLocks/>
          </p:cNvSpPr>
          <p:nvPr/>
        </p:nvSpPr>
        <p:spPr>
          <a:xfrm>
            <a:off x="1858037" y="2751765"/>
            <a:ext cx="5975137" cy="1485699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number of birds should rise because they have a safe place to live and plenty of food.</a:t>
            </a: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type of birds in the city might also change.</a:t>
            </a:r>
          </a:p>
        </p:txBody>
      </p:sp>
    </p:spTree>
    <p:extLst>
      <p:ext uri="{BB962C8B-B14F-4D97-AF65-F5344CB8AC3E}">
        <p14:creationId xmlns:p14="http://schemas.microsoft.com/office/powerpoint/2010/main" val="39688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of garden philadelphia">
            <a:extLst>
              <a:ext uri="{FF2B5EF4-FFF2-40B4-BE49-F238E27FC236}">
                <a16:creationId xmlns:a16="http://schemas.microsoft.com/office/drawing/2014/main" xmlns="" id="{09E9928F-D304-4FAF-AFFE-F5487C0B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23"/>
            <a:ext cx="9601200" cy="64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5" y="82042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5" y="820421"/>
            <a:ext cx="7290911" cy="9169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200150" y="612089"/>
            <a:ext cx="7200900" cy="1015170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FF00"/>
                </a:solidFill>
                <a:latin typeface="Arial Black" panose="020B0A04020102020204" pitchFamily="34" charset="0"/>
              </a:rPr>
              <a:t>Think About it…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7032925-7152-4B2D-AD3B-22666AB7A236}"/>
              </a:ext>
            </a:extLst>
          </p:cNvPr>
          <p:cNvSpPr txBox="1">
            <a:spLocks/>
          </p:cNvSpPr>
          <p:nvPr/>
        </p:nvSpPr>
        <p:spPr>
          <a:xfrm>
            <a:off x="1647279" y="1945692"/>
            <a:ext cx="6396653" cy="806072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How could a garden planner </a:t>
            </a:r>
            <a:br>
              <a:rPr lang="en-US" sz="25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help the birds?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73E991E-D70E-4526-927B-D94DC46F7964}"/>
              </a:ext>
            </a:extLst>
          </p:cNvPr>
          <p:cNvSpPr txBox="1">
            <a:spLocks/>
          </p:cNvSpPr>
          <p:nvPr/>
        </p:nvSpPr>
        <p:spPr>
          <a:xfrm>
            <a:off x="1858037" y="2751766"/>
            <a:ext cx="5975137" cy="656048"/>
          </a:xfrm>
          <a:prstGeom prst="rect">
            <a:avLst/>
          </a:prstGeom>
        </p:spPr>
        <p:txBody>
          <a:bodyPr vert="horz" lIns="72418" tIns="36210" rIns="72418" bIns="3621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By planting crops that are make good homes and 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that are good food for certain types of birds.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C127445-6896-4015-B477-F83348368495}"/>
              </a:ext>
            </a:extLst>
          </p:cNvPr>
          <p:cNvSpPr txBox="1">
            <a:spLocks/>
          </p:cNvSpPr>
          <p:nvPr/>
        </p:nvSpPr>
        <p:spPr>
          <a:xfrm>
            <a:off x="1454817" y="3556512"/>
            <a:ext cx="6691567" cy="970931"/>
          </a:xfrm>
          <a:prstGeom prst="rect">
            <a:avLst/>
          </a:prstGeom>
        </p:spPr>
        <p:txBody>
          <a:bodyPr vert="horz" lIns="72418" tIns="36210" rIns="72418" bIns="3621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For example, there are certain flowers that attract hummingbirds.  As long as you also provide water, some hummingbirds could live their entire lives on the roof in Philly!</a:t>
            </a:r>
          </a:p>
        </p:txBody>
      </p:sp>
    </p:spTree>
    <p:extLst>
      <p:ext uri="{BB962C8B-B14F-4D97-AF65-F5344CB8AC3E}">
        <p14:creationId xmlns:p14="http://schemas.microsoft.com/office/powerpoint/2010/main" val="37732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0" y="0"/>
            <a:ext cx="9601200" cy="55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55144" y="815340"/>
            <a:ext cx="7290911" cy="3855720"/>
            <a:chOff x="1155144" y="815340"/>
            <a:chExt cx="7290911" cy="38557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3C20028-DF07-41ED-AFA4-976C8448CBD2}"/>
                </a:ext>
              </a:extLst>
            </p:cNvPr>
            <p:cNvSpPr/>
            <p:nvPr/>
          </p:nvSpPr>
          <p:spPr>
            <a:xfrm>
              <a:off x="1155144" y="815340"/>
              <a:ext cx="7290911" cy="385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83DB29B-3C05-49C2-BE92-77B8DCE2E313}"/>
                </a:ext>
              </a:extLst>
            </p:cNvPr>
            <p:cNvSpPr/>
            <p:nvPr/>
          </p:nvSpPr>
          <p:spPr>
            <a:xfrm>
              <a:off x="1155144" y="820420"/>
              <a:ext cx="7290911" cy="9169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000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Research</a:t>
              </a:r>
              <a:endParaRPr lang="en-US" sz="3000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6558" y="1979227"/>
            <a:ext cx="5848084" cy="225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A038D7C4-2FB0-4C72-9193-8B91FB60FA5B}"/>
              </a:ext>
            </a:extLst>
          </p:cNvPr>
          <p:cNvSpPr txBox="1">
            <a:spLocks/>
          </p:cNvSpPr>
          <p:nvPr/>
        </p:nvSpPr>
        <p:spPr>
          <a:xfrm>
            <a:off x="1155145" y="807721"/>
            <a:ext cx="7290911" cy="929639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2300" dirty="0">
              <a:solidFill>
                <a:srgbClr val="FFFF00"/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 rot="990827">
            <a:off x="1837703" y="2683838"/>
            <a:ext cx="2934190" cy="1596514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CLICK ON THE VIDEO FOR YOUR BIOME</a:t>
            </a:r>
          </a:p>
        </p:txBody>
      </p:sp>
    </p:spTree>
    <p:extLst>
      <p:ext uri="{BB962C8B-B14F-4D97-AF65-F5344CB8AC3E}">
        <p14:creationId xmlns:p14="http://schemas.microsoft.com/office/powerpoint/2010/main" val="16845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0" y="0"/>
            <a:ext cx="9601200" cy="55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55144" y="815340"/>
            <a:ext cx="7290911" cy="3855720"/>
            <a:chOff x="1155144" y="815340"/>
            <a:chExt cx="7290911" cy="38557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3C20028-DF07-41ED-AFA4-976C8448CBD2}"/>
                </a:ext>
              </a:extLst>
            </p:cNvPr>
            <p:cNvSpPr/>
            <p:nvPr/>
          </p:nvSpPr>
          <p:spPr>
            <a:xfrm>
              <a:off x="1155144" y="815340"/>
              <a:ext cx="7290911" cy="385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83DB29B-3C05-49C2-BE92-77B8DCE2E313}"/>
                </a:ext>
              </a:extLst>
            </p:cNvPr>
            <p:cNvSpPr/>
            <p:nvPr/>
          </p:nvSpPr>
          <p:spPr>
            <a:xfrm>
              <a:off x="1155144" y="820420"/>
              <a:ext cx="7290911" cy="9169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000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Research</a:t>
              </a:r>
              <a:endParaRPr lang="en-US" sz="3000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6558" y="2366685"/>
            <a:ext cx="5848084" cy="225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387674" y="1807288"/>
            <a:ext cx="6825853" cy="559397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FINISH EARLY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CLICK ON THE BUTTON TO WATCH ANOTHER VIDEO!</a:t>
            </a:r>
          </a:p>
        </p:txBody>
      </p:sp>
      <p:sp>
        <p:nvSpPr>
          <p:cNvPr id="4" name="Notched Right Arrow 3"/>
          <p:cNvSpPr/>
          <p:nvPr/>
        </p:nvSpPr>
        <p:spPr>
          <a:xfrm rot="990827">
            <a:off x="2890167" y="3850124"/>
            <a:ext cx="1715125" cy="585381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18" tIns="36210" rIns="72418" bIns="36210"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BUTTON</a:t>
            </a:r>
          </a:p>
        </p:txBody>
      </p:sp>
    </p:spTree>
    <p:extLst>
      <p:ext uri="{BB962C8B-B14F-4D97-AF65-F5344CB8AC3E}">
        <p14:creationId xmlns:p14="http://schemas.microsoft.com/office/powerpoint/2010/main" val="41907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0" y="0"/>
            <a:ext cx="9601200" cy="55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3C20028-DF07-41ED-AFA4-976C8448CBD2}"/>
              </a:ext>
            </a:extLst>
          </p:cNvPr>
          <p:cNvSpPr/>
          <p:nvPr/>
        </p:nvSpPr>
        <p:spPr>
          <a:xfrm>
            <a:off x="1155144" y="815340"/>
            <a:ext cx="7290911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8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What </a:t>
            </a:r>
            <a:r>
              <a:rPr lang="en-US" sz="2800" dirty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your ecosystem </a:t>
            </a:r>
            <a:r>
              <a:rPr lang="en-US" sz="28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called?</a:t>
            </a:r>
          </a:p>
          <a:p>
            <a:pPr algn="ctr"/>
            <a:r>
              <a:rPr lang="en-US" sz="28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What </a:t>
            </a:r>
            <a:r>
              <a:rPr lang="en-US" sz="2800" dirty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the weather </a:t>
            </a:r>
            <a:r>
              <a:rPr lang="en-US" sz="28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like?</a:t>
            </a:r>
          </a:p>
          <a:p>
            <a:pPr algn="ctr"/>
            <a:r>
              <a:rPr lang="en-US" sz="28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What </a:t>
            </a:r>
            <a:r>
              <a:rPr lang="en-US" sz="2800" dirty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animals live </a:t>
            </a:r>
            <a:r>
              <a:rPr lang="en-US" sz="28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there?</a:t>
            </a:r>
          </a:p>
          <a:p>
            <a:pPr algn="ctr"/>
            <a:r>
              <a:rPr lang="en-US" sz="28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How </a:t>
            </a:r>
            <a:r>
              <a:rPr lang="en-US" sz="2800" dirty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 the living and non-living things interact</a:t>
            </a:r>
            <a:r>
              <a:rPr lang="en-US" sz="2800" dirty="0" smtClean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2800" u="sng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83DB29B-3C05-49C2-BE92-77B8DCE2E313}"/>
              </a:ext>
            </a:extLst>
          </p:cNvPr>
          <p:cNvSpPr/>
          <p:nvPr/>
        </p:nvSpPr>
        <p:spPr>
          <a:xfrm>
            <a:off x="1155144" y="820420"/>
            <a:ext cx="7290911" cy="916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038D7C4-2FB0-4C72-9193-8B91FB60FA5B}"/>
              </a:ext>
            </a:extLst>
          </p:cNvPr>
          <p:cNvSpPr txBox="1">
            <a:spLocks/>
          </p:cNvSpPr>
          <p:nvPr/>
        </p:nvSpPr>
        <p:spPr>
          <a:xfrm>
            <a:off x="1155145" y="807721"/>
            <a:ext cx="7290911" cy="929639"/>
          </a:xfrm>
          <a:prstGeom prst="rect">
            <a:avLst/>
          </a:prstGeom>
        </p:spPr>
        <p:txBody>
          <a:bodyPr vert="horz" lIns="72418" tIns="36210" rIns="72418" bIns="362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>
                <a:solidFill>
                  <a:srgbClr val="FFFF00"/>
                </a:solidFill>
              </a:rPr>
              <a:t>Research Question</a:t>
            </a:r>
            <a:endParaRPr lang="en-US" sz="2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1428</Words>
  <Application>Microsoft Office PowerPoint</Application>
  <PresentationFormat>Custom</PresentationFormat>
  <Paragraphs>261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that you know a little more….</vt:lpstr>
      <vt:lpstr>How do the living things  use the non-living things  in order to survive?</vt:lpstr>
      <vt:lpstr>How do changes  in an environment  affect the populations that live there?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changes  in an environment  affect the populations that live there?</vt:lpstr>
      <vt:lpstr>How does the availability of water affect organisms living in an environment?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the availability of water affect organisms living in an environment?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 Describe how populations live and interact in a variety of ecosystems.</dc:title>
  <dc:creator>Lynn Cronin</dc:creator>
  <cp:lastModifiedBy>Mom</cp:lastModifiedBy>
  <cp:revision>122</cp:revision>
  <dcterms:created xsi:type="dcterms:W3CDTF">2017-10-19T13:11:40Z</dcterms:created>
  <dcterms:modified xsi:type="dcterms:W3CDTF">2018-05-11T11:59:22Z</dcterms:modified>
</cp:coreProperties>
</file>