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60" r:id="rId4"/>
    <p:sldId id="263" r:id="rId5"/>
    <p:sldId id="261" r:id="rId6"/>
    <p:sldId id="262" r:id="rId7"/>
    <p:sldId id="259" r:id="rId8"/>
    <p:sldId id="257" r:id="rId9"/>
    <p:sldId id="268" r:id="rId10"/>
    <p:sldId id="269" r:id="rId11"/>
    <p:sldId id="272" r:id="rId12"/>
    <p:sldId id="273" r:id="rId13"/>
    <p:sldId id="276" r:id="rId14"/>
    <p:sldId id="275" r:id="rId15"/>
    <p:sldId id="279" r:id="rId16"/>
    <p:sldId id="280" r:id="rId17"/>
    <p:sldId id="277" r:id="rId18"/>
    <p:sldId id="281" r:id="rId19"/>
    <p:sldId id="286" r:id="rId20"/>
    <p:sldId id="287" r:id="rId21"/>
    <p:sldId id="288" r:id="rId22"/>
    <p:sldId id="282" r:id="rId23"/>
    <p:sldId id="283" r:id="rId24"/>
    <p:sldId id="284" r:id="rId25"/>
    <p:sldId id="285" r:id="rId26"/>
    <p:sldId id="291" r:id="rId27"/>
    <p:sldId id="289" r:id="rId28"/>
    <p:sldId id="290" r:id="rId29"/>
    <p:sldId id="293" r:id="rId30"/>
    <p:sldId id="294" r:id="rId31"/>
    <p:sldId id="295" r:id="rId32"/>
    <p:sldId id="296" r:id="rId33"/>
    <p:sldId id="292" r:id="rId34"/>
    <p:sldId id="26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66FF"/>
    <a:srgbClr val="FF0066"/>
    <a:srgbClr val="FFFF00"/>
    <a:srgbClr val="00FF00"/>
    <a:srgbClr val="FF33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2" autoAdjust="0"/>
    <p:restoredTop sz="94601" autoAdjust="0"/>
  </p:normalViewPr>
  <p:slideViewPr>
    <p:cSldViewPr>
      <p:cViewPr>
        <p:scale>
          <a:sx n="66" d="100"/>
          <a:sy n="66" d="100"/>
        </p:scale>
        <p:origin x="2466" y="180"/>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44" d="100"/>
        <a:sy n="144" d="100"/>
      </p:scale>
      <p:origin x="0" y="8778"/>
    </p:cViewPr>
  </p:sorterViewPr>
  <p:notesViewPr>
    <p:cSldViewPr>
      <p:cViewPr varScale="1">
        <p:scale>
          <a:sx n="82" d="100"/>
          <a:sy n="82"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7E04B-0C56-4207-A3FB-93894EFFDC6B}" type="datetimeFigureOut">
              <a:rPr lang="en-US" smtClean="0"/>
              <a:pPr/>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81FCE-B70B-4620-91C1-275CF17E7D3F}" type="slidenum">
              <a:rPr lang="en-US" smtClean="0"/>
              <a:pPr/>
              <a:t>‹#›</a:t>
            </a:fld>
            <a:endParaRPr lang="en-US"/>
          </a:p>
        </p:txBody>
      </p:sp>
    </p:spTree>
    <p:extLst>
      <p:ext uri="{BB962C8B-B14F-4D97-AF65-F5344CB8AC3E}">
        <p14:creationId xmlns:p14="http://schemas.microsoft.com/office/powerpoint/2010/main" val="235891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1</a:t>
            </a:fld>
            <a:endParaRPr lang="en-US"/>
          </a:p>
        </p:txBody>
      </p:sp>
    </p:spTree>
    <p:extLst>
      <p:ext uri="{BB962C8B-B14F-4D97-AF65-F5344CB8AC3E}">
        <p14:creationId xmlns:p14="http://schemas.microsoft.com/office/powerpoint/2010/main" val="391118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20</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21</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25</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26</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27</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28</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29</a:t>
            </a:fld>
            <a:endParaRPr lang="en-US"/>
          </a:p>
        </p:txBody>
      </p:sp>
    </p:spTree>
    <p:extLst>
      <p:ext uri="{BB962C8B-B14F-4D97-AF65-F5344CB8AC3E}">
        <p14:creationId xmlns:p14="http://schemas.microsoft.com/office/powerpoint/2010/main" val="213074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30</a:t>
            </a:fld>
            <a:endParaRPr lang="en-US"/>
          </a:p>
        </p:txBody>
      </p:sp>
    </p:spTree>
    <p:extLst>
      <p:ext uri="{BB962C8B-B14F-4D97-AF65-F5344CB8AC3E}">
        <p14:creationId xmlns:p14="http://schemas.microsoft.com/office/powerpoint/2010/main" val="129337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31</a:t>
            </a:fld>
            <a:endParaRPr lang="en-US"/>
          </a:p>
        </p:txBody>
      </p:sp>
    </p:spTree>
    <p:extLst>
      <p:ext uri="{BB962C8B-B14F-4D97-AF65-F5344CB8AC3E}">
        <p14:creationId xmlns:p14="http://schemas.microsoft.com/office/powerpoint/2010/main" val="151263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32</a:t>
            </a:fld>
            <a:endParaRPr lang="en-US"/>
          </a:p>
        </p:txBody>
      </p:sp>
    </p:spTree>
    <p:extLst>
      <p:ext uri="{BB962C8B-B14F-4D97-AF65-F5344CB8AC3E}">
        <p14:creationId xmlns:p14="http://schemas.microsoft.com/office/powerpoint/2010/main" val="268140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2</a:t>
            </a:fld>
            <a:endParaRPr lang="en-US"/>
          </a:p>
        </p:txBody>
      </p:sp>
    </p:spTree>
    <p:extLst>
      <p:ext uri="{BB962C8B-B14F-4D97-AF65-F5344CB8AC3E}">
        <p14:creationId xmlns:p14="http://schemas.microsoft.com/office/powerpoint/2010/main" val="124773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3</a:t>
            </a:fld>
            <a:endParaRPr lang="en-US"/>
          </a:p>
        </p:txBody>
      </p:sp>
    </p:spTree>
    <p:extLst>
      <p:ext uri="{BB962C8B-B14F-4D97-AF65-F5344CB8AC3E}">
        <p14:creationId xmlns:p14="http://schemas.microsoft.com/office/powerpoint/2010/main" val="416685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4</a:t>
            </a:fld>
            <a:endParaRPr lang="en-US"/>
          </a:p>
        </p:txBody>
      </p:sp>
    </p:spTree>
    <p:extLst>
      <p:ext uri="{BB962C8B-B14F-4D97-AF65-F5344CB8AC3E}">
        <p14:creationId xmlns:p14="http://schemas.microsoft.com/office/powerpoint/2010/main" val="259078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5</a:t>
            </a:fld>
            <a:endParaRPr lang="en-US"/>
          </a:p>
        </p:txBody>
      </p:sp>
    </p:spTree>
    <p:extLst>
      <p:ext uri="{BB962C8B-B14F-4D97-AF65-F5344CB8AC3E}">
        <p14:creationId xmlns:p14="http://schemas.microsoft.com/office/powerpoint/2010/main" val="370743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6</a:t>
            </a:fld>
            <a:endParaRPr lang="en-US"/>
          </a:p>
        </p:txBody>
      </p:sp>
    </p:spTree>
    <p:extLst>
      <p:ext uri="{BB962C8B-B14F-4D97-AF65-F5344CB8AC3E}">
        <p14:creationId xmlns:p14="http://schemas.microsoft.com/office/powerpoint/2010/main" val="108448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7</a:t>
            </a:fld>
            <a:endParaRPr lang="en-US"/>
          </a:p>
        </p:txBody>
      </p:sp>
    </p:spTree>
    <p:extLst>
      <p:ext uri="{BB962C8B-B14F-4D97-AF65-F5344CB8AC3E}">
        <p14:creationId xmlns:p14="http://schemas.microsoft.com/office/powerpoint/2010/main" val="182060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8</a:t>
            </a:fld>
            <a:endParaRPr lang="en-US"/>
          </a:p>
        </p:txBody>
      </p:sp>
    </p:spTree>
    <p:extLst>
      <p:ext uri="{BB962C8B-B14F-4D97-AF65-F5344CB8AC3E}">
        <p14:creationId xmlns:p14="http://schemas.microsoft.com/office/powerpoint/2010/main" val="138887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81FCE-B70B-4620-91C1-275CF17E7D3F}" type="slidenum">
              <a:rPr lang="en-US" smtClean="0"/>
              <a:pPr/>
              <a:t>19</a:t>
            </a:fld>
            <a:endParaRPr lang="en-US"/>
          </a:p>
        </p:txBody>
      </p:sp>
    </p:spTree>
    <p:extLst>
      <p:ext uri="{BB962C8B-B14F-4D97-AF65-F5344CB8AC3E}">
        <p14:creationId xmlns:p14="http://schemas.microsoft.com/office/powerpoint/2010/main" val="182060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1A0F5A-8595-4B91-B437-69CF570FD7AA}"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A0F5A-8595-4B91-B437-69CF570FD7AA}"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A0F5A-8595-4B91-B437-69CF570FD7AA}"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A0F5A-8595-4B91-B437-69CF570FD7AA}"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A0F5A-8595-4B91-B437-69CF570FD7AA}"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1A0F5A-8595-4B91-B437-69CF570FD7AA}"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1A0F5A-8595-4B91-B437-69CF570FD7AA}" type="datetimeFigureOut">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1A0F5A-8595-4B91-B437-69CF570FD7AA}" type="datetimeFigureOut">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A0F5A-8595-4B91-B437-69CF570FD7AA}" type="datetimeFigureOut">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1A0F5A-8595-4B91-B437-69CF570FD7AA}"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1A0F5A-8595-4B91-B437-69CF570FD7AA}"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00501-E971-4814-9162-1FFABAAADD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A0F5A-8595-4B91-B437-69CF570FD7AA}" type="datetimeFigureOut">
              <a:rPr lang="en-US" smtClean="0"/>
              <a:pPr/>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00501-E971-4814-9162-1FFABAAADD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yrXAGY1dm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news.nationalgeographic.com/news/2012/04/120405-james-cameron-mariana-trench-deepsea-challenger-oceans-scienc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GyMLlLxbfa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0"/>
            <a:ext cx="81534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Wegener was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757" y="457200"/>
            <a:ext cx="3815443" cy="1143000"/>
          </a:xfrm>
        </p:spPr>
        <p:txBody>
          <a:bodyPr>
            <a:noAutofit/>
          </a:bodyPr>
          <a:lstStyle/>
          <a:p>
            <a:pPr algn="r" rtl="0" eaLnBrk="1" latinLnBrk="0" hangingPunct="1"/>
            <a:r>
              <a:rPr lang="en-US" sz="6000" b="1" kern="1200" dirty="0">
                <a:solidFill>
                  <a:srgbClr val="0066FF"/>
                </a:solidFill>
                <a:effectLst/>
              </a:rPr>
              <a:t>Features of </a:t>
            </a:r>
            <a:br>
              <a:rPr lang="en-US" sz="6000" b="1" kern="1200" dirty="0">
                <a:solidFill>
                  <a:srgbClr val="0066FF"/>
                </a:solidFill>
                <a:effectLst/>
              </a:rPr>
            </a:br>
            <a:endParaRPr lang="en-US" sz="6000" dirty="0">
              <a:solidFill>
                <a:srgbClr val="0066FF"/>
              </a:solidFill>
              <a:effectLst/>
            </a:endParaRPr>
          </a:p>
        </p:txBody>
      </p:sp>
      <p:sp>
        <p:nvSpPr>
          <p:cNvPr id="3" name="Content Placeholder 2"/>
          <p:cNvSpPr>
            <a:spLocks noGrp="1"/>
          </p:cNvSpPr>
          <p:nvPr>
            <p:ph idx="1"/>
          </p:nvPr>
        </p:nvSpPr>
        <p:spPr>
          <a:xfrm>
            <a:off x="304800" y="1950720"/>
            <a:ext cx="4191000" cy="5059680"/>
          </a:xfrm>
        </p:spPr>
        <p:txBody>
          <a:bodyPr>
            <a:noAutofit/>
          </a:bodyPr>
          <a:lstStyle/>
          <a:p>
            <a:pPr marL="0" indent="0">
              <a:buNone/>
            </a:pPr>
            <a:r>
              <a:rPr lang="en-US" sz="2300" dirty="0">
                <a:solidFill>
                  <a:srgbClr val="00FF00"/>
                </a:solidFill>
              </a:rPr>
              <a:t>Scientists were surprised to find huge mountains and deep trenches when they mapped the seafloor. In the middle of the Atlantic Ocean there were huge mountains.</a:t>
            </a:r>
          </a:p>
          <a:p>
            <a:pPr marL="0" indent="0">
              <a:buNone/>
            </a:pPr>
            <a:endParaRPr lang="en-US" sz="2300" dirty="0">
              <a:solidFill>
                <a:srgbClr val="00FF00"/>
              </a:solidFill>
            </a:endParaRPr>
          </a:p>
          <a:p>
            <a:pPr marL="0" indent="0">
              <a:buNone/>
            </a:pPr>
            <a:r>
              <a:rPr lang="en-US" sz="2300" dirty="0">
                <a:solidFill>
                  <a:srgbClr val="00FF00"/>
                </a:solidFill>
              </a:rPr>
              <a:t>Near the edges of South America there were very deep spots that they now call trenches.</a:t>
            </a:r>
          </a:p>
          <a:p>
            <a:pPr marL="0" indent="0">
              <a:buNone/>
            </a:pPr>
            <a:r>
              <a:rPr lang="en-US" sz="2300" dirty="0">
                <a:solidFill>
                  <a:srgbClr val="00FF00"/>
                </a:solidFill>
              </a:rPr>
              <a:t>This map uses dark blue to show the deepest parts of the oceans</a:t>
            </a:r>
          </a:p>
        </p:txBody>
      </p:sp>
      <p:sp>
        <p:nvSpPr>
          <p:cNvPr id="5" name="Title 1"/>
          <p:cNvSpPr txBox="1">
            <a:spLocks/>
          </p:cNvSpPr>
          <p:nvPr/>
        </p:nvSpPr>
        <p:spPr>
          <a:xfrm>
            <a:off x="4495800" y="914400"/>
            <a:ext cx="427264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b="1" dirty="0">
                <a:solidFill>
                  <a:srgbClr val="0066FF"/>
                </a:solidFill>
              </a:rPr>
              <a:t>The Seafloor</a:t>
            </a:r>
            <a:endParaRPr lang="en-US" sz="6000" dirty="0">
              <a:solidFill>
                <a:srgbClr val="0066FF"/>
              </a:solidFill>
            </a:endParaRPr>
          </a:p>
        </p:txBody>
      </p:sp>
      <p:pic>
        <p:nvPicPr>
          <p:cNvPr id="4098" name="Picture 2" descr="https://dr282zn36sxxg.cloudfront.net/datastreams/f-d%3A8063a8a0105aff8df950aa11f5338986885d435ef657689a9ad941bb%2BIMAGE_THUMB_LARGE%2BIMAGE_THUMB_LAR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50720"/>
            <a:ext cx="4333875"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1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ts2.mm.bing.net/th?id=HN.608044314124420725&amp;pid=15.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78" r="36200" b="6922"/>
          <a:stretch/>
        </p:blipFill>
        <p:spPr bwMode="auto">
          <a:xfrm>
            <a:off x="4343400" y="-72966"/>
            <a:ext cx="4856481" cy="69462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3.amazonaws.com/readers/2012/06/12/dcungbzbmaqtuynp8qimkvz1k66wqdnxrnaeq3c6ect0bq7a7ffwrej9wr1srn2o8kajxzfg5g9hiat3qwsccog5opmnbq25mxksc3u4je7pz5k_1."/>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 r="41080"/>
          <a:stretch/>
        </p:blipFill>
        <p:spPr bwMode="auto">
          <a:xfrm>
            <a:off x="9220200" y="3819525"/>
            <a:ext cx="2529825" cy="3038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l"/>
            <a:r>
              <a:rPr lang="en-US" dirty="0">
                <a:solidFill>
                  <a:srgbClr val="FFFF00"/>
                </a:solidFill>
              </a:rPr>
              <a:t>Near the trenches </a:t>
            </a:r>
            <a:br>
              <a:rPr lang="en-US" dirty="0">
                <a:solidFill>
                  <a:srgbClr val="FFFF00"/>
                </a:solidFill>
              </a:rPr>
            </a:br>
            <a:r>
              <a:rPr lang="en-US" dirty="0">
                <a:solidFill>
                  <a:srgbClr val="FFFF00"/>
                </a:solidFill>
              </a:rPr>
              <a:t>were volcanoes!</a:t>
            </a:r>
          </a:p>
        </p:txBody>
      </p:sp>
      <p:sp>
        <p:nvSpPr>
          <p:cNvPr id="3" name="Content Placeholder 2"/>
          <p:cNvSpPr>
            <a:spLocks noGrp="1"/>
          </p:cNvSpPr>
          <p:nvPr>
            <p:ph idx="1"/>
          </p:nvPr>
        </p:nvSpPr>
        <p:spPr>
          <a:xfrm>
            <a:off x="228600" y="1600200"/>
            <a:ext cx="4419600" cy="4525963"/>
          </a:xfrm>
        </p:spPr>
        <p:txBody>
          <a:bodyPr>
            <a:normAutofit fontScale="92500" lnSpcReduction="10000"/>
          </a:bodyPr>
          <a:lstStyle/>
          <a:p>
            <a:r>
              <a:rPr lang="en-US" sz="2800" dirty="0">
                <a:solidFill>
                  <a:srgbClr val="00FF00"/>
                </a:solidFill>
              </a:rPr>
              <a:t>Deep sea trenches are found near chains of active volcanoes. These volcanoes can be at the edges of continents or in the oceans. </a:t>
            </a:r>
          </a:p>
          <a:p>
            <a:endParaRPr lang="en-US" sz="2800" dirty="0">
              <a:solidFill>
                <a:srgbClr val="00FF00"/>
              </a:solidFill>
            </a:endParaRPr>
          </a:p>
          <a:p>
            <a:r>
              <a:rPr lang="en-US" sz="2800" dirty="0">
                <a:solidFill>
                  <a:srgbClr val="00FF00"/>
                </a:solidFill>
              </a:rPr>
              <a:t>Trenches are the deepest places on Earth. The deepest trench is the Mariana Trench in the southwestern Pacific Ocean. </a:t>
            </a:r>
          </a:p>
        </p:txBody>
      </p:sp>
    </p:spTree>
    <p:extLst>
      <p:ext uri="{BB962C8B-B14F-4D97-AF65-F5344CB8AC3E}">
        <p14:creationId xmlns:p14="http://schemas.microsoft.com/office/powerpoint/2010/main" val="3272792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Near the trenches were volcanoes</a:t>
            </a:r>
          </a:p>
        </p:txBody>
      </p:sp>
      <p:sp>
        <p:nvSpPr>
          <p:cNvPr id="3" name="Content Placeholder 2"/>
          <p:cNvSpPr>
            <a:spLocks noGrp="1"/>
          </p:cNvSpPr>
          <p:nvPr>
            <p:ph idx="1"/>
          </p:nvPr>
        </p:nvSpPr>
        <p:spPr/>
        <p:txBody>
          <a:bodyPr>
            <a:normAutofit lnSpcReduction="10000"/>
          </a:bodyPr>
          <a:lstStyle/>
          <a:p>
            <a:r>
              <a:rPr lang="en-US" dirty="0">
                <a:solidFill>
                  <a:srgbClr val="00FF00"/>
                </a:solidFill>
              </a:rPr>
              <a:t>Deep sea trenches are found near chains of active volcanoes. These volcanoes can be at the edges of continents or in the oceans. Trenches are the deepest places on Earth. The deepest trench is the Mariana Trench in the southwestern Pacific Ocean. This trench plunges about 11 kilometers (35,840 feet) beneath sea level. The ocean floor does have lots of flat areas. These abyssal plains are like the scientists had predicted.</a:t>
            </a:r>
            <a:endParaRPr lang="en-US" dirty="0"/>
          </a:p>
        </p:txBody>
      </p:sp>
      <p:pic>
        <p:nvPicPr>
          <p:cNvPr id="8194" name="Picture 2" descr="Volcano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7475"/>
            <a:ext cx="9283700" cy="696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6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914400"/>
            <a:ext cx="8153400" cy="55092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gradFill>
                  <a:gsLst>
                    <a:gs pos="40000">
                      <a:srgbClr val="FFFF00"/>
                    </a:gs>
                    <a:gs pos="86000">
                      <a:schemeClr val="accent2">
                        <a:tint val="90000"/>
                        <a:shade val="60000"/>
                        <a:satMod val="240000"/>
                      </a:schemeClr>
                    </a:gs>
                    <a:gs pos="65000">
                      <a:schemeClr val="accent2">
                        <a:tint val="100000"/>
                        <a:shade val="50000"/>
                        <a:satMod val="240000"/>
                      </a:schemeClr>
                    </a:gs>
                  </a:gsLst>
                  <a:lin ang="5400000"/>
                </a:gradFill>
                <a:effectLst>
                  <a:outerShdw blurRad="50800" dist="39000" dir="5460000" algn="tl">
                    <a:srgbClr val="000000">
                      <a:alpha val="38000"/>
                    </a:srgbClr>
                  </a:outerShdw>
                </a:effectLst>
              </a:rPr>
              <a:t>They knew something was going on.</a:t>
            </a:r>
          </a:p>
          <a:p>
            <a:pPr algn="ctr"/>
            <a:r>
              <a:rPr lang="en-US" sz="8800" b="1" cap="none" spc="0" dirty="0">
                <a:ln w="11430"/>
                <a:gradFill>
                  <a:gsLst>
                    <a:gs pos="40000">
                      <a:srgbClr val="FFFF00"/>
                    </a:gs>
                    <a:gs pos="86000">
                      <a:schemeClr val="accent2">
                        <a:tint val="90000"/>
                        <a:shade val="60000"/>
                        <a:satMod val="240000"/>
                      </a:schemeClr>
                    </a:gs>
                    <a:gs pos="65000">
                      <a:schemeClr val="accent2">
                        <a:tint val="100000"/>
                        <a:shade val="50000"/>
                        <a:satMod val="240000"/>
                      </a:schemeClr>
                    </a:gs>
                  </a:gsLst>
                  <a:lin ang="5400000"/>
                </a:gradFill>
                <a:effectLst>
                  <a:outerShdw blurRad="50800" dist="39000" dir="5460000" algn="tl">
                    <a:srgbClr val="000000">
                      <a:alpha val="38000"/>
                    </a:srgbClr>
                  </a:outerShdw>
                </a:effectLst>
              </a:rPr>
              <a:t>But What?</a:t>
            </a:r>
          </a:p>
        </p:txBody>
      </p:sp>
    </p:spTree>
    <p:extLst>
      <p:ext uri="{BB962C8B-B14F-4D97-AF65-F5344CB8AC3E}">
        <p14:creationId xmlns:p14="http://schemas.microsoft.com/office/powerpoint/2010/main" val="10209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bbc.co.uk/earthscience/images/ic/640x360/surface_and_interior/mid_ocean_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300" y="64292"/>
            <a:ext cx="12077700" cy="6793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57200"/>
            <a:ext cx="7010400" cy="1143000"/>
          </a:xfrm>
        </p:spPr>
        <p:txBody>
          <a:bodyPr>
            <a:noAutofit/>
          </a:bodyPr>
          <a:lstStyle/>
          <a:p>
            <a:pPr algn="r"/>
            <a:r>
              <a:rPr lang="en-US" sz="7200" b="1" dirty="0">
                <a:ln w="11430"/>
                <a:gradFill>
                  <a:gsLst>
                    <a:gs pos="48000">
                      <a:srgbClr val="FFFF00"/>
                    </a:gs>
                    <a:gs pos="75000">
                      <a:srgbClr val="92D050"/>
                    </a:gs>
                    <a:gs pos="61000">
                      <a:srgbClr val="00B050"/>
                    </a:gs>
                  </a:gsLst>
                  <a:lin ang="5400000"/>
                </a:gradFill>
                <a:effectLst>
                  <a:outerShdw blurRad="50800" dist="39000" dir="5460000" algn="tl">
                    <a:srgbClr val="000000">
                      <a:alpha val="38000"/>
                    </a:srgbClr>
                  </a:outerShdw>
                </a:effectLst>
              </a:rPr>
              <a:t>The Sea-floor</a:t>
            </a:r>
            <a:endParaRPr lang="en-US" sz="7200" dirty="0">
              <a:solidFill>
                <a:srgbClr val="FFFF00"/>
              </a:solidFill>
            </a:endParaRPr>
          </a:p>
        </p:txBody>
      </p:sp>
      <p:sp>
        <p:nvSpPr>
          <p:cNvPr id="3" name="Content Placeholder 2"/>
          <p:cNvSpPr>
            <a:spLocks noGrp="1"/>
          </p:cNvSpPr>
          <p:nvPr>
            <p:ph idx="1"/>
          </p:nvPr>
        </p:nvSpPr>
        <p:spPr>
          <a:xfrm>
            <a:off x="4572000" y="1600200"/>
            <a:ext cx="4343400" cy="5105400"/>
          </a:xfrm>
        </p:spPr>
        <p:txBody>
          <a:bodyPr>
            <a:normAutofit/>
          </a:bodyPr>
          <a:lstStyle/>
          <a:p>
            <a:pPr marL="0" indent="0" algn="r">
              <a:buNone/>
            </a:pPr>
            <a:r>
              <a:rPr lang="en-US" dirty="0">
                <a:solidFill>
                  <a:srgbClr val="00FF00"/>
                </a:solidFill>
              </a:rPr>
              <a:t>The scientists used geologic dating techniques on seafloor rocks. They found that the youngest rocks on the seafloor were at the mid-ocean ridges. </a:t>
            </a:r>
            <a:br>
              <a:rPr lang="en-US" dirty="0">
                <a:solidFill>
                  <a:srgbClr val="00FF00"/>
                </a:solidFill>
              </a:rPr>
            </a:br>
            <a:r>
              <a:rPr lang="en-US" dirty="0">
                <a:solidFill>
                  <a:srgbClr val="00FF00"/>
                </a:solidFill>
              </a:rPr>
              <a:t>The rocks get older </a:t>
            </a:r>
            <a:br>
              <a:rPr lang="en-US" dirty="0">
                <a:solidFill>
                  <a:srgbClr val="00FF00"/>
                </a:solidFill>
              </a:rPr>
            </a:br>
            <a:r>
              <a:rPr lang="en-US" dirty="0">
                <a:solidFill>
                  <a:srgbClr val="00FF00"/>
                </a:solidFill>
              </a:rPr>
              <a:t>with distance from </a:t>
            </a:r>
            <a:br>
              <a:rPr lang="en-US" dirty="0">
                <a:solidFill>
                  <a:srgbClr val="00FF00"/>
                </a:solidFill>
              </a:rPr>
            </a:br>
            <a:r>
              <a:rPr lang="en-US" dirty="0">
                <a:solidFill>
                  <a:srgbClr val="00FF00"/>
                </a:solidFill>
              </a:rPr>
              <a:t>the ridge crest. </a:t>
            </a:r>
          </a:p>
        </p:txBody>
      </p:sp>
    </p:spTree>
    <p:extLst>
      <p:ext uri="{BB962C8B-B14F-4D97-AF65-F5344CB8AC3E}">
        <p14:creationId xmlns:p14="http://schemas.microsoft.com/office/powerpoint/2010/main" val="175243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bbc.co.uk/earthscience/images/ic/640x360/surface_and_interior/mid_ocean_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92"/>
            <a:ext cx="12077700" cy="6793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457200"/>
            <a:ext cx="7010400" cy="1143000"/>
          </a:xfrm>
        </p:spPr>
        <p:txBody>
          <a:bodyPr>
            <a:noAutofit/>
          </a:bodyPr>
          <a:lstStyle/>
          <a:p>
            <a:pPr algn="l"/>
            <a:r>
              <a:rPr lang="en-US" sz="7200" b="1" dirty="0">
                <a:ln w="11430"/>
                <a:gradFill>
                  <a:gsLst>
                    <a:gs pos="48000">
                      <a:srgbClr val="FFFF00"/>
                    </a:gs>
                    <a:gs pos="75000">
                      <a:srgbClr val="92D050"/>
                    </a:gs>
                    <a:gs pos="61000">
                      <a:srgbClr val="00B050"/>
                    </a:gs>
                  </a:gsLst>
                  <a:lin ang="5400000"/>
                </a:gradFill>
                <a:effectLst>
                  <a:outerShdw blurRad="50800" dist="39000" dir="5460000" algn="tl">
                    <a:srgbClr val="000000">
                      <a:alpha val="38000"/>
                    </a:srgbClr>
                  </a:outerShdw>
                </a:effectLst>
              </a:rPr>
              <a:t>The Sea-floor</a:t>
            </a:r>
            <a:endParaRPr lang="en-US" sz="7200" dirty="0">
              <a:solidFill>
                <a:srgbClr val="FFFF00"/>
              </a:solidFill>
            </a:endParaRPr>
          </a:p>
        </p:txBody>
      </p:sp>
      <p:sp>
        <p:nvSpPr>
          <p:cNvPr id="3" name="Content Placeholder 2"/>
          <p:cNvSpPr>
            <a:spLocks noGrp="1"/>
          </p:cNvSpPr>
          <p:nvPr>
            <p:ph idx="1"/>
          </p:nvPr>
        </p:nvSpPr>
        <p:spPr>
          <a:xfrm>
            <a:off x="304800" y="1447800"/>
            <a:ext cx="4343400" cy="5105400"/>
          </a:xfrm>
        </p:spPr>
        <p:txBody>
          <a:bodyPr>
            <a:normAutofit/>
          </a:bodyPr>
          <a:lstStyle/>
          <a:p>
            <a:pPr marL="0" indent="0">
              <a:buNone/>
            </a:pPr>
            <a:r>
              <a:rPr lang="en-US" sz="2400" dirty="0">
                <a:solidFill>
                  <a:srgbClr val="00FF00"/>
                </a:solidFill>
              </a:rPr>
              <a:t>They were surprised to find that even the oldest rocks on the seafloor where less than 180 Million years young!</a:t>
            </a:r>
          </a:p>
          <a:p>
            <a:pPr marL="0" indent="0">
              <a:buNone/>
            </a:pPr>
            <a:r>
              <a:rPr lang="en-US" sz="2400" dirty="0">
                <a:solidFill>
                  <a:srgbClr val="00FF00"/>
                </a:solidFill>
              </a:rPr>
              <a:t>Young?</a:t>
            </a:r>
          </a:p>
          <a:p>
            <a:pPr marL="0" indent="0">
              <a:buNone/>
            </a:pPr>
            <a:r>
              <a:rPr lang="en-US" sz="2400" dirty="0">
                <a:solidFill>
                  <a:srgbClr val="00FF00"/>
                </a:solidFill>
              </a:rPr>
              <a:t>Yes – young – the rocks at the edges of the continents were incredibly young.</a:t>
            </a:r>
          </a:p>
          <a:p>
            <a:pPr marL="0" indent="0">
              <a:buNone/>
            </a:pPr>
            <a:r>
              <a:rPr lang="en-US" sz="2400" dirty="0">
                <a:solidFill>
                  <a:srgbClr val="00FF00"/>
                </a:solidFill>
              </a:rPr>
              <a:t>180 million years is young because the oldest continental crust is around 4 billion years old.</a:t>
            </a:r>
          </a:p>
        </p:txBody>
      </p:sp>
    </p:spTree>
    <p:extLst>
      <p:ext uri="{BB962C8B-B14F-4D97-AF65-F5344CB8AC3E}">
        <p14:creationId xmlns:p14="http://schemas.microsoft.com/office/powerpoint/2010/main" val="393377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bbc.co.uk/earthscience/images/ic/640x360/surface_and_interior/mid_ocean_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92"/>
            <a:ext cx="12077700" cy="6793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457200"/>
            <a:ext cx="7010400" cy="1143000"/>
          </a:xfrm>
        </p:spPr>
        <p:txBody>
          <a:bodyPr>
            <a:noAutofit/>
          </a:bodyPr>
          <a:lstStyle/>
          <a:p>
            <a:pPr algn="l"/>
            <a:r>
              <a:rPr lang="en-US" sz="7200" b="1" dirty="0">
                <a:ln w="11430"/>
                <a:gradFill>
                  <a:gsLst>
                    <a:gs pos="48000">
                      <a:srgbClr val="FFFF00"/>
                    </a:gs>
                    <a:gs pos="75000">
                      <a:srgbClr val="92D050"/>
                    </a:gs>
                    <a:gs pos="61000">
                      <a:srgbClr val="00B050"/>
                    </a:gs>
                  </a:gsLst>
                  <a:lin ang="5400000"/>
                </a:gradFill>
                <a:effectLst>
                  <a:outerShdw blurRad="50800" dist="39000" dir="5460000" algn="tl">
                    <a:srgbClr val="000000">
                      <a:alpha val="38000"/>
                    </a:srgbClr>
                  </a:outerShdw>
                </a:effectLst>
              </a:rPr>
              <a:t>Crazy but true…</a:t>
            </a:r>
            <a:endParaRPr lang="en-US" sz="7200" dirty="0">
              <a:solidFill>
                <a:srgbClr val="FFFF00"/>
              </a:solidFill>
            </a:endParaRPr>
          </a:p>
        </p:txBody>
      </p:sp>
      <p:sp>
        <p:nvSpPr>
          <p:cNvPr id="3" name="Content Placeholder 2"/>
          <p:cNvSpPr>
            <a:spLocks noGrp="1"/>
          </p:cNvSpPr>
          <p:nvPr>
            <p:ph idx="1"/>
          </p:nvPr>
        </p:nvSpPr>
        <p:spPr>
          <a:xfrm>
            <a:off x="304800" y="1447800"/>
            <a:ext cx="4038600" cy="5105400"/>
          </a:xfrm>
        </p:spPr>
        <p:txBody>
          <a:bodyPr>
            <a:noAutofit/>
          </a:bodyPr>
          <a:lstStyle/>
          <a:p>
            <a:pPr marL="0" indent="0">
              <a:lnSpc>
                <a:spcPct val="110000"/>
              </a:lnSpc>
              <a:spcBef>
                <a:spcPts val="0"/>
              </a:spcBef>
              <a:buNone/>
            </a:pPr>
            <a:r>
              <a:rPr lang="en-US" sz="2800" b="1" dirty="0">
                <a:solidFill>
                  <a:srgbClr val="00FF00"/>
                </a:solidFill>
              </a:rPr>
              <a:t>Scientists found that the youngest crust that they could find in the ocean was very, very new.</a:t>
            </a:r>
          </a:p>
          <a:p>
            <a:pPr marL="0" indent="0">
              <a:lnSpc>
                <a:spcPct val="110000"/>
              </a:lnSpc>
              <a:spcBef>
                <a:spcPts val="0"/>
              </a:spcBef>
              <a:buNone/>
            </a:pPr>
            <a:endParaRPr lang="en-US" sz="2800" b="1" dirty="0">
              <a:solidFill>
                <a:srgbClr val="00FF00"/>
              </a:solidFill>
            </a:endParaRPr>
          </a:p>
          <a:p>
            <a:pPr marL="0" indent="0">
              <a:lnSpc>
                <a:spcPct val="110000"/>
              </a:lnSpc>
              <a:spcBef>
                <a:spcPts val="0"/>
              </a:spcBef>
              <a:buNone/>
            </a:pPr>
            <a:r>
              <a:rPr lang="en-US" sz="2800" b="1" dirty="0">
                <a:solidFill>
                  <a:srgbClr val="00FF00"/>
                </a:solidFill>
              </a:rPr>
              <a:t>And it was all in the middle of the oceans.</a:t>
            </a:r>
          </a:p>
          <a:p>
            <a:pPr marL="0" indent="0">
              <a:lnSpc>
                <a:spcPct val="110000"/>
              </a:lnSpc>
              <a:spcBef>
                <a:spcPts val="0"/>
              </a:spcBef>
              <a:buNone/>
            </a:pPr>
            <a:endParaRPr lang="en-US" sz="2800" b="1" dirty="0">
              <a:solidFill>
                <a:srgbClr val="00FF00"/>
              </a:solidFill>
            </a:endParaRPr>
          </a:p>
          <a:p>
            <a:pPr marL="0" indent="0">
              <a:lnSpc>
                <a:spcPct val="110000"/>
              </a:lnSpc>
              <a:spcBef>
                <a:spcPts val="0"/>
              </a:spcBef>
              <a:buNone/>
            </a:pPr>
            <a:r>
              <a:rPr lang="en-US" sz="2800" b="1" dirty="0">
                <a:solidFill>
                  <a:srgbClr val="00FF00"/>
                </a:solidFill>
              </a:rPr>
              <a:t>And it was all found in the trench shown here.  </a:t>
            </a:r>
          </a:p>
          <a:p>
            <a:pPr marL="0" indent="0">
              <a:lnSpc>
                <a:spcPct val="110000"/>
              </a:lnSpc>
              <a:spcBef>
                <a:spcPts val="0"/>
              </a:spcBef>
              <a:buNone/>
            </a:pPr>
            <a:r>
              <a:rPr lang="en-US" sz="2800" b="1" dirty="0">
                <a:solidFill>
                  <a:srgbClr val="00FF00"/>
                </a:solidFill>
              </a:rPr>
              <a:t>The mid-ocean ridge.</a:t>
            </a:r>
          </a:p>
        </p:txBody>
      </p:sp>
    </p:spTree>
    <p:extLst>
      <p:ext uri="{BB962C8B-B14F-4D97-AF65-F5344CB8AC3E}">
        <p14:creationId xmlns:p14="http://schemas.microsoft.com/office/powerpoint/2010/main" val="765307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solidFill>
                  <a:srgbClr val="00FF00"/>
                </a:solidFill>
              </a:rPr>
              <a:t>Scientists also discovered that the mid-ocean ridge crest is nearly sediment free. The crust is also very thin there. With distance from the ridge crest, the sediments and crust get thicker. This also supports the idea that the youngest rocks are on the ridge axis and that the rocks get older with distance away from the ridge (Figure below). Something causes the seafloor to be created at the ridge crest. The seafloor is also destroyed in a relatively short time.</a:t>
            </a:r>
            <a:endParaRPr lang="en-US" dirty="0"/>
          </a:p>
        </p:txBody>
      </p:sp>
      <p:sp>
        <p:nvSpPr>
          <p:cNvPr id="4" name="Title 3"/>
          <p:cNvSpPr>
            <a:spLocks noGrp="1"/>
          </p:cNvSpPr>
          <p:nvPr>
            <p:ph type="title"/>
          </p:nvPr>
        </p:nvSpPr>
        <p:spPr/>
        <p:txBody>
          <a:bodyPr/>
          <a:lstStyle/>
          <a:p>
            <a:endParaRPr lang="en-US"/>
          </a:p>
        </p:txBody>
      </p:sp>
      <p:pic>
        <p:nvPicPr>
          <p:cNvPr id="6146" name="Picture 2" descr="http://www.mbari.org/expeditions/WestCoast/images/Fissure8.jpg"/>
          <p:cNvPicPr>
            <a:picLocks noChangeAspect="1" noChangeArrowheads="1"/>
          </p:cNvPicPr>
          <p:nvPr/>
        </p:nvPicPr>
        <p:blipFill>
          <a:blip r:embed="rId2" cstate="print"/>
          <a:srcRect/>
          <a:stretch>
            <a:fillRect/>
          </a:stretch>
        </p:blipFill>
        <p:spPr bwMode="auto">
          <a:xfrm>
            <a:off x="-228600" y="0"/>
            <a:ext cx="10160000" cy="6858000"/>
          </a:xfrm>
          <a:prstGeom prst="rect">
            <a:avLst/>
          </a:prstGeom>
          <a:noFill/>
        </p:spPr>
      </p:pic>
    </p:spTree>
    <p:extLst>
      <p:ext uri="{BB962C8B-B14F-4D97-AF65-F5344CB8AC3E}">
        <p14:creationId xmlns:p14="http://schemas.microsoft.com/office/powerpoint/2010/main" val="2305733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dirty="0">
                <a:solidFill>
                  <a:srgbClr val="00FF00"/>
                </a:solidFill>
              </a:rPr>
              <a:t>Scientists also discovered that the crust at the mid-ocean ridge crest is very thin and that as new sea-floor is created the older rock gets pushed towards the shores of the Ocean. </a:t>
            </a:r>
            <a:endParaRPr lang="en-US" dirty="0"/>
          </a:p>
        </p:txBody>
      </p:sp>
      <p:pic>
        <p:nvPicPr>
          <p:cNvPr id="5" name="Picture 4" descr="http://www.marinebio.net/marinescience/02ocean/mgimg/rdg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44187"/>
            <a:ext cx="8305800" cy="2723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225534"/>
            <a:ext cx="1513235" cy="369332"/>
          </a:xfrm>
          <a:prstGeom prst="rect">
            <a:avLst/>
          </a:prstGeom>
          <a:noFill/>
        </p:spPr>
        <p:txBody>
          <a:bodyPr wrap="none" rtlCol="0">
            <a:spAutoFit/>
          </a:bodyPr>
          <a:lstStyle/>
          <a:p>
            <a:r>
              <a:rPr lang="en-US" b="1" dirty="0">
                <a:solidFill>
                  <a:srgbClr val="FFFF00"/>
                </a:solidFill>
                <a:latin typeface="Arial Black" pitchFamily="34" charset="0"/>
              </a:rPr>
              <a:t>New Crust</a:t>
            </a:r>
          </a:p>
        </p:txBody>
      </p:sp>
      <p:sp>
        <p:nvSpPr>
          <p:cNvPr id="6" name="TextBox 5"/>
          <p:cNvSpPr txBox="1"/>
          <p:nvPr/>
        </p:nvSpPr>
        <p:spPr>
          <a:xfrm>
            <a:off x="7010400"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sp>
        <p:nvSpPr>
          <p:cNvPr id="7" name="TextBox 6"/>
          <p:cNvSpPr txBox="1"/>
          <p:nvPr/>
        </p:nvSpPr>
        <p:spPr>
          <a:xfrm>
            <a:off x="453189"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cxnSp>
        <p:nvCxnSpPr>
          <p:cNvPr id="9" name="Straight Arrow Connector 8"/>
          <p:cNvCxnSpPr/>
          <p:nvPr/>
        </p:nvCxnSpPr>
        <p:spPr>
          <a:xfrm>
            <a:off x="4610100" y="4648200"/>
            <a:ext cx="3214625"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200" y="4572000"/>
            <a:ext cx="2895600" cy="371007"/>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733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esc.columbia.edu/courses/ees/slides/climate/smo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646" y="-457200"/>
            <a:ext cx="378142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thesundaytimes.co.uk/sto/multimedia/archive/00331/Underwater_vents_331506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0"/>
            <a:ext cx="12220074" cy="687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0"/>
            <a:ext cx="8153400"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Wegener believed that the Continents were moving.</a:t>
            </a:r>
          </a:p>
          <a:p>
            <a:pPr algn="ctr"/>
            <a:r>
              <a:rPr lang="en-US" sz="5400" b="1"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Everyone said he was crazy.</a:t>
            </a:r>
            <a:endParaRPr lang="en-US" sz="54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esc.columbia.edu/courses/ees/slides/climate/smo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646" y="-457200"/>
            <a:ext cx="378142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fourjandals.com/wp-content/uploads/2013/08/Cole-between-tectonic-plates-in-Silfra-crack-Icela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88392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09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esc.columbia.edu/courses/ees/slides/climate/smo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646" y="-457200"/>
            <a:ext cx="378142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divernet.com/siteimage/scale/800/600/3343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8600"/>
            <a:ext cx="9144001" cy="649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32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92500" lnSpcReduction="10000"/>
          </a:bodyPr>
          <a:lstStyle/>
          <a:p>
            <a:pPr marL="0" indent="0" algn="ctr">
              <a:buNone/>
            </a:pPr>
            <a:r>
              <a:rPr lang="en-US" dirty="0">
                <a:solidFill>
                  <a:srgbClr val="00FFFF"/>
                </a:solidFill>
              </a:rPr>
              <a:t>But</a:t>
            </a:r>
          </a:p>
          <a:p>
            <a:pPr marL="0" indent="0" algn="ctr">
              <a:buNone/>
            </a:pPr>
            <a:r>
              <a:rPr lang="en-US" dirty="0">
                <a:solidFill>
                  <a:srgbClr val="00FFFF"/>
                </a:solidFill>
              </a:rPr>
              <a:t>if new sea-floor is being added to the Earth </a:t>
            </a:r>
          </a:p>
          <a:p>
            <a:pPr marL="0" indent="0" algn="ctr">
              <a:buNone/>
            </a:pPr>
            <a:r>
              <a:rPr lang="en-US" dirty="0">
                <a:solidFill>
                  <a:srgbClr val="00FFFF"/>
                </a:solidFill>
              </a:rPr>
              <a:t>then the Earth should be getting bigger like this…</a:t>
            </a:r>
          </a:p>
          <a:p>
            <a:pPr marL="0" indent="0" algn="ctr">
              <a:buNone/>
            </a:pPr>
            <a:endParaRPr lang="en-US" dirty="0">
              <a:solidFill>
                <a:srgbClr val="00FF00"/>
              </a:solidFill>
            </a:endParaRPr>
          </a:p>
          <a:p>
            <a:pPr marL="0" indent="0" algn="ctr">
              <a:buNone/>
            </a:pPr>
            <a:endParaRPr lang="en-US" dirty="0">
              <a:solidFill>
                <a:srgbClr val="00FF00"/>
              </a:solidFill>
            </a:endParaRPr>
          </a:p>
          <a:p>
            <a:pPr marL="0" indent="0" algn="ctr">
              <a:buNone/>
            </a:pPr>
            <a:endParaRPr lang="en-US" dirty="0">
              <a:solidFill>
                <a:srgbClr val="00FF00"/>
              </a:solidFill>
            </a:endParaRPr>
          </a:p>
          <a:p>
            <a:pPr marL="0" indent="0" algn="ctr">
              <a:buNone/>
            </a:pPr>
            <a:endParaRPr lang="en-US" dirty="0">
              <a:solidFill>
                <a:srgbClr val="00FF00"/>
              </a:solidFill>
            </a:endParaRPr>
          </a:p>
          <a:p>
            <a:pPr marL="0" indent="0" algn="ctr">
              <a:buNone/>
            </a:pPr>
            <a:endParaRPr lang="en-US" dirty="0">
              <a:solidFill>
                <a:srgbClr val="00FF00"/>
              </a:solidFill>
            </a:endParaRPr>
          </a:p>
          <a:p>
            <a:pPr marL="0" indent="0" algn="ctr">
              <a:buNone/>
            </a:pPr>
            <a:endParaRPr lang="en-US" dirty="0">
              <a:solidFill>
                <a:srgbClr val="00FF00"/>
              </a:solidFill>
            </a:endParaRPr>
          </a:p>
          <a:p>
            <a:pPr marL="0" indent="0" algn="ctr">
              <a:buNone/>
            </a:pPr>
            <a:endParaRPr lang="en-US" dirty="0">
              <a:solidFill>
                <a:srgbClr val="00FF00"/>
              </a:solidFill>
            </a:endParaRPr>
          </a:p>
          <a:p>
            <a:pPr marL="0" indent="0" algn="ctr">
              <a:buNone/>
            </a:pPr>
            <a:r>
              <a:rPr lang="en-US" sz="3600" b="1" dirty="0">
                <a:solidFill>
                  <a:srgbClr val="00FF00"/>
                </a:solidFill>
              </a:rPr>
              <a:t>BUT  EARTH  IS </a:t>
            </a:r>
            <a:r>
              <a:rPr lang="en-US" sz="3600" b="1" u="sng" dirty="0">
                <a:solidFill>
                  <a:srgbClr val="00FF00"/>
                </a:solidFill>
              </a:rPr>
              <a:t>NOT</a:t>
            </a:r>
            <a:r>
              <a:rPr lang="en-US" sz="3600" b="1" dirty="0">
                <a:solidFill>
                  <a:srgbClr val="00FF00"/>
                </a:solidFill>
              </a:rPr>
              <a:t>  GETTING  BIGGER!</a:t>
            </a:r>
            <a:endParaRPr lang="en-US" sz="3600" b="1" dirty="0"/>
          </a:p>
        </p:txBody>
      </p:sp>
      <p:grpSp>
        <p:nvGrpSpPr>
          <p:cNvPr id="4" name="Group 3"/>
          <p:cNvGrpSpPr/>
          <p:nvPr/>
        </p:nvGrpSpPr>
        <p:grpSpPr>
          <a:xfrm>
            <a:off x="457200" y="7086600"/>
            <a:ext cx="8309811" cy="2723213"/>
            <a:chOff x="453189" y="3144187"/>
            <a:chExt cx="8309811" cy="2723213"/>
          </a:xfrm>
        </p:grpSpPr>
        <p:pic>
          <p:nvPicPr>
            <p:cNvPr id="5" name="Picture 4" descr="http://www.marinebio.net/marinescience/02ocean/mgimg/rdg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44187"/>
              <a:ext cx="8305800" cy="2723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225534"/>
              <a:ext cx="1513235" cy="369332"/>
            </a:xfrm>
            <a:prstGeom prst="rect">
              <a:avLst/>
            </a:prstGeom>
            <a:noFill/>
          </p:spPr>
          <p:txBody>
            <a:bodyPr wrap="none" rtlCol="0">
              <a:spAutoFit/>
            </a:bodyPr>
            <a:lstStyle/>
            <a:p>
              <a:r>
                <a:rPr lang="en-US" b="1" dirty="0">
                  <a:solidFill>
                    <a:srgbClr val="FFFF00"/>
                  </a:solidFill>
                  <a:latin typeface="Arial Black" pitchFamily="34" charset="0"/>
                </a:rPr>
                <a:t>New Crust</a:t>
              </a:r>
            </a:p>
          </p:txBody>
        </p:sp>
        <p:sp>
          <p:nvSpPr>
            <p:cNvPr id="6" name="TextBox 5"/>
            <p:cNvSpPr txBox="1"/>
            <p:nvPr/>
          </p:nvSpPr>
          <p:spPr>
            <a:xfrm>
              <a:off x="7010400"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sp>
          <p:nvSpPr>
            <p:cNvPr id="7" name="TextBox 6"/>
            <p:cNvSpPr txBox="1"/>
            <p:nvPr/>
          </p:nvSpPr>
          <p:spPr>
            <a:xfrm>
              <a:off x="453189"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cxnSp>
          <p:nvCxnSpPr>
            <p:cNvPr id="9" name="Straight Arrow Connector 8"/>
            <p:cNvCxnSpPr/>
            <p:nvPr/>
          </p:nvCxnSpPr>
          <p:spPr>
            <a:xfrm>
              <a:off x="4610100" y="4648200"/>
              <a:ext cx="3214625"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200" y="4572000"/>
              <a:ext cx="2895600" cy="371007"/>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descr="http://i2.wp.com/listverse.com/wp-content/uploads/2013/05/expanding-earth-theory.jpg?resize=632%2C3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286000"/>
            <a:ext cx="60198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41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marL="0" indent="0" algn="ctr">
              <a:buNone/>
            </a:pPr>
            <a:r>
              <a:rPr lang="en-US" sz="2800" dirty="0">
                <a:solidFill>
                  <a:srgbClr val="00FFFF"/>
                </a:solidFill>
              </a:rPr>
              <a:t>If Earth was getting bigger we would have more mass.</a:t>
            </a:r>
          </a:p>
          <a:p>
            <a:pPr marL="0" indent="0" algn="ctr">
              <a:buNone/>
            </a:pPr>
            <a:endParaRPr lang="en-US" sz="2800" dirty="0">
              <a:solidFill>
                <a:srgbClr val="00FFFF"/>
              </a:solidFill>
            </a:endParaRPr>
          </a:p>
          <a:p>
            <a:pPr marL="0" indent="0" algn="ctr">
              <a:buNone/>
            </a:pPr>
            <a:r>
              <a:rPr lang="en-US" sz="2800" dirty="0">
                <a:solidFill>
                  <a:srgbClr val="00FFFF"/>
                </a:solidFill>
              </a:rPr>
              <a:t>If we had more mass we would have more gravity.</a:t>
            </a:r>
          </a:p>
          <a:p>
            <a:pPr marL="0" indent="0" algn="ctr">
              <a:buNone/>
            </a:pPr>
            <a:endParaRPr lang="en-US" sz="2800" dirty="0">
              <a:solidFill>
                <a:srgbClr val="00FFFF"/>
              </a:solidFill>
            </a:endParaRPr>
          </a:p>
          <a:p>
            <a:pPr marL="0" indent="0" algn="ctr">
              <a:buNone/>
            </a:pPr>
            <a:r>
              <a:rPr lang="en-US" sz="2800" dirty="0">
                <a:solidFill>
                  <a:srgbClr val="00FFFF"/>
                </a:solidFill>
              </a:rPr>
              <a:t>If we had more gravity we would be getting </a:t>
            </a:r>
            <a:br>
              <a:rPr lang="en-US" sz="2800" dirty="0">
                <a:solidFill>
                  <a:srgbClr val="00FFFF"/>
                </a:solidFill>
              </a:rPr>
            </a:br>
            <a:r>
              <a:rPr lang="en-US" sz="2800" dirty="0">
                <a:solidFill>
                  <a:srgbClr val="00FFFF"/>
                </a:solidFill>
              </a:rPr>
              <a:t>closer and closer to the sun.</a:t>
            </a:r>
          </a:p>
          <a:p>
            <a:pPr marL="0" indent="0" algn="ctr">
              <a:buNone/>
            </a:pPr>
            <a:endParaRPr lang="en-US" sz="2800" dirty="0">
              <a:solidFill>
                <a:srgbClr val="00FFFF"/>
              </a:solidFill>
            </a:endParaRPr>
          </a:p>
          <a:p>
            <a:pPr marL="0" indent="0" algn="ctr">
              <a:buNone/>
            </a:pPr>
            <a:r>
              <a:rPr lang="en-US" sz="2800" dirty="0">
                <a:solidFill>
                  <a:srgbClr val="00FFFF"/>
                </a:solidFill>
              </a:rPr>
              <a:t>If we had more gravity our moon would have crashed into Earth by now because of our immense gravity.</a:t>
            </a:r>
            <a:endParaRPr lang="en-US" dirty="0">
              <a:solidFill>
                <a:srgbClr val="00FF00"/>
              </a:solidFill>
            </a:endParaRPr>
          </a:p>
          <a:p>
            <a:pPr marL="0" indent="0" algn="ctr">
              <a:buNone/>
            </a:pPr>
            <a:endParaRPr lang="en-US" dirty="0">
              <a:solidFill>
                <a:srgbClr val="00FF00"/>
              </a:solidFill>
            </a:endParaRPr>
          </a:p>
          <a:p>
            <a:pPr marL="0" indent="0" algn="ctr">
              <a:buNone/>
            </a:pPr>
            <a:r>
              <a:rPr lang="en-US" sz="3600" b="1" dirty="0">
                <a:solidFill>
                  <a:srgbClr val="00FF00"/>
                </a:solidFill>
              </a:rPr>
              <a:t>BUT  EARTH  IS </a:t>
            </a:r>
            <a:r>
              <a:rPr lang="en-US" sz="3600" b="1" u="sng" dirty="0">
                <a:solidFill>
                  <a:srgbClr val="00FF00"/>
                </a:solidFill>
              </a:rPr>
              <a:t>NOT</a:t>
            </a:r>
            <a:r>
              <a:rPr lang="en-US" sz="3600" b="1" dirty="0">
                <a:solidFill>
                  <a:srgbClr val="00FF00"/>
                </a:solidFill>
              </a:rPr>
              <a:t>  GETTING  BIGGER!</a:t>
            </a:r>
            <a:endParaRPr lang="en-US" sz="3600" b="1" dirty="0"/>
          </a:p>
        </p:txBody>
      </p:sp>
      <p:grpSp>
        <p:nvGrpSpPr>
          <p:cNvPr id="4" name="Group 3"/>
          <p:cNvGrpSpPr/>
          <p:nvPr/>
        </p:nvGrpSpPr>
        <p:grpSpPr>
          <a:xfrm>
            <a:off x="457200" y="7086600"/>
            <a:ext cx="8309811" cy="2723213"/>
            <a:chOff x="453189" y="3144187"/>
            <a:chExt cx="8309811" cy="2723213"/>
          </a:xfrm>
        </p:grpSpPr>
        <p:pic>
          <p:nvPicPr>
            <p:cNvPr id="5" name="Picture 4" descr="http://www.marinebio.net/marinescience/02ocean/mgimg/rdg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44187"/>
              <a:ext cx="8305800" cy="2723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225534"/>
              <a:ext cx="1513235" cy="369332"/>
            </a:xfrm>
            <a:prstGeom prst="rect">
              <a:avLst/>
            </a:prstGeom>
            <a:noFill/>
          </p:spPr>
          <p:txBody>
            <a:bodyPr wrap="none" rtlCol="0">
              <a:spAutoFit/>
            </a:bodyPr>
            <a:lstStyle/>
            <a:p>
              <a:r>
                <a:rPr lang="en-US" b="1" dirty="0">
                  <a:solidFill>
                    <a:srgbClr val="FFFF00"/>
                  </a:solidFill>
                  <a:latin typeface="Arial Black" pitchFamily="34" charset="0"/>
                </a:rPr>
                <a:t>New Crust</a:t>
              </a:r>
            </a:p>
          </p:txBody>
        </p:sp>
        <p:sp>
          <p:nvSpPr>
            <p:cNvPr id="6" name="TextBox 5"/>
            <p:cNvSpPr txBox="1"/>
            <p:nvPr/>
          </p:nvSpPr>
          <p:spPr>
            <a:xfrm>
              <a:off x="7010400"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sp>
          <p:nvSpPr>
            <p:cNvPr id="7" name="TextBox 6"/>
            <p:cNvSpPr txBox="1"/>
            <p:nvPr/>
          </p:nvSpPr>
          <p:spPr>
            <a:xfrm>
              <a:off x="453189"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cxnSp>
          <p:nvCxnSpPr>
            <p:cNvPr id="9" name="Straight Arrow Connector 8"/>
            <p:cNvCxnSpPr/>
            <p:nvPr/>
          </p:nvCxnSpPr>
          <p:spPr>
            <a:xfrm>
              <a:off x="4610100" y="4648200"/>
              <a:ext cx="3214625"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200" y="4572000"/>
              <a:ext cx="2895600" cy="371007"/>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descr="http://i2.wp.com/listverse.com/wp-content/uploads/2013/05/expanding-earth-theory.jpg?resize=632%2C3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1752600"/>
            <a:ext cx="60198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46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marL="0" indent="0" algn="ctr">
              <a:buNone/>
            </a:pPr>
            <a:endParaRPr lang="en-US" dirty="0">
              <a:solidFill>
                <a:srgbClr val="00FF00"/>
              </a:solidFill>
            </a:endParaRPr>
          </a:p>
          <a:p>
            <a:pPr marL="0" indent="0" algn="ctr">
              <a:buNone/>
            </a:pPr>
            <a:r>
              <a:rPr lang="en-US" sz="3600" b="1" dirty="0">
                <a:solidFill>
                  <a:srgbClr val="00FF00"/>
                </a:solidFill>
              </a:rPr>
              <a:t>SO… IF EARTH  IS </a:t>
            </a:r>
            <a:r>
              <a:rPr lang="en-US" sz="3600" b="1" u="sng" dirty="0">
                <a:solidFill>
                  <a:srgbClr val="00FF00"/>
                </a:solidFill>
              </a:rPr>
              <a:t>NOT</a:t>
            </a:r>
            <a:r>
              <a:rPr lang="en-US" sz="3600" b="1" dirty="0">
                <a:solidFill>
                  <a:srgbClr val="00FF00"/>
                </a:solidFill>
              </a:rPr>
              <a:t>  GETTING  BIGGER – WHY NOT?</a:t>
            </a:r>
          </a:p>
          <a:p>
            <a:pPr marL="0" indent="0" algn="ctr">
              <a:buNone/>
            </a:pPr>
            <a:endParaRPr lang="en-US" sz="3600" b="1" dirty="0">
              <a:solidFill>
                <a:srgbClr val="00FF00"/>
              </a:solidFill>
            </a:endParaRPr>
          </a:p>
          <a:p>
            <a:pPr marL="0" indent="0" algn="ctr">
              <a:buNone/>
            </a:pPr>
            <a:r>
              <a:rPr lang="en-US" sz="3600" b="1" dirty="0">
                <a:solidFill>
                  <a:srgbClr val="00FFFF"/>
                </a:solidFill>
              </a:rPr>
              <a:t>If we are adding more rock to the crust of our planet – our planet should be getting bigger – BUT  IT  IS  NOT.</a:t>
            </a:r>
          </a:p>
          <a:p>
            <a:pPr marL="0" indent="0" algn="ctr">
              <a:buNone/>
            </a:pPr>
            <a:r>
              <a:rPr lang="en-US" sz="3600" b="1" dirty="0">
                <a:solidFill>
                  <a:srgbClr val="00FFFF"/>
                </a:solidFill>
              </a:rPr>
              <a:t>So somewhere on Earth rock must be disappearing! </a:t>
            </a:r>
            <a:endParaRPr lang="en-US" sz="3600" b="1" dirty="0"/>
          </a:p>
        </p:txBody>
      </p:sp>
      <p:grpSp>
        <p:nvGrpSpPr>
          <p:cNvPr id="4" name="Group 3"/>
          <p:cNvGrpSpPr/>
          <p:nvPr/>
        </p:nvGrpSpPr>
        <p:grpSpPr>
          <a:xfrm>
            <a:off x="457200" y="7086600"/>
            <a:ext cx="8309811" cy="2723213"/>
            <a:chOff x="453189" y="3144187"/>
            <a:chExt cx="8309811" cy="2723213"/>
          </a:xfrm>
        </p:grpSpPr>
        <p:pic>
          <p:nvPicPr>
            <p:cNvPr id="5" name="Picture 4" descr="http://www.marinebio.net/marinescience/02ocean/mgimg/rdg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44187"/>
              <a:ext cx="8305800" cy="2723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225534"/>
              <a:ext cx="1513235" cy="369332"/>
            </a:xfrm>
            <a:prstGeom prst="rect">
              <a:avLst/>
            </a:prstGeom>
            <a:noFill/>
          </p:spPr>
          <p:txBody>
            <a:bodyPr wrap="none" rtlCol="0">
              <a:spAutoFit/>
            </a:bodyPr>
            <a:lstStyle/>
            <a:p>
              <a:r>
                <a:rPr lang="en-US" b="1" dirty="0">
                  <a:solidFill>
                    <a:srgbClr val="FFFF00"/>
                  </a:solidFill>
                  <a:latin typeface="Arial Black" pitchFamily="34" charset="0"/>
                </a:rPr>
                <a:t>New Crust</a:t>
              </a:r>
            </a:p>
          </p:txBody>
        </p:sp>
        <p:sp>
          <p:nvSpPr>
            <p:cNvPr id="6" name="TextBox 5"/>
            <p:cNvSpPr txBox="1"/>
            <p:nvPr/>
          </p:nvSpPr>
          <p:spPr>
            <a:xfrm>
              <a:off x="7010400"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sp>
          <p:nvSpPr>
            <p:cNvPr id="7" name="TextBox 6"/>
            <p:cNvSpPr txBox="1"/>
            <p:nvPr/>
          </p:nvSpPr>
          <p:spPr>
            <a:xfrm>
              <a:off x="453189" y="5225534"/>
              <a:ext cx="1628651" cy="369332"/>
            </a:xfrm>
            <a:prstGeom prst="rect">
              <a:avLst/>
            </a:prstGeom>
            <a:noFill/>
          </p:spPr>
          <p:txBody>
            <a:bodyPr wrap="none" rtlCol="0">
              <a:spAutoFit/>
            </a:bodyPr>
            <a:lstStyle/>
            <a:p>
              <a:r>
                <a:rPr lang="en-US" b="1" dirty="0">
                  <a:solidFill>
                    <a:srgbClr val="FFFF00"/>
                  </a:solidFill>
                  <a:latin typeface="Arial Black" pitchFamily="34" charset="0"/>
                </a:rPr>
                <a:t>Older Crust</a:t>
              </a:r>
            </a:p>
          </p:txBody>
        </p:sp>
        <p:cxnSp>
          <p:nvCxnSpPr>
            <p:cNvPr id="9" name="Straight Arrow Connector 8"/>
            <p:cNvCxnSpPr/>
            <p:nvPr/>
          </p:nvCxnSpPr>
          <p:spPr>
            <a:xfrm>
              <a:off x="4610100" y="4648200"/>
              <a:ext cx="3214625"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7200" y="4572000"/>
              <a:ext cx="2895600" cy="371007"/>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descr="http://i2.wp.com/listverse.com/wp-content/uploads/2013/05/expanding-earth-theory.jpg?resize=632%2C3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1752600"/>
            <a:ext cx="60198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95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solidFill>
                  <a:srgbClr val="FFFF00"/>
                </a:solidFill>
              </a:rPr>
              <a:t>Explain why the Earth is not getting larger</a:t>
            </a:r>
            <a:endParaRPr lang="en-US" sz="2400" dirty="0">
              <a:solidFill>
                <a:srgbClr val="FFFF00"/>
              </a:solidFill>
            </a:endParaRPr>
          </a:p>
        </p:txBody>
      </p:sp>
      <p:sp>
        <p:nvSpPr>
          <p:cNvPr id="4" name="TextBox 3"/>
          <p:cNvSpPr txBox="1"/>
          <p:nvPr/>
        </p:nvSpPr>
        <p:spPr>
          <a:xfrm>
            <a:off x="990600" y="903011"/>
            <a:ext cx="5021631" cy="369332"/>
          </a:xfrm>
          <a:prstGeom prst="rect">
            <a:avLst/>
          </a:prstGeom>
          <a:noFill/>
        </p:spPr>
        <p:txBody>
          <a:bodyPr wrap="none" rtlCol="0">
            <a:spAutoFit/>
          </a:bodyPr>
          <a:lstStyle/>
          <a:p>
            <a:r>
              <a:rPr lang="en-US" dirty="0">
                <a:hlinkClick r:id="rId3"/>
              </a:rPr>
              <a:t>https://</a:t>
            </a:r>
            <a:r>
              <a:rPr lang="en-US" dirty="0" smtClean="0">
                <a:hlinkClick r:id="rId3"/>
              </a:rPr>
              <a:t>www.youtube.com/watch?v=ryrXAGY1dmE</a:t>
            </a:r>
            <a:r>
              <a:rPr lang="en-US" dirty="0" smtClean="0"/>
              <a:t> </a:t>
            </a:r>
            <a:endParaRPr lang="en-US" dirty="0"/>
          </a:p>
        </p:txBody>
      </p:sp>
      <p:sp>
        <p:nvSpPr>
          <p:cNvPr id="5" name="Rectangle 4"/>
          <p:cNvSpPr/>
          <p:nvPr/>
        </p:nvSpPr>
        <p:spPr>
          <a:xfrm>
            <a:off x="533400" y="1524000"/>
            <a:ext cx="8153400"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cap="none" spc="0" dirty="0" err="1">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Subduction</a:t>
            </a:r>
            <a:endParaRPr lang="en-US" sz="75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01593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8471" y="6096000"/>
            <a:ext cx="6400800" cy="609600"/>
          </a:xfrm>
        </p:spPr>
        <p:txBody>
          <a:bodyPr>
            <a:noAutofit/>
          </a:bodyPr>
          <a:lstStyle/>
          <a:p>
            <a:endParaRPr lang="en-US" sz="2400" dirty="0">
              <a:solidFill>
                <a:srgbClr val="FFFF00"/>
              </a:solidFill>
            </a:endParaRPr>
          </a:p>
        </p:txBody>
      </p:sp>
      <p:sp>
        <p:nvSpPr>
          <p:cNvPr id="5" name="Rectangle 4"/>
          <p:cNvSpPr/>
          <p:nvPr/>
        </p:nvSpPr>
        <p:spPr>
          <a:xfrm>
            <a:off x="522171" y="228600"/>
            <a:ext cx="815340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Trenches are the deepest places on earth.</a:t>
            </a:r>
            <a:endParaRPr lang="en-US" sz="44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descr="Subduction Zones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971800"/>
            <a:ext cx="6035708" cy="298608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715000" y="2359967"/>
            <a:ext cx="3082406" cy="1145233"/>
            <a:chOff x="5715000" y="2359967"/>
            <a:chExt cx="3082406" cy="1145233"/>
          </a:xfrm>
        </p:grpSpPr>
        <p:sp>
          <p:nvSpPr>
            <p:cNvPr id="2" name="TextBox 1"/>
            <p:cNvSpPr txBox="1"/>
            <p:nvPr/>
          </p:nvSpPr>
          <p:spPr>
            <a:xfrm>
              <a:off x="5867400" y="2359967"/>
              <a:ext cx="2930006" cy="523220"/>
            </a:xfrm>
            <a:prstGeom prst="rect">
              <a:avLst/>
            </a:prstGeom>
            <a:noFill/>
          </p:spPr>
          <p:txBody>
            <a:bodyPr wrap="square" rtlCol="0">
              <a:spAutoFit/>
            </a:bodyPr>
            <a:lstStyle/>
            <a:p>
              <a:r>
                <a:rPr lang="en-US" sz="2800" b="1" dirty="0">
                  <a:solidFill>
                    <a:srgbClr val="00FFFF"/>
                  </a:solidFill>
                </a:rPr>
                <a:t>Deep-sea trench</a:t>
              </a:r>
            </a:p>
          </p:txBody>
        </p:sp>
        <p:cxnSp>
          <p:nvCxnSpPr>
            <p:cNvPr id="6" name="Straight Arrow Connector 5"/>
            <p:cNvCxnSpPr/>
            <p:nvPr/>
          </p:nvCxnSpPr>
          <p:spPr>
            <a:xfrm flipH="1">
              <a:off x="5715000" y="2821632"/>
              <a:ext cx="304800" cy="683568"/>
            </a:xfrm>
            <a:prstGeom prst="straightConnector1">
              <a:avLst/>
            </a:prstGeom>
            <a:ln w="76200">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59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332547"/>
            <a:ext cx="815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The Mariana Trench</a:t>
            </a:r>
            <a:endParaRPr lang="en-US" sz="40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4256"/>
          <a:stretch/>
        </p:blipFill>
        <p:spPr>
          <a:xfrm>
            <a:off x="1357617" y="1447800"/>
            <a:ext cx="6428766" cy="4898877"/>
          </a:xfrm>
          <a:prstGeom prst="rect">
            <a:avLst/>
          </a:prstGeom>
        </p:spPr>
      </p:pic>
    </p:spTree>
    <p:extLst>
      <p:ext uri="{BB962C8B-B14F-4D97-AF65-F5344CB8AC3E}">
        <p14:creationId xmlns:p14="http://schemas.microsoft.com/office/powerpoint/2010/main" val="355377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deepseachallenge.com/wp-content/uploads/2012/03/mariana-trench-graphic-308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0884" y="228600"/>
            <a:ext cx="4901665" cy="6400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80737"/>
            <a:ext cx="3733800" cy="6524863"/>
          </a:xfrm>
          <a:prstGeom prst="rect">
            <a:avLst/>
          </a:prstGeom>
        </p:spPr>
        <p:txBody>
          <a:bodyPr wrap="square">
            <a:spAutoFit/>
          </a:bodyPr>
          <a:lstStyle/>
          <a:p>
            <a:r>
              <a:rPr lang="en-US" sz="2200" dirty="0">
                <a:solidFill>
                  <a:srgbClr val="00FFFF"/>
                </a:solidFill>
              </a:rPr>
              <a:t>The Mariana Trench is a crescent-shaped scar in the Earth’s crust that measures more than 1,500 miles (2,550 kilometers) long and 43 miles (69 kilometers) wide on average. The distance between the surface of the ocean and the trench’s deepest point—the Challenger Deep, which lies about 200 miles (322 kilometers) southwest of the U.S. territory of Guam—is </a:t>
            </a:r>
            <a:r>
              <a:rPr lang="en-US" sz="2200" dirty="0">
                <a:solidFill>
                  <a:srgbClr val="00FFFF"/>
                </a:solidFill>
                <a:hlinkClick r:id="rId4"/>
              </a:rPr>
              <a:t>nearly 7 miles</a:t>
            </a:r>
            <a:r>
              <a:rPr lang="en-US" sz="2200" dirty="0">
                <a:solidFill>
                  <a:srgbClr val="00FFFF"/>
                </a:solidFill>
              </a:rPr>
              <a:t> (11 kilometers). If Mount Everest were dropped into the Mariana Trench, its peak would still be more than a mile (1.6 kilometers) underwater.</a:t>
            </a:r>
          </a:p>
        </p:txBody>
      </p:sp>
      <p:grpSp>
        <p:nvGrpSpPr>
          <p:cNvPr id="12" name="Group 11"/>
          <p:cNvGrpSpPr/>
          <p:nvPr/>
        </p:nvGrpSpPr>
        <p:grpSpPr>
          <a:xfrm>
            <a:off x="4577540" y="1098637"/>
            <a:ext cx="3194860" cy="3397163"/>
            <a:chOff x="4577540" y="1098637"/>
            <a:chExt cx="3194860" cy="3397163"/>
          </a:xfrm>
        </p:grpSpPr>
        <p:sp>
          <p:nvSpPr>
            <p:cNvPr id="8" name="TextBox 7"/>
            <p:cNvSpPr txBox="1"/>
            <p:nvPr/>
          </p:nvSpPr>
          <p:spPr>
            <a:xfrm>
              <a:off x="4577540" y="1098637"/>
              <a:ext cx="2930006" cy="523220"/>
            </a:xfrm>
            <a:prstGeom prst="rect">
              <a:avLst/>
            </a:prstGeom>
            <a:noFill/>
          </p:spPr>
          <p:txBody>
            <a:bodyPr wrap="square" rtlCol="0">
              <a:spAutoFit/>
            </a:bodyPr>
            <a:lstStyle/>
            <a:p>
              <a:r>
                <a:rPr lang="en-US" sz="2800" b="1" dirty="0">
                  <a:solidFill>
                    <a:srgbClr val="00FFFF"/>
                  </a:solidFill>
                </a:rPr>
                <a:t>Deep-sea trench</a:t>
              </a:r>
            </a:p>
          </p:txBody>
        </p:sp>
        <p:cxnSp>
          <p:nvCxnSpPr>
            <p:cNvPr id="11" name="Straight Arrow Connector 10"/>
            <p:cNvCxnSpPr/>
            <p:nvPr/>
          </p:nvCxnSpPr>
          <p:spPr>
            <a:xfrm>
              <a:off x="6896100" y="1524000"/>
              <a:ext cx="876300" cy="2971800"/>
            </a:xfrm>
            <a:prstGeom prst="straightConnector1">
              <a:avLst/>
            </a:prstGeom>
            <a:ln w="76200">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39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685800"/>
            <a:ext cx="3721432"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The Challenger went to the bottom of </a:t>
            </a:r>
            <a:br>
              <a:rPr lang="en-US" sz="48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8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the Mariana Trench</a:t>
            </a:r>
            <a:endParaRPr lang="en-US" sz="36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354" r="26266"/>
          <a:stretch/>
        </p:blipFill>
        <p:spPr>
          <a:xfrm>
            <a:off x="509814" y="457200"/>
            <a:ext cx="4417454" cy="5974080"/>
          </a:xfrm>
          <a:prstGeom prst="rect">
            <a:avLst/>
          </a:prstGeom>
        </p:spPr>
      </p:pic>
    </p:spTree>
    <p:extLst>
      <p:ext uri="{BB962C8B-B14F-4D97-AF65-F5344CB8AC3E}">
        <p14:creationId xmlns:p14="http://schemas.microsoft.com/office/powerpoint/2010/main" val="329829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0"/>
            <a:ext cx="81534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48000">
                      <a:srgbClr val="FFFF00"/>
                    </a:gs>
                    <a:gs pos="75000">
                      <a:srgbClr val="92D050"/>
                    </a:gs>
                    <a:gs pos="61000">
                      <a:srgbClr val="00B050"/>
                    </a:gs>
                  </a:gsLst>
                  <a:lin ang="5400000"/>
                </a:gradFill>
                <a:effectLst>
                  <a:outerShdw blurRad="50800" dist="39000" dir="5460000" algn="tl">
                    <a:srgbClr val="000000">
                      <a:alpha val="38000"/>
                    </a:srgbClr>
                  </a:outerShdw>
                </a:effectLst>
              </a:rPr>
              <a:t>He spent most of his life trying to prove that he was correct, but when he died in 1930 he had still not found the evidence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685800"/>
            <a:ext cx="3721432"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The Challenger went to the bottom of </a:t>
            </a:r>
            <a:br>
              <a:rPr lang="en-US" sz="48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800" b="1" cap="none" spc="0" dirty="0" smtClean="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the Mariana Trench</a:t>
            </a:r>
            <a:endParaRPr lang="en-US" sz="36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257"/>
            <a:ext cx="12511764" cy="6865257"/>
          </a:xfrm>
          <a:prstGeom prst="rect">
            <a:avLst/>
          </a:prstGeom>
        </p:spPr>
      </p:pic>
    </p:spTree>
    <p:extLst>
      <p:ext uri="{BB962C8B-B14F-4D97-AF65-F5344CB8AC3E}">
        <p14:creationId xmlns:p14="http://schemas.microsoft.com/office/powerpoint/2010/main" val="4003383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24" y="-228599"/>
            <a:ext cx="7740952" cy="7315198"/>
          </a:xfrm>
          <a:prstGeom prst="rect">
            <a:avLst/>
          </a:prstGeom>
        </p:spPr>
      </p:pic>
    </p:spTree>
    <p:extLst>
      <p:ext uri="{BB962C8B-B14F-4D97-AF65-F5344CB8AC3E}">
        <p14:creationId xmlns:p14="http://schemas.microsoft.com/office/powerpoint/2010/main" val="1245571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0048"/>
            <a:ext cx="8132086" cy="7413750"/>
          </a:xfrm>
          <a:prstGeom prst="rect">
            <a:avLst/>
          </a:prstGeom>
        </p:spPr>
      </p:pic>
    </p:spTree>
    <p:extLst>
      <p:ext uri="{BB962C8B-B14F-4D97-AF65-F5344CB8AC3E}">
        <p14:creationId xmlns:p14="http://schemas.microsoft.com/office/powerpoint/2010/main" val="54828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bbc.co.uk/earthscience/images/ic/640x360/surface_and_interior/mid_ocean_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300" y="64292"/>
            <a:ext cx="12077700" cy="679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67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4" descr="https://dr282zn36sxxg.cloudfront.net/datastreams/f-d%3A7aed39e384cab97e811c909992bf0ec5e453a4bb8b190f303d3651d3%2BIMAGE_THUMB_POSTCARD%2BIMAGE_THUMB_POSTCAR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2126" y="2895600"/>
            <a:ext cx="4762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esc.columbia.edu/courses/ees/slides/climate/smo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0"/>
            <a:ext cx="4327525" cy="65403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arinebio.net/marinescience/02ocean/mgimg/rdg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7010400"/>
            <a:ext cx="5810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alaski.files.wordpress.com/2012/10/cross-section.gif?w=73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214" r="43678"/>
          <a:stretch/>
        </p:blipFill>
        <p:spPr bwMode="auto">
          <a:xfrm>
            <a:off x="77704" y="1022554"/>
            <a:ext cx="8745332" cy="5683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704" y="76200"/>
            <a:ext cx="6629400" cy="923330"/>
          </a:xfrm>
          <a:prstGeom prst="rect">
            <a:avLst/>
          </a:prstGeom>
          <a:noFill/>
        </p:spPr>
        <p:txBody>
          <a:bodyPr wrap="square" rtlCol="0">
            <a:spAutoFit/>
          </a:bodyPr>
          <a:lstStyle/>
          <a:p>
            <a:r>
              <a:rPr lang="en-US" sz="5400" b="1" dirty="0">
                <a:solidFill>
                  <a:srgbClr val="00FFFF"/>
                </a:solidFill>
              </a:rPr>
              <a:t>The big picture</a:t>
            </a:r>
          </a:p>
        </p:txBody>
      </p:sp>
    </p:spTree>
    <p:extLst>
      <p:ext uri="{BB962C8B-B14F-4D97-AF65-F5344CB8AC3E}">
        <p14:creationId xmlns:p14="http://schemas.microsoft.com/office/powerpoint/2010/main" val="120873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p:cNvSpPr/>
          <p:nvPr/>
        </p:nvSpPr>
        <p:spPr>
          <a:xfrm rot="16200000">
            <a:off x="3585915" y="3890713"/>
            <a:ext cx="1895973" cy="2819400"/>
          </a:xfrm>
          <a:prstGeom prst="arc">
            <a:avLst>
              <a:gd name="adj1" fmla="val 16200000"/>
              <a:gd name="adj2" fmla="val 5439262"/>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3211523" y="1501978"/>
            <a:ext cx="2579773" cy="1697037"/>
            <a:chOff x="3124200" y="3200400"/>
            <a:chExt cx="1418692" cy="762000"/>
          </a:xfrm>
        </p:grpSpPr>
        <p:sp>
          <p:nvSpPr>
            <p:cNvPr id="6" name="Oval 5"/>
            <p:cNvSpPr/>
            <p:nvPr/>
          </p:nvSpPr>
          <p:spPr>
            <a:xfrm>
              <a:off x="3124200" y="3200400"/>
              <a:ext cx="5334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09492" y="3200400"/>
              <a:ext cx="5334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3505200"/>
              <a:ext cx="3048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23793" y="3504954"/>
              <a:ext cx="3048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Callout 1"/>
          <p:cNvSpPr/>
          <p:nvPr/>
        </p:nvSpPr>
        <p:spPr>
          <a:xfrm rot="12172420" flipH="1">
            <a:off x="5588765" y="3088973"/>
            <a:ext cx="332983" cy="603854"/>
          </a:xfrm>
          <a:custGeom>
            <a:avLst/>
            <a:gdLst>
              <a:gd name="connsiteX0" fmla="*/ 533406 w 1828800"/>
              <a:gd name="connsiteY0" fmla="*/ 1800225 h 1600200"/>
              <a:gd name="connsiteX1" fmla="*/ 465036 w 1828800"/>
              <a:gd name="connsiteY1" fmla="*/ 1496920 h 1600200"/>
              <a:gd name="connsiteX2" fmla="*/ 121918 w 1828800"/>
              <a:gd name="connsiteY2" fmla="*/ 400943 h 1600200"/>
              <a:gd name="connsiteX3" fmla="*/ 1200763 w 1828800"/>
              <a:gd name="connsiteY3" fmla="*/ 40246 h 1600200"/>
              <a:gd name="connsiteX4" fmla="*/ 1790965 w 1828800"/>
              <a:gd name="connsiteY4" fmla="*/ 1027871 h 1600200"/>
              <a:gd name="connsiteX5" fmla="*/ 796081 w 1828800"/>
              <a:gd name="connsiteY5" fmla="*/ 1593472 h 1600200"/>
              <a:gd name="connsiteX6" fmla="*/ 533406 w 1828800"/>
              <a:gd name="connsiteY6" fmla="*/ 1800225 h 1600200"/>
              <a:gd name="connsiteX0" fmla="*/ 533567 w 1829177"/>
              <a:gd name="connsiteY0" fmla="*/ 1800319 h 1800319"/>
              <a:gd name="connsiteX1" fmla="*/ 465197 w 1829177"/>
              <a:gd name="connsiteY1" fmla="*/ 1497014 h 1800319"/>
              <a:gd name="connsiteX2" fmla="*/ 122079 w 1829177"/>
              <a:gd name="connsiteY2" fmla="*/ 401037 h 1800319"/>
              <a:gd name="connsiteX3" fmla="*/ 1200924 w 1829177"/>
              <a:gd name="connsiteY3" fmla="*/ 40340 h 1800319"/>
              <a:gd name="connsiteX4" fmla="*/ 1791126 w 1829177"/>
              <a:gd name="connsiteY4" fmla="*/ 1027965 h 1800319"/>
              <a:gd name="connsiteX5" fmla="*/ 533567 w 1829177"/>
              <a:gd name="connsiteY5" fmla="*/ 1800319 h 1800319"/>
              <a:gd name="connsiteX0" fmla="*/ 411488 w 1707098"/>
              <a:gd name="connsiteY0" fmla="*/ 1800319 h 1800319"/>
              <a:gd name="connsiteX1" fmla="*/ 0 w 1707098"/>
              <a:gd name="connsiteY1" fmla="*/ 401037 h 1800319"/>
              <a:gd name="connsiteX2" fmla="*/ 1078845 w 1707098"/>
              <a:gd name="connsiteY2" fmla="*/ 40340 h 1800319"/>
              <a:gd name="connsiteX3" fmla="*/ 1669047 w 1707098"/>
              <a:gd name="connsiteY3" fmla="*/ 1027965 h 1800319"/>
              <a:gd name="connsiteX4" fmla="*/ 411488 w 1707098"/>
              <a:gd name="connsiteY4" fmla="*/ 1800319 h 1800319"/>
              <a:gd name="connsiteX0" fmla="*/ 453866 w 1749476"/>
              <a:gd name="connsiteY0" fmla="*/ 1806166 h 1806166"/>
              <a:gd name="connsiteX1" fmla="*/ 42378 w 1749476"/>
              <a:gd name="connsiteY1" fmla="*/ 406884 h 1806166"/>
              <a:gd name="connsiteX2" fmla="*/ 1121223 w 1749476"/>
              <a:gd name="connsiteY2" fmla="*/ 46187 h 1806166"/>
              <a:gd name="connsiteX3" fmla="*/ 1711425 w 1749476"/>
              <a:gd name="connsiteY3" fmla="*/ 1033812 h 1806166"/>
              <a:gd name="connsiteX4" fmla="*/ 453866 w 1749476"/>
              <a:gd name="connsiteY4" fmla="*/ 1806166 h 1806166"/>
              <a:gd name="connsiteX0" fmla="*/ 453866 w 1749476"/>
              <a:gd name="connsiteY0" fmla="*/ 1806166 h 1806166"/>
              <a:gd name="connsiteX1" fmla="*/ 42378 w 1749476"/>
              <a:gd name="connsiteY1" fmla="*/ 406884 h 1806166"/>
              <a:gd name="connsiteX2" fmla="*/ 1121223 w 1749476"/>
              <a:gd name="connsiteY2" fmla="*/ 46187 h 1806166"/>
              <a:gd name="connsiteX3" fmla="*/ 1711425 w 1749476"/>
              <a:gd name="connsiteY3" fmla="*/ 1033812 h 1806166"/>
              <a:gd name="connsiteX4" fmla="*/ 453866 w 1749476"/>
              <a:gd name="connsiteY4" fmla="*/ 1806166 h 1806166"/>
              <a:gd name="connsiteX0" fmla="*/ 239409 w 1521789"/>
              <a:gd name="connsiteY0" fmla="*/ 1776995 h 1776995"/>
              <a:gd name="connsiteX1" fmla="*/ 70292 w 1521789"/>
              <a:gd name="connsiteY1" fmla="*/ 520932 h 1776995"/>
              <a:gd name="connsiteX2" fmla="*/ 906766 w 1521789"/>
              <a:gd name="connsiteY2" fmla="*/ 17016 h 1776995"/>
              <a:gd name="connsiteX3" fmla="*/ 1496968 w 1521789"/>
              <a:gd name="connsiteY3" fmla="*/ 1004641 h 1776995"/>
              <a:gd name="connsiteX4" fmla="*/ 239409 w 1521789"/>
              <a:gd name="connsiteY4" fmla="*/ 1776995 h 1776995"/>
              <a:gd name="connsiteX0" fmla="*/ 239409 w 1231261"/>
              <a:gd name="connsiteY0" fmla="*/ 1775851 h 1775851"/>
              <a:gd name="connsiteX1" fmla="*/ 70292 w 1231261"/>
              <a:gd name="connsiteY1" fmla="*/ 519788 h 1775851"/>
              <a:gd name="connsiteX2" fmla="*/ 906766 w 1231261"/>
              <a:gd name="connsiteY2" fmla="*/ 15872 h 1775851"/>
              <a:gd name="connsiteX3" fmla="*/ 1188496 w 1231261"/>
              <a:gd name="connsiteY3" fmla="*/ 981463 h 1775851"/>
              <a:gd name="connsiteX4" fmla="*/ 239409 w 1231261"/>
              <a:gd name="connsiteY4" fmla="*/ 1775851 h 1775851"/>
              <a:gd name="connsiteX0" fmla="*/ 208905 w 1200757"/>
              <a:gd name="connsiteY0" fmla="*/ 1772621 h 1772621"/>
              <a:gd name="connsiteX1" fmla="*/ 39788 w 1200757"/>
              <a:gd name="connsiteY1" fmla="*/ 516558 h 1772621"/>
              <a:gd name="connsiteX2" fmla="*/ 876262 w 1200757"/>
              <a:gd name="connsiteY2" fmla="*/ 12642 h 1772621"/>
              <a:gd name="connsiteX3" fmla="*/ 1157992 w 1200757"/>
              <a:gd name="connsiteY3" fmla="*/ 978233 h 1772621"/>
              <a:gd name="connsiteX4" fmla="*/ 208905 w 1200757"/>
              <a:gd name="connsiteY4" fmla="*/ 1772621 h 1772621"/>
              <a:gd name="connsiteX0" fmla="*/ 208905 w 1199055"/>
              <a:gd name="connsiteY0" fmla="*/ 1832971 h 1832971"/>
              <a:gd name="connsiteX1" fmla="*/ 39788 w 1199055"/>
              <a:gd name="connsiteY1" fmla="*/ 576908 h 1832971"/>
              <a:gd name="connsiteX2" fmla="*/ 876262 w 1199055"/>
              <a:gd name="connsiteY2" fmla="*/ 72992 h 1832971"/>
              <a:gd name="connsiteX3" fmla="*/ 1157992 w 1199055"/>
              <a:gd name="connsiteY3" fmla="*/ 1038583 h 1832971"/>
              <a:gd name="connsiteX4" fmla="*/ 208905 w 1199055"/>
              <a:gd name="connsiteY4" fmla="*/ 1832971 h 1832971"/>
              <a:gd name="connsiteX0" fmla="*/ 208905 w 1248127"/>
              <a:gd name="connsiteY0" fmla="*/ 1809218 h 1809218"/>
              <a:gd name="connsiteX1" fmla="*/ 39788 w 1248127"/>
              <a:gd name="connsiteY1" fmla="*/ 553155 h 1809218"/>
              <a:gd name="connsiteX2" fmla="*/ 876262 w 1248127"/>
              <a:gd name="connsiteY2" fmla="*/ 49239 h 1809218"/>
              <a:gd name="connsiteX3" fmla="*/ 1157992 w 1248127"/>
              <a:gd name="connsiteY3" fmla="*/ 1014830 h 1809218"/>
              <a:gd name="connsiteX4" fmla="*/ 208905 w 1248127"/>
              <a:gd name="connsiteY4" fmla="*/ 1809218 h 1809218"/>
              <a:gd name="connsiteX0" fmla="*/ 275691 w 1314913"/>
              <a:gd name="connsiteY0" fmla="*/ 1807976 h 1807976"/>
              <a:gd name="connsiteX1" fmla="*/ 106574 w 1314913"/>
              <a:gd name="connsiteY1" fmla="*/ 551913 h 1807976"/>
              <a:gd name="connsiteX2" fmla="*/ 943048 w 1314913"/>
              <a:gd name="connsiteY2" fmla="*/ 47997 h 1807976"/>
              <a:gd name="connsiteX3" fmla="*/ 1224778 w 1314913"/>
              <a:gd name="connsiteY3" fmla="*/ 1013588 h 1807976"/>
              <a:gd name="connsiteX4" fmla="*/ 275691 w 1314913"/>
              <a:gd name="connsiteY4" fmla="*/ 1807976 h 1807976"/>
              <a:gd name="connsiteX0" fmla="*/ 218269 w 1257491"/>
              <a:gd name="connsiteY0" fmla="*/ 1809366 h 1809366"/>
              <a:gd name="connsiteX1" fmla="*/ 49152 w 1257491"/>
              <a:gd name="connsiteY1" fmla="*/ 553303 h 1809366"/>
              <a:gd name="connsiteX2" fmla="*/ 885626 w 1257491"/>
              <a:gd name="connsiteY2" fmla="*/ 49387 h 1809366"/>
              <a:gd name="connsiteX3" fmla="*/ 1167356 w 1257491"/>
              <a:gd name="connsiteY3" fmla="*/ 1014978 h 1809366"/>
              <a:gd name="connsiteX4" fmla="*/ 218269 w 1257491"/>
              <a:gd name="connsiteY4" fmla="*/ 1809366 h 1809366"/>
              <a:gd name="connsiteX0" fmla="*/ 218269 w 1257491"/>
              <a:gd name="connsiteY0" fmla="*/ 1809366 h 1809366"/>
              <a:gd name="connsiteX1" fmla="*/ 49152 w 1257491"/>
              <a:gd name="connsiteY1" fmla="*/ 553303 h 1809366"/>
              <a:gd name="connsiteX2" fmla="*/ 885626 w 1257491"/>
              <a:gd name="connsiteY2" fmla="*/ 49387 h 1809366"/>
              <a:gd name="connsiteX3" fmla="*/ 1167356 w 1257491"/>
              <a:gd name="connsiteY3" fmla="*/ 1014978 h 1809366"/>
              <a:gd name="connsiteX4" fmla="*/ 218269 w 1257491"/>
              <a:gd name="connsiteY4" fmla="*/ 1809366 h 1809366"/>
              <a:gd name="connsiteX0" fmla="*/ 206352 w 1245574"/>
              <a:gd name="connsiteY0" fmla="*/ 1809366 h 1809366"/>
              <a:gd name="connsiteX1" fmla="*/ 37235 w 1245574"/>
              <a:gd name="connsiteY1" fmla="*/ 553303 h 1809366"/>
              <a:gd name="connsiteX2" fmla="*/ 873709 w 1245574"/>
              <a:gd name="connsiteY2" fmla="*/ 49387 h 1809366"/>
              <a:gd name="connsiteX3" fmla="*/ 1155439 w 1245574"/>
              <a:gd name="connsiteY3" fmla="*/ 1014978 h 1809366"/>
              <a:gd name="connsiteX4" fmla="*/ 206352 w 1245574"/>
              <a:gd name="connsiteY4" fmla="*/ 1809366 h 1809366"/>
              <a:gd name="connsiteX0" fmla="*/ 206352 w 1288005"/>
              <a:gd name="connsiteY0" fmla="*/ 1809366 h 1809366"/>
              <a:gd name="connsiteX1" fmla="*/ 37235 w 1288005"/>
              <a:gd name="connsiteY1" fmla="*/ 553303 h 1809366"/>
              <a:gd name="connsiteX2" fmla="*/ 873709 w 1288005"/>
              <a:gd name="connsiteY2" fmla="*/ 49387 h 1809366"/>
              <a:gd name="connsiteX3" fmla="*/ 1155439 w 1288005"/>
              <a:gd name="connsiteY3" fmla="*/ 1014978 h 1809366"/>
              <a:gd name="connsiteX4" fmla="*/ 206352 w 1288005"/>
              <a:gd name="connsiteY4" fmla="*/ 1809366 h 1809366"/>
              <a:gd name="connsiteX0" fmla="*/ 193136 w 1190828"/>
              <a:gd name="connsiteY0" fmla="*/ 2374344 h 2374344"/>
              <a:gd name="connsiteX1" fmla="*/ 24019 w 1190828"/>
              <a:gd name="connsiteY1" fmla="*/ 1118281 h 2374344"/>
              <a:gd name="connsiteX2" fmla="*/ 778465 w 1190828"/>
              <a:gd name="connsiteY2" fmla="*/ 26226 h 2374344"/>
              <a:gd name="connsiteX3" fmla="*/ 1142223 w 1190828"/>
              <a:gd name="connsiteY3" fmla="*/ 1579956 h 2374344"/>
              <a:gd name="connsiteX4" fmla="*/ 193136 w 1190828"/>
              <a:gd name="connsiteY4" fmla="*/ 2374344 h 2374344"/>
              <a:gd name="connsiteX0" fmla="*/ 173956 w 1171648"/>
              <a:gd name="connsiteY0" fmla="*/ 2384751 h 2384751"/>
              <a:gd name="connsiteX1" fmla="*/ 4839 w 1171648"/>
              <a:gd name="connsiteY1" fmla="*/ 1128688 h 2384751"/>
              <a:gd name="connsiteX2" fmla="*/ 759285 w 1171648"/>
              <a:gd name="connsiteY2" fmla="*/ 36633 h 2384751"/>
              <a:gd name="connsiteX3" fmla="*/ 1123043 w 1171648"/>
              <a:gd name="connsiteY3" fmla="*/ 1590363 h 2384751"/>
              <a:gd name="connsiteX4" fmla="*/ 173956 w 1171648"/>
              <a:gd name="connsiteY4" fmla="*/ 2384751 h 2384751"/>
              <a:gd name="connsiteX0" fmla="*/ 103149 w 1221271"/>
              <a:gd name="connsiteY0" fmla="*/ 3166163 h 3166161"/>
              <a:gd name="connsiteX1" fmla="*/ 46204 w 1221271"/>
              <a:gd name="connsiteY1" fmla="*/ 1121872 h 3166161"/>
              <a:gd name="connsiteX2" fmla="*/ 800650 w 1221271"/>
              <a:gd name="connsiteY2" fmla="*/ 29817 h 3166161"/>
              <a:gd name="connsiteX3" fmla="*/ 1164408 w 1221271"/>
              <a:gd name="connsiteY3" fmla="*/ 1583547 h 3166161"/>
              <a:gd name="connsiteX4" fmla="*/ 103149 w 1221271"/>
              <a:gd name="connsiteY4" fmla="*/ 3166163 h 3166161"/>
              <a:gd name="connsiteX0" fmla="*/ 74539 w 1192661"/>
              <a:gd name="connsiteY0" fmla="*/ 3166163 h 3166161"/>
              <a:gd name="connsiteX1" fmla="*/ 17594 w 1192661"/>
              <a:gd name="connsiteY1" fmla="*/ 1121872 h 3166161"/>
              <a:gd name="connsiteX2" fmla="*/ 772040 w 1192661"/>
              <a:gd name="connsiteY2" fmla="*/ 29817 h 3166161"/>
              <a:gd name="connsiteX3" fmla="*/ 1135798 w 1192661"/>
              <a:gd name="connsiteY3" fmla="*/ 1583547 h 3166161"/>
              <a:gd name="connsiteX4" fmla="*/ 74539 w 1192661"/>
              <a:gd name="connsiteY4" fmla="*/ 3166163 h 3166161"/>
              <a:gd name="connsiteX0" fmla="*/ 57986 w 1176108"/>
              <a:gd name="connsiteY0" fmla="*/ 3176203 h 3176201"/>
              <a:gd name="connsiteX1" fmla="*/ 1041 w 1176108"/>
              <a:gd name="connsiteY1" fmla="*/ 1131912 h 3176201"/>
              <a:gd name="connsiteX2" fmla="*/ 755487 w 1176108"/>
              <a:gd name="connsiteY2" fmla="*/ 39857 h 3176201"/>
              <a:gd name="connsiteX3" fmla="*/ 1119245 w 1176108"/>
              <a:gd name="connsiteY3" fmla="*/ 1593587 h 3176201"/>
              <a:gd name="connsiteX4" fmla="*/ 57986 w 1176108"/>
              <a:gd name="connsiteY4" fmla="*/ 3176203 h 317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108" h="3176201">
                <a:moveTo>
                  <a:pt x="57986" y="3176203"/>
                </a:moveTo>
                <a:cubicBezTo>
                  <a:pt x="395407" y="2027730"/>
                  <a:pt x="-23440" y="1666847"/>
                  <a:pt x="1041" y="1131912"/>
                </a:cubicBezTo>
                <a:cubicBezTo>
                  <a:pt x="36403" y="359227"/>
                  <a:pt x="325819" y="-150070"/>
                  <a:pt x="755487" y="39857"/>
                </a:cubicBezTo>
                <a:cubicBezTo>
                  <a:pt x="1200737" y="236672"/>
                  <a:pt x="1235495" y="1070863"/>
                  <a:pt x="1119245" y="1593587"/>
                </a:cubicBezTo>
                <a:cubicBezTo>
                  <a:pt x="1002995" y="2116311"/>
                  <a:pt x="278974" y="3098028"/>
                  <a:pt x="57986" y="3176203"/>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
          <p:cNvSpPr/>
          <p:nvPr/>
        </p:nvSpPr>
        <p:spPr>
          <a:xfrm rot="9427580">
            <a:off x="5270362" y="3707052"/>
            <a:ext cx="332983" cy="603854"/>
          </a:xfrm>
          <a:custGeom>
            <a:avLst/>
            <a:gdLst>
              <a:gd name="connsiteX0" fmla="*/ 533406 w 1828800"/>
              <a:gd name="connsiteY0" fmla="*/ 1800225 h 1600200"/>
              <a:gd name="connsiteX1" fmla="*/ 465036 w 1828800"/>
              <a:gd name="connsiteY1" fmla="*/ 1496920 h 1600200"/>
              <a:gd name="connsiteX2" fmla="*/ 121918 w 1828800"/>
              <a:gd name="connsiteY2" fmla="*/ 400943 h 1600200"/>
              <a:gd name="connsiteX3" fmla="*/ 1200763 w 1828800"/>
              <a:gd name="connsiteY3" fmla="*/ 40246 h 1600200"/>
              <a:gd name="connsiteX4" fmla="*/ 1790965 w 1828800"/>
              <a:gd name="connsiteY4" fmla="*/ 1027871 h 1600200"/>
              <a:gd name="connsiteX5" fmla="*/ 796081 w 1828800"/>
              <a:gd name="connsiteY5" fmla="*/ 1593472 h 1600200"/>
              <a:gd name="connsiteX6" fmla="*/ 533406 w 1828800"/>
              <a:gd name="connsiteY6" fmla="*/ 1800225 h 1600200"/>
              <a:gd name="connsiteX0" fmla="*/ 533567 w 1829177"/>
              <a:gd name="connsiteY0" fmla="*/ 1800319 h 1800319"/>
              <a:gd name="connsiteX1" fmla="*/ 465197 w 1829177"/>
              <a:gd name="connsiteY1" fmla="*/ 1497014 h 1800319"/>
              <a:gd name="connsiteX2" fmla="*/ 122079 w 1829177"/>
              <a:gd name="connsiteY2" fmla="*/ 401037 h 1800319"/>
              <a:gd name="connsiteX3" fmla="*/ 1200924 w 1829177"/>
              <a:gd name="connsiteY3" fmla="*/ 40340 h 1800319"/>
              <a:gd name="connsiteX4" fmla="*/ 1791126 w 1829177"/>
              <a:gd name="connsiteY4" fmla="*/ 1027965 h 1800319"/>
              <a:gd name="connsiteX5" fmla="*/ 533567 w 1829177"/>
              <a:gd name="connsiteY5" fmla="*/ 1800319 h 1800319"/>
              <a:gd name="connsiteX0" fmla="*/ 411488 w 1707098"/>
              <a:gd name="connsiteY0" fmla="*/ 1800319 h 1800319"/>
              <a:gd name="connsiteX1" fmla="*/ 0 w 1707098"/>
              <a:gd name="connsiteY1" fmla="*/ 401037 h 1800319"/>
              <a:gd name="connsiteX2" fmla="*/ 1078845 w 1707098"/>
              <a:gd name="connsiteY2" fmla="*/ 40340 h 1800319"/>
              <a:gd name="connsiteX3" fmla="*/ 1669047 w 1707098"/>
              <a:gd name="connsiteY3" fmla="*/ 1027965 h 1800319"/>
              <a:gd name="connsiteX4" fmla="*/ 411488 w 1707098"/>
              <a:gd name="connsiteY4" fmla="*/ 1800319 h 1800319"/>
              <a:gd name="connsiteX0" fmla="*/ 453866 w 1749476"/>
              <a:gd name="connsiteY0" fmla="*/ 1806166 h 1806166"/>
              <a:gd name="connsiteX1" fmla="*/ 42378 w 1749476"/>
              <a:gd name="connsiteY1" fmla="*/ 406884 h 1806166"/>
              <a:gd name="connsiteX2" fmla="*/ 1121223 w 1749476"/>
              <a:gd name="connsiteY2" fmla="*/ 46187 h 1806166"/>
              <a:gd name="connsiteX3" fmla="*/ 1711425 w 1749476"/>
              <a:gd name="connsiteY3" fmla="*/ 1033812 h 1806166"/>
              <a:gd name="connsiteX4" fmla="*/ 453866 w 1749476"/>
              <a:gd name="connsiteY4" fmla="*/ 1806166 h 1806166"/>
              <a:gd name="connsiteX0" fmla="*/ 453866 w 1749476"/>
              <a:gd name="connsiteY0" fmla="*/ 1806166 h 1806166"/>
              <a:gd name="connsiteX1" fmla="*/ 42378 w 1749476"/>
              <a:gd name="connsiteY1" fmla="*/ 406884 h 1806166"/>
              <a:gd name="connsiteX2" fmla="*/ 1121223 w 1749476"/>
              <a:gd name="connsiteY2" fmla="*/ 46187 h 1806166"/>
              <a:gd name="connsiteX3" fmla="*/ 1711425 w 1749476"/>
              <a:gd name="connsiteY3" fmla="*/ 1033812 h 1806166"/>
              <a:gd name="connsiteX4" fmla="*/ 453866 w 1749476"/>
              <a:gd name="connsiteY4" fmla="*/ 1806166 h 1806166"/>
              <a:gd name="connsiteX0" fmla="*/ 239409 w 1521789"/>
              <a:gd name="connsiteY0" fmla="*/ 1776995 h 1776995"/>
              <a:gd name="connsiteX1" fmla="*/ 70292 w 1521789"/>
              <a:gd name="connsiteY1" fmla="*/ 520932 h 1776995"/>
              <a:gd name="connsiteX2" fmla="*/ 906766 w 1521789"/>
              <a:gd name="connsiteY2" fmla="*/ 17016 h 1776995"/>
              <a:gd name="connsiteX3" fmla="*/ 1496968 w 1521789"/>
              <a:gd name="connsiteY3" fmla="*/ 1004641 h 1776995"/>
              <a:gd name="connsiteX4" fmla="*/ 239409 w 1521789"/>
              <a:gd name="connsiteY4" fmla="*/ 1776995 h 1776995"/>
              <a:gd name="connsiteX0" fmla="*/ 239409 w 1231261"/>
              <a:gd name="connsiteY0" fmla="*/ 1775851 h 1775851"/>
              <a:gd name="connsiteX1" fmla="*/ 70292 w 1231261"/>
              <a:gd name="connsiteY1" fmla="*/ 519788 h 1775851"/>
              <a:gd name="connsiteX2" fmla="*/ 906766 w 1231261"/>
              <a:gd name="connsiteY2" fmla="*/ 15872 h 1775851"/>
              <a:gd name="connsiteX3" fmla="*/ 1188496 w 1231261"/>
              <a:gd name="connsiteY3" fmla="*/ 981463 h 1775851"/>
              <a:gd name="connsiteX4" fmla="*/ 239409 w 1231261"/>
              <a:gd name="connsiteY4" fmla="*/ 1775851 h 1775851"/>
              <a:gd name="connsiteX0" fmla="*/ 208905 w 1200757"/>
              <a:gd name="connsiteY0" fmla="*/ 1772621 h 1772621"/>
              <a:gd name="connsiteX1" fmla="*/ 39788 w 1200757"/>
              <a:gd name="connsiteY1" fmla="*/ 516558 h 1772621"/>
              <a:gd name="connsiteX2" fmla="*/ 876262 w 1200757"/>
              <a:gd name="connsiteY2" fmla="*/ 12642 h 1772621"/>
              <a:gd name="connsiteX3" fmla="*/ 1157992 w 1200757"/>
              <a:gd name="connsiteY3" fmla="*/ 978233 h 1772621"/>
              <a:gd name="connsiteX4" fmla="*/ 208905 w 1200757"/>
              <a:gd name="connsiteY4" fmla="*/ 1772621 h 1772621"/>
              <a:gd name="connsiteX0" fmla="*/ 208905 w 1199055"/>
              <a:gd name="connsiteY0" fmla="*/ 1832971 h 1832971"/>
              <a:gd name="connsiteX1" fmla="*/ 39788 w 1199055"/>
              <a:gd name="connsiteY1" fmla="*/ 576908 h 1832971"/>
              <a:gd name="connsiteX2" fmla="*/ 876262 w 1199055"/>
              <a:gd name="connsiteY2" fmla="*/ 72992 h 1832971"/>
              <a:gd name="connsiteX3" fmla="*/ 1157992 w 1199055"/>
              <a:gd name="connsiteY3" fmla="*/ 1038583 h 1832971"/>
              <a:gd name="connsiteX4" fmla="*/ 208905 w 1199055"/>
              <a:gd name="connsiteY4" fmla="*/ 1832971 h 1832971"/>
              <a:gd name="connsiteX0" fmla="*/ 208905 w 1248127"/>
              <a:gd name="connsiteY0" fmla="*/ 1809218 h 1809218"/>
              <a:gd name="connsiteX1" fmla="*/ 39788 w 1248127"/>
              <a:gd name="connsiteY1" fmla="*/ 553155 h 1809218"/>
              <a:gd name="connsiteX2" fmla="*/ 876262 w 1248127"/>
              <a:gd name="connsiteY2" fmla="*/ 49239 h 1809218"/>
              <a:gd name="connsiteX3" fmla="*/ 1157992 w 1248127"/>
              <a:gd name="connsiteY3" fmla="*/ 1014830 h 1809218"/>
              <a:gd name="connsiteX4" fmla="*/ 208905 w 1248127"/>
              <a:gd name="connsiteY4" fmla="*/ 1809218 h 1809218"/>
              <a:gd name="connsiteX0" fmla="*/ 275691 w 1314913"/>
              <a:gd name="connsiteY0" fmla="*/ 1807976 h 1807976"/>
              <a:gd name="connsiteX1" fmla="*/ 106574 w 1314913"/>
              <a:gd name="connsiteY1" fmla="*/ 551913 h 1807976"/>
              <a:gd name="connsiteX2" fmla="*/ 943048 w 1314913"/>
              <a:gd name="connsiteY2" fmla="*/ 47997 h 1807976"/>
              <a:gd name="connsiteX3" fmla="*/ 1224778 w 1314913"/>
              <a:gd name="connsiteY3" fmla="*/ 1013588 h 1807976"/>
              <a:gd name="connsiteX4" fmla="*/ 275691 w 1314913"/>
              <a:gd name="connsiteY4" fmla="*/ 1807976 h 1807976"/>
              <a:gd name="connsiteX0" fmla="*/ 218269 w 1257491"/>
              <a:gd name="connsiteY0" fmla="*/ 1809366 h 1809366"/>
              <a:gd name="connsiteX1" fmla="*/ 49152 w 1257491"/>
              <a:gd name="connsiteY1" fmla="*/ 553303 h 1809366"/>
              <a:gd name="connsiteX2" fmla="*/ 885626 w 1257491"/>
              <a:gd name="connsiteY2" fmla="*/ 49387 h 1809366"/>
              <a:gd name="connsiteX3" fmla="*/ 1167356 w 1257491"/>
              <a:gd name="connsiteY3" fmla="*/ 1014978 h 1809366"/>
              <a:gd name="connsiteX4" fmla="*/ 218269 w 1257491"/>
              <a:gd name="connsiteY4" fmla="*/ 1809366 h 1809366"/>
              <a:gd name="connsiteX0" fmla="*/ 218269 w 1257491"/>
              <a:gd name="connsiteY0" fmla="*/ 1809366 h 1809366"/>
              <a:gd name="connsiteX1" fmla="*/ 49152 w 1257491"/>
              <a:gd name="connsiteY1" fmla="*/ 553303 h 1809366"/>
              <a:gd name="connsiteX2" fmla="*/ 885626 w 1257491"/>
              <a:gd name="connsiteY2" fmla="*/ 49387 h 1809366"/>
              <a:gd name="connsiteX3" fmla="*/ 1167356 w 1257491"/>
              <a:gd name="connsiteY3" fmla="*/ 1014978 h 1809366"/>
              <a:gd name="connsiteX4" fmla="*/ 218269 w 1257491"/>
              <a:gd name="connsiteY4" fmla="*/ 1809366 h 1809366"/>
              <a:gd name="connsiteX0" fmla="*/ 206352 w 1245574"/>
              <a:gd name="connsiteY0" fmla="*/ 1809366 h 1809366"/>
              <a:gd name="connsiteX1" fmla="*/ 37235 w 1245574"/>
              <a:gd name="connsiteY1" fmla="*/ 553303 h 1809366"/>
              <a:gd name="connsiteX2" fmla="*/ 873709 w 1245574"/>
              <a:gd name="connsiteY2" fmla="*/ 49387 h 1809366"/>
              <a:gd name="connsiteX3" fmla="*/ 1155439 w 1245574"/>
              <a:gd name="connsiteY3" fmla="*/ 1014978 h 1809366"/>
              <a:gd name="connsiteX4" fmla="*/ 206352 w 1245574"/>
              <a:gd name="connsiteY4" fmla="*/ 1809366 h 1809366"/>
              <a:gd name="connsiteX0" fmla="*/ 206352 w 1288005"/>
              <a:gd name="connsiteY0" fmla="*/ 1809366 h 1809366"/>
              <a:gd name="connsiteX1" fmla="*/ 37235 w 1288005"/>
              <a:gd name="connsiteY1" fmla="*/ 553303 h 1809366"/>
              <a:gd name="connsiteX2" fmla="*/ 873709 w 1288005"/>
              <a:gd name="connsiteY2" fmla="*/ 49387 h 1809366"/>
              <a:gd name="connsiteX3" fmla="*/ 1155439 w 1288005"/>
              <a:gd name="connsiteY3" fmla="*/ 1014978 h 1809366"/>
              <a:gd name="connsiteX4" fmla="*/ 206352 w 1288005"/>
              <a:gd name="connsiteY4" fmla="*/ 1809366 h 1809366"/>
              <a:gd name="connsiteX0" fmla="*/ 193136 w 1190828"/>
              <a:gd name="connsiteY0" fmla="*/ 2374344 h 2374344"/>
              <a:gd name="connsiteX1" fmla="*/ 24019 w 1190828"/>
              <a:gd name="connsiteY1" fmla="*/ 1118281 h 2374344"/>
              <a:gd name="connsiteX2" fmla="*/ 778465 w 1190828"/>
              <a:gd name="connsiteY2" fmla="*/ 26226 h 2374344"/>
              <a:gd name="connsiteX3" fmla="*/ 1142223 w 1190828"/>
              <a:gd name="connsiteY3" fmla="*/ 1579956 h 2374344"/>
              <a:gd name="connsiteX4" fmla="*/ 193136 w 1190828"/>
              <a:gd name="connsiteY4" fmla="*/ 2374344 h 2374344"/>
              <a:gd name="connsiteX0" fmla="*/ 173956 w 1171648"/>
              <a:gd name="connsiteY0" fmla="*/ 2384751 h 2384751"/>
              <a:gd name="connsiteX1" fmla="*/ 4839 w 1171648"/>
              <a:gd name="connsiteY1" fmla="*/ 1128688 h 2384751"/>
              <a:gd name="connsiteX2" fmla="*/ 759285 w 1171648"/>
              <a:gd name="connsiteY2" fmla="*/ 36633 h 2384751"/>
              <a:gd name="connsiteX3" fmla="*/ 1123043 w 1171648"/>
              <a:gd name="connsiteY3" fmla="*/ 1590363 h 2384751"/>
              <a:gd name="connsiteX4" fmla="*/ 173956 w 1171648"/>
              <a:gd name="connsiteY4" fmla="*/ 2384751 h 2384751"/>
              <a:gd name="connsiteX0" fmla="*/ 103149 w 1221271"/>
              <a:gd name="connsiteY0" fmla="*/ 3166163 h 3166161"/>
              <a:gd name="connsiteX1" fmla="*/ 46204 w 1221271"/>
              <a:gd name="connsiteY1" fmla="*/ 1121872 h 3166161"/>
              <a:gd name="connsiteX2" fmla="*/ 800650 w 1221271"/>
              <a:gd name="connsiteY2" fmla="*/ 29817 h 3166161"/>
              <a:gd name="connsiteX3" fmla="*/ 1164408 w 1221271"/>
              <a:gd name="connsiteY3" fmla="*/ 1583547 h 3166161"/>
              <a:gd name="connsiteX4" fmla="*/ 103149 w 1221271"/>
              <a:gd name="connsiteY4" fmla="*/ 3166163 h 3166161"/>
              <a:gd name="connsiteX0" fmla="*/ 74539 w 1192661"/>
              <a:gd name="connsiteY0" fmla="*/ 3166163 h 3166161"/>
              <a:gd name="connsiteX1" fmla="*/ 17594 w 1192661"/>
              <a:gd name="connsiteY1" fmla="*/ 1121872 h 3166161"/>
              <a:gd name="connsiteX2" fmla="*/ 772040 w 1192661"/>
              <a:gd name="connsiteY2" fmla="*/ 29817 h 3166161"/>
              <a:gd name="connsiteX3" fmla="*/ 1135798 w 1192661"/>
              <a:gd name="connsiteY3" fmla="*/ 1583547 h 3166161"/>
              <a:gd name="connsiteX4" fmla="*/ 74539 w 1192661"/>
              <a:gd name="connsiteY4" fmla="*/ 3166163 h 3166161"/>
              <a:gd name="connsiteX0" fmla="*/ 57986 w 1176108"/>
              <a:gd name="connsiteY0" fmla="*/ 3176203 h 3176201"/>
              <a:gd name="connsiteX1" fmla="*/ 1041 w 1176108"/>
              <a:gd name="connsiteY1" fmla="*/ 1131912 h 3176201"/>
              <a:gd name="connsiteX2" fmla="*/ 755487 w 1176108"/>
              <a:gd name="connsiteY2" fmla="*/ 39857 h 3176201"/>
              <a:gd name="connsiteX3" fmla="*/ 1119245 w 1176108"/>
              <a:gd name="connsiteY3" fmla="*/ 1593587 h 3176201"/>
              <a:gd name="connsiteX4" fmla="*/ 57986 w 1176108"/>
              <a:gd name="connsiteY4" fmla="*/ 3176203 h 317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108" h="3176201">
                <a:moveTo>
                  <a:pt x="57986" y="3176203"/>
                </a:moveTo>
                <a:cubicBezTo>
                  <a:pt x="395407" y="2027730"/>
                  <a:pt x="-23440" y="1666847"/>
                  <a:pt x="1041" y="1131912"/>
                </a:cubicBezTo>
                <a:cubicBezTo>
                  <a:pt x="36403" y="359227"/>
                  <a:pt x="325819" y="-150070"/>
                  <a:pt x="755487" y="39857"/>
                </a:cubicBezTo>
                <a:cubicBezTo>
                  <a:pt x="1200737" y="236672"/>
                  <a:pt x="1235495" y="1070863"/>
                  <a:pt x="1119245" y="1593587"/>
                </a:cubicBezTo>
                <a:cubicBezTo>
                  <a:pt x="1002995" y="2116311"/>
                  <a:pt x="278974" y="3098028"/>
                  <a:pt x="57986" y="3176203"/>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0"/>
            <a:ext cx="8153400" cy="4247317"/>
          </a:xfrm>
          <a:prstGeom prst="rect">
            <a:avLst/>
          </a:prstGeom>
          <a:noFill/>
          <a:ln>
            <a:solidFill>
              <a:schemeClr val="tx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48000">
                      <a:srgbClr val="00B0F0"/>
                    </a:gs>
                    <a:gs pos="75000">
                      <a:srgbClr val="0070C0"/>
                    </a:gs>
                    <a:gs pos="61000">
                      <a:srgbClr val="002060"/>
                    </a:gs>
                  </a:gsLst>
                  <a:lin ang="5400000"/>
                </a:gradFill>
                <a:effectLst>
                  <a:outerShdw blurRad="50800" dist="39000" dir="5460000" algn="tl">
                    <a:srgbClr val="000000">
                      <a:alpha val="38000"/>
                    </a:srgbClr>
                  </a:outerShdw>
                </a:effectLst>
              </a:rPr>
              <a:t>Then, during World War Two ships began to </a:t>
            </a:r>
            <a:r>
              <a:rPr lang="en-US" sz="5400" b="1" cap="none" spc="0" dirty="0">
                <a:ln w="11430">
                  <a:solidFill>
                    <a:srgbClr val="0066FF"/>
                  </a:solidFill>
                </a:ln>
                <a:gradFill>
                  <a:gsLst>
                    <a:gs pos="64000">
                      <a:srgbClr val="004086"/>
                    </a:gs>
                    <a:gs pos="33000">
                      <a:srgbClr val="00B0F0"/>
                    </a:gs>
                    <a:gs pos="88000">
                      <a:srgbClr val="0070C0"/>
                    </a:gs>
                  </a:gsLst>
                  <a:lin ang="5400000"/>
                </a:gradFill>
                <a:effectLst>
                  <a:outerShdw blurRad="50800" dist="39000" dir="5460000" algn="tl">
                    <a:srgbClr val="000000">
                      <a:alpha val="38000"/>
                    </a:srgbClr>
                  </a:outerShdw>
                </a:effectLst>
              </a:rPr>
              <a:t>map</a:t>
            </a:r>
            <a:r>
              <a:rPr lang="en-US" sz="5400" b="1" cap="none" spc="0" dirty="0">
                <a:ln w="11430"/>
                <a:gradFill>
                  <a:gsLst>
                    <a:gs pos="48000">
                      <a:srgbClr val="00B0F0"/>
                    </a:gs>
                    <a:gs pos="75000">
                      <a:srgbClr val="0070C0"/>
                    </a:gs>
                    <a:gs pos="61000">
                      <a:srgbClr val="002060"/>
                    </a:gs>
                  </a:gsLst>
                  <a:lin ang="5400000"/>
                </a:gradFill>
                <a:effectLst>
                  <a:outerShdw blurRad="50800" dist="39000" dir="5460000" algn="tl">
                    <a:srgbClr val="000000">
                      <a:alpha val="38000"/>
                    </a:srgbClr>
                  </a:outerShdw>
                </a:effectLst>
              </a:rPr>
              <a:t> the sea-floor with sonar.</a:t>
            </a:r>
          </a:p>
          <a:p>
            <a:pPr algn="ctr"/>
            <a:r>
              <a:rPr lang="en-US" sz="5400" b="1" cap="none" spc="0" dirty="0">
                <a:ln w="11430"/>
                <a:gradFill>
                  <a:gsLst>
                    <a:gs pos="48000">
                      <a:srgbClr val="00B0F0"/>
                    </a:gs>
                    <a:gs pos="75000">
                      <a:srgbClr val="0070C0"/>
                    </a:gs>
                    <a:gs pos="61000">
                      <a:srgbClr val="002060"/>
                    </a:gs>
                  </a:gsLst>
                  <a:lin ang="5400000"/>
                </a:gradFill>
                <a:effectLst>
                  <a:outerShdw blurRad="50800" dist="39000" dir="5460000" algn="tl">
                    <a:srgbClr val="000000">
                      <a:alpha val="38000"/>
                    </a:srgbClr>
                  </a:outerShdw>
                </a:effectLst>
              </a:rPr>
              <a:t>And in the 50s Hess began collection more evidence.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4000"/>
            <a:ext cx="81534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t>And by the late 1960s all the evidence was in – </a:t>
            </a:r>
            <a:r>
              <a:rPr lang="en-US" sz="5400" b="1" u="sng"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t>Wegener had been right!</a:t>
            </a:r>
            <a:r>
              <a:rPr lang="en-US" sz="5400" b="1"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t/>
            </a:r>
            <a:br>
              <a:rPr lang="en-US" sz="5400" b="1"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br>
            <a:r>
              <a:rPr lang="en-US" sz="5400" b="1"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t>And Hess figured out </a:t>
            </a:r>
            <a:br>
              <a:rPr lang="en-US" sz="5400" b="1"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br>
            <a:r>
              <a:rPr lang="en-US" sz="5400" b="1" cap="none" spc="0" dirty="0">
                <a:ln w="11430"/>
                <a:gradFill>
                  <a:gsLst>
                    <a:gs pos="48000">
                      <a:srgbClr val="FF66CC"/>
                    </a:gs>
                    <a:gs pos="75000">
                      <a:srgbClr val="FF3399"/>
                    </a:gs>
                    <a:gs pos="61000">
                      <a:srgbClr val="FF0066"/>
                    </a:gs>
                  </a:gsLst>
                  <a:lin ang="5400000"/>
                </a:gradFill>
                <a:effectLst>
                  <a:outerShdw blurRad="50800" dist="39000" dir="5460000" algn="tl">
                    <a:srgbClr val="000000">
                      <a:alpha val="38000"/>
                    </a:srgbClr>
                  </a:outerShdw>
                </a:effectLst>
              </a:rPr>
              <a:t>how it all worked!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a:solidFill>
                  <a:srgbClr val="FFFF00"/>
                </a:solidFill>
              </a:rPr>
              <a:t>Explain how sea-floor spreading provides </a:t>
            </a:r>
            <a:br>
              <a:rPr lang="en-US" sz="2400" dirty="0">
                <a:solidFill>
                  <a:srgbClr val="FFFF00"/>
                </a:solidFill>
              </a:rPr>
            </a:br>
            <a:r>
              <a:rPr lang="en-US" sz="2400" dirty="0">
                <a:solidFill>
                  <a:srgbClr val="FFFF00"/>
                </a:solidFill>
              </a:rPr>
              <a:t>a way for continents to move.</a:t>
            </a:r>
          </a:p>
          <a:p>
            <a:endParaRPr lang="en-US" sz="2400" dirty="0">
              <a:solidFill>
                <a:srgbClr val="FFFF00"/>
              </a:solidFill>
            </a:endParaRPr>
          </a:p>
          <a:p>
            <a:r>
              <a:rPr lang="en-US" sz="2400" dirty="0">
                <a:solidFill>
                  <a:srgbClr val="FFFF00"/>
                </a:solidFill>
              </a:rPr>
              <a:t>Describe how new oceanic lithosphere </a:t>
            </a:r>
            <a:br>
              <a:rPr lang="en-US" sz="2400" dirty="0">
                <a:solidFill>
                  <a:srgbClr val="FFFF00"/>
                </a:solidFill>
              </a:rPr>
            </a:br>
            <a:r>
              <a:rPr lang="en-US" sz="2400" dirty="0">
                <a:solidFill>
                  <a:srgbClr val="FFFF00"/>
                </a:solidFill>
              </a:rPr>
              <a:t>forms at mid-ocean ridges.</a:t>
            </a:r>
          </a:p>
          <a:p>
            <a:endParaRPr lang="en-US" sz="2400" dirty="0">
              <a:solidFill>
                <a:srgbClr val="FFFF00"/>
              </a:solidFill>
            </a:endParaRPr>
          </a:p>
        </p:txBody>
      </p:sp>
      <p:sp>
        <p:nvSpPr>
          <p:cNvPr id="4" name="TextBox 3"/>
          <p:cNvSpPr txBox="1"/>
          <p:nvPr/>
        </p:nvSpPr>
        <p:spPr>
          <a:xfrm>
            <a:off x="914400" y="914400"/>
            <a:ext cx="4778039" cy="646331"/>
          </a:xfrm>
          <a:prstGeom prst="rect">
            <a:avLst/>
          </a:prstGeom>
          <a:noFill/>
        </p:spPr>
        <p:txBody>
          <a:bodyPr wrap="none" rtlCol="0">
            <a:spAutoFit/>
          </a:bodyPr>
          <a:lstStyle/>
          <a:p>
            <a:r>
              <a:rPr lang="en-US" dirty="0">
                <a:solidFill>
                  <a:srgbClr val="FF0000"/>
                </a:solidFill>
                <a:hlinkClick r:id="rId3"/>
              </a:rPr>
              <a:t>http://www.youtube.com/watch?v=GyMLlLxbfa4</a:t>
            </a:r>
            <a:endParaRPr lang="en-US" dirty="0">
              <a:solidFill>
                <a:srgbClr val="FF0000"/>
              </a:solidFill>
            </a:endParaRPr>
          </a:p>
          <a:p>
            <a:endParaRPr lang="en-US" dirty="0"/>
          </a:p>
        </p:txBody>
      </p:sp>
      <p:sp>
        <p:nvSpPr>
          <p:cNvPr id="5" name="Rectangle 4"/>
          <p:cNvSpPr/>
          <p:nvPr/>
        </p:nvSpPr>
        <p:spPr>
          <a:xfrm>
            <a:off x="533400" y="1524000"/>
            <a:ext cx="8153400" cy="12464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500" b="1" cap="none" spc="0"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Sea-Floor Spreading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ts3.mm.bing.net/th?id=HN.608035122893160966&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6" y="0"/>
            <a:ext cx="9153676" cy="6865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8800" b="1" dirty="0">
                <a:ln w="11430"/>
                <a:gradFill>
                  <a:gsLst>
                    <a:gs pos="0">
                      <a:srgbClr val="FFFF00"/>
                    </a:gs>
                    <a:gs pos="75000">
                      <a:schemeClr val="accent2">
                        <a:tint val="90000"/>
                        <a:shade val="60000"/>
                        <a:satMod val="240000"/>
                      </a:schemeClr>
                    </a:gs>
                    <a:gs pos="70000">
                      <a:schemeClr val="accent2">
                        <a:tint val="100000"/>
                        <a:shade val="50000"/>
                        <a:satMod val="240000"/>
                      </a:schemeClr>
                    </a:gs>
                  </a:gsLst>
                  <a:lin ang="5400000"/>
                </a:gradFill>
                <a:effectLst>
                  <a:outerShdw blurRad="50800" dist="39000" dir="5460000" algn="tl">
                    <a:srgbClr val="000000">
                      <a:alpha val="38000"/>
                    </a:srgbClr>
                  </a:outerShdw>
                </a:effectLst>
              </a:rPr>
              <a:t>The Ocean Floor</a:t>
            </a:r>
            <a:endParaRPr lang="en-US" sz="8800" dirty="0"/>
          </a:p>
        </p:txBody>
      </p:sp>
      <p:sp>
        <p:nvSpPr>
          <p:cNvPr id="4" name="AutoShape 2" descr="https://dr282zn36sxxg.cloudfront.net/datastreams/f-d%3A7aed39e384cab97e811c909992bf0ec5e453a4bb8b190f303d3651d3%2BIMAGE_THUMB_POSTCARD%2BIMAGE_THUMB_POSTCARD.1"/>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r>
              <a:rPr lang="en-US" dirty="0"/>
              <a:t>Before World War II, people thought the seafloor was completely flat and featureless. There was no reason to think otherwise.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43" y="685800"/>
            <a:ext cx="8229600" cy="1143000"/>
          </a:xfrm>
        </p:spPr>
        <p:txBody>
          <a:bodyPr>
            <a:noAutofit/>
          </a:bodyPr>
          <a:lstStyle/>
          <a:p>
            <a:pPr algn="r" rtl="0" eaLnBrk="1" latinLnBrk="0" hangingPunct="1"/>
            <a:r>
              <a:rPr lang="en-US" sz="6000" b="1" kern="1200" dirty="0">
                <a:solidFill>
                  <a:srgbClr val="00B0F0"/>
                </a:solidFill>
                <a:effectLst/>
              </a:rPr>
              <a:t>Echo </a:t>
            </a:r>
            <a:br>
              <a:rPr lang="en-US" sz="6000" b="1" kern="1200" dirty="0">
                <a:solidFill>
                  <a:srgbClr val="00B0F0"/>
                </a:solidFill>
                <a:effectLst/>
              </a:rPr>
            </a:br>
            <a:endParaRPr lang="en-US" sz="6000" dirty="0">
              <a:solidFill>
                <a:srgbClr val="00B0F0"/>
              </a:solidFill>
              <a:effectLst/>
            </a:endParaRPr>
          </a:p>
        </p:txBody>
      </p:sp>
      <p:sp>
        <p:nvSpPr>
          <p:cNvPr id="3" name="Content Placeholder 2"/>
          <p:cNvSpPr>
            <a:spLocks noGrp="1"/>
          </p:cNvSpPr>
          <p:nvPr>
            <p:ph idx="1"/>
          </p:nvPr>
        </p:nvSpPr>
        <p:spPr>
          <a:xfrm>
            <a:off x="457200" y="457200"/>
            <a:ext cx="4800600" cy="6028871"/>
          </a:xfrm>
        </p:spPr>
        <p:txBody>
          <a:bodyPr>
            <a:noAutofit/>
          </a:bodyPr>
          <a:lstStyle/>
          <a:p>
            <a:pPr marL="0" indent="0">
              <a:buNone/>
            </a:pPr>
            <a:r>
              <a:rPr lang="en-US" sz="2400" dirty="0">
                <a:solidFill>
                  <a:srgbClr val="00FFFF"/>
                </a:solidFill>
              </a:rPr>
              <a:t>During the World War 2, battleships and submarines carried echo sounders. Their goal was to locate enemy submarines. </a:t>
            </a:r>
          </a:p>
          <a:p>
            <a:pPr marL="0" indent="0">
              <a:buNone/>
            </a:pPr>
            <a:endParaRPr lang="en-US" sz="2400" dirty="0">
              <a:solidFill>
                <a:srgbClr val="00FFFF"/>
              </a:solidFill>
            </a:endParaRPr>
          </a:p>
          <a:p>
            <a:pPr marL="0" indent="0">
              <a:buNone/>
            </a:pPr>
            <a:r>
              <a:rPr lang="en-US" sz="2400" dirty="0">
                <a:solidFill>
                  <a:srgbClr val="00FFFF"/>
                </a:solidFill>
              </a:rPr>
              <a:t>Echo sounders produce sound waves that travel outward in all directions.  When the sound bounces </a:t>
            </a:r>
            <a:br>
              <a:rPr lang="en-US" sz="2400" dirty="0">
                <a:solidFill>
                  <a:srgbClr val="00FFFF"/>
                </a:solidFill>
              </a:rPr>
            </a:br>
            <a:r>
              <a:rPr lang="en-US" sz="2400" dirty="0">
                <a:solidFill>
                  <a:srgbClr val="00FFFF"/>
                </a:solidFill>
              </a:rPr>
              <a:t>back to the ship they can </a:t>
            </a:r>
            <a:br>
              <a:rPr lang="en-US" sz="2400" dirty="0">
                <a:solidFill>
                  <a:srgbClr val="00FFFF"/>
                </a:solidFill>
              </a:rPr>
            </a:br>
            <a:r>
              <a:rPr lang="en-US" sz="2400" dirty="0">
                <a:solidFill>
                  <a:srgbClr val="00FFFF"/>
                </a:solidFill>
              </a:rPr>
              <a:t>figure out what is out there.</a:t>
            </a:r>
          </a:p>
          <a:p>
            <a:pPr marL="0" indent="0">
              <a:buNone/>
            </a:pPr>
            <a:endParaRPr lang="en-US" sz="2400" dirty="0">
              <a:solidFill>
                <a:srgbClr val="00FFFF"/>
              </a:solidFill>
            </a:endParaRPr>
          </a:p>
          <a:p>
            <a:pPr marL="0" indent="0">
              <a:buNone/>
            </a:pPr>
            <a:r>
              <a:rPr lang="en-US" sz="2400" dirty="0">
                <a:solidFill>
                  <a:srgbClr val="00FFFF"/>
                </a:solidFill>
              </a:rPr>
              <a:t>Most of these sound waves </a:t>
            </a:r>
            <a:br>
              <a:rPr lang="en-US" sz="2400" dirty="0">
                <a:solidFill>
                  <a:srgbClr val="00FFFF"/>
                </a:solidFill>
              </a:rPr>
            </a:br>
            <a:r>
              <a:rPr lang="en-US" sz="2400" dirty="0">
                <a:solidFill>
                  <a:srgbClr val="00FFFF"/>
                </a:solidFill>
              </a:rPr>
              <a:t>did not hit submarines. They </a:t>
            </a:r>
            <a:br>
              <a:rPr lang="en-US" sz="2400" dirty="0">
                <a:solidFill>
                  <a:srgbClr val="00FFFF"/>
                </a:solidFill>
              </a:rPr>
            </a:br>
            <a:r>
              <a:rPr lang="en-US" sz="2400" dirty="0">
                <a:solidFill>
                  <a:srgbClr val="00FFFF"/>
                </a:solidFill>
              </a:rPr>
              <a:t>instead were used to map </a:t>
            </a:r>
            <a:br>
              <a:rPr lang="en-US" sz="2400" dirty="0">
                <a:solidFill>
                  <a:srgbClr val="00FFFF"/>
                </a:solidFill>
              </a:rPr>
            </a:br>
            <a:r>
              <a:rPr lang="en-US" sz="2400" dirty="0">
                <a:solidFill>
                  <a:srgbClr val="00FFFF"/>
                </a:solidFill>
              </a:rPr>
              <a:t>the ocean floor.</a:t>
            </a:r>
          </a:p>
        </p:txBody>
      </p:sp>
      <p:pic>
        <p:nvPicPr>
          <p:cNvPr id="4" name="Picture 4" descr="https://dr282zn36sxxg.cloudfront.net/datastreams/f-d%3A7aed39e384cab97e811c909992bf0ec5e453a4bb8b190f303d3651d3%2BIMAGE_THUMB_POSTCARD%2BIMAGE_THUMB_POSTCAR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3483" y="3276599"/>
            <a:ext cx="4584959" cy="32094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38843" y="914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b="1" dirty="0">
                <a:solidFill>
                  <a:srgbClr val="00B0F0"/>
                </a:solidFill>
              </a:rPr>
              <a:t>Sounders</a:t>
            </a:r>
            <a:endParaRPr lang="en-US" sz="6000" dirty="0">
              <a:solidFill>
                <a:srgbClr val="00B0F0"/>
              </a:solidFill>
            </a:endParaRPr>
          </a:p>
        </p:txBody>
      </p:sp>
    </p:spTree>
    <p:extLst>
      <p:ext uri="{BB962C8B-B14F-4D97-AF65-F5344CB8AC3E}">
        <p14:creationId xmlns:p14="http://schemas.microsoft.com/office/powerpoint/2010/main" val="162798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863</Words>
  <Application>Microsoft Office PowerPoint</Application>
  <PresentationFormat>On-screen Show (4:3)</PresentationFormat>
  <Paragraphs>118</Paragraphs>
  <Slides>34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Ocean Floor</vt:lpstr>
      <vt:lpstr>Echo  </vt:lpstr>
      <vt:lpstr>Features of  </vt:lpstr>
      <vt:lpstr>Near the trenches  were volcanoes!</vt:lpstr>
      <vt:lpstr>Near the trenches were volcanoes</vt:lpstr>
      <vt:lpstr>PowerPoint Presentation</vt:lpstr>
      <vt:lpstr>The Sea-floor</vt:lpstr>
      <vt:lpstr>The Sea-floor</vt:lpstr>
      <vt:lpstr>Crazy but 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WTPS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lcronin</dc:creator>
  <cp:lastModifiedBy>Christina Woertz</cp:lastModifiedBy>
  <cp:revision>25</cp:revision>
  <dcterms:created xsi:type="dcterms:W3CDTF">2014-04-21T14:16:32Z</dcterms:created>
  <dcterms:modified xsi:type="dcterms:W3CDTF">2016-02-17T17:34:41Z</dcterms:modified>
</cp:coreProperties>
</file>