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77" r:id="rId3"/>
    <p:sldId id="276" r:id="rId4"/>
    <p:sldId id="260" r:id="rId5"/>
    <p:sldId id="275" r:id="rId6"/>
    <p:sldId id="261" r:id="rId7"/>
    <p:sldId id="263" r:id="rId8"/>
    <p:sldId id="264" r:id="rId9"/>
    <p:sldId id="267" r:id="rId10"/>
    <p:sldId id="268" r:id="rId11"/>
    <p:sldId id="269" r:id="rId12"/>
    <p:sldId id="271" r:id="rId13"/>
    <p:sldId id="272" r:id="rId14"/>
    <p:sldId id="273"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EE"/>
    <a:srgbClr val="D1D2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B7E7E4-07EA-42BA-80EE-BB18D0936A4B}"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9FBB1-8711-462A-8B67-9F3C7CC0E6EA}" type="slidenum">
              <a:rPr lang="en-US" smtClean="0"/>
              <a:t>‹#›</a:t>
            </a:fld>
            <a:endParaRPr lang="en-US"/>
          </a:p>
        </p:txBody>
      </p:sp>
    </p:spTree>
    <p:extLst>
      <p:ext uri="{BB962C8B-B14F-4D97-AF65-F5344CB8AC3E}">
        <p14:creationId xmlns:p14="http://schemas.microsoft.com/office/powerpoint/2010/main" val="2785629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B7E7E4-07EA-42BA-80EE-BB18D0936A4B}"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9FBB1-8711-462A-8B67-9F3C7CC0E6EA}" type="slidenum">
              <a:rPr lang="en-US" smtClean="0"/>
              <a:t>‹#›</a:t>
            </a:fld>
            <a:endParaRPr lang="en-US"/>
          </a:p>
        </p:txBody>
      </p:sp>
    </p:spTree>
    <p:extLst>
      <p:ext uri="{BB962C8B-B14F-4D97-AF65-F5344CB8AC3E}">
        <p14:creationId xmlns:p14="http://schemas.microsoft.com/office/powerpoint/2010/main" val="3720709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B7E7E4-07EA-42BA-80EE-BB18D0936A4B}"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9FBB1-8711-462A-8B67-9F3C7CC0E6EA}" type="slidenum">
              <a:rPr lang="en-US" smtClean="0"/>
              <a:t>‹#›</a:t>
            </a:fld>
            <a:endParaRPr lang="en-US"/>
          </a:p>
        </p:txBody>
      </p:sp>
    </p:spTree>
    <p:extLst>
      <p:ext uri="{BB962C8B-B14F-4D97-AF65-F5344CB8AC3E}">
        <p14:creationId xmlns:p14="http://schemas.microsoft.com/office/powerpoint/2010/main" val="1243530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B7E7E4-07EA-42BA-80EE-BB18D0936A4B}"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9FBB1-8711-462A-8B67-9F3C7CC0E6EA}" type="slidenum">
              <a:rPr lang="en-US" smtClean="0"/>
              <a:t>‹#›</a:t>
            </a:fld>
            <a:endParaRPr lang="en-US"/>
          </a:p>
        </p:txBody>
      </p:sp>
    </p:spTree>
    <p:extLst>
      <p:ext uri="{BB962C8B-B14F-4D97-AF65-F5344CB8AC3E}">
        <p14:creationId xmlns:p14="http://schemas.microsoft.com/office/powerpoint/2010/main" val="66288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B7E7E4-07EA-42BA-80EE-BB18D0936A4B}"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9FBB1-8711-462A-8B67-9F3C7CC0E6EA}" type="slidenum">
              <a:rPr lang="en-US" smtClean="0"/>
              <a:t>‹#›</a:t>
            </a:fld>
            <a:endParaRPr lang="en-US"/>
          </a:p>
        </p:txBody>
      </p:sp>
    </p:spTree>
    <p:extLst>
      <p:ext uri="{BB962C8B-B14F-4D97-AF65-F5344CB8AC3E}">
        <p14:creationId xmlns:p14="http://schemas.microsoft.com/office/powerpoint/2010/main" val="2844293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B7E7E4-07EA-42BA-80EE-BB18D0936A4B}"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09FBB1-8711-462A-8B67-9F3C7CC0E6EA}" type="slidenum">
              <a:rPr lang="en-US" smtClean="0"/>
              <a:t>‹#›</a:t>
            </a:fld>
            <a:endParaRPr lang="en-US"/>
          </a:p>
        </p:txBody>
      </p:sp>
    </p:spTree>
    <p:extLst>
      <p:ext uri="{BB962C8B-B14F-4D97-AF65-F5344CB8AC3E}">
        <p14:creationId xmlns:p14="http://schemas.microsoft.com/office/powerpoint/2010/main" val="1609741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B7E7E4-07EA-42BA-80EE-BB18D0936A4B}" type="datetimeFigureOut">
              <a:rPr lang="en-US" smtClean="0"/>
              <a:t>10/2/2017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09FBB1-8711-462A-8B67-9F3C7CC0E6EA}" type="slidenum">
              <a:rPr lang="en-US" smtClean="0"/>
              <a:t>‹#›</a:t>
            </a:fld>
            <a:endParaRPr lang="en-US"/>
          </a:p>
        </p:txBody>
      </p:sp>
    </p:spTree>
    <p:extLst>
      <p:ext uri="{BB962C8B-B14F-4D97-AF65-F5344CB8AC3E}">
        <p14:creationId xmlns:p14="http://schemas.microsoft.com/office/powerpoint/2010/main" val="2427365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B7E7E4-07EA-42BA-80EE-BB18D0936A4B}" type="datetimeFigureOut">
              <a:rPr lang="en-US" smtClean="0"/>
              <a:t>10/2/2017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09FBB1-8711-462A-8B67-9F3C7CC0E6EA}" type="slidenum">
              <a:rPr lang="en-US" smtClean="0"/>
              <a:t>‹#›</a:t>
            </a:fld>
            <a:endParaRPr lang="en-US"/>
          </a:p>
        </p:txBody>
      </p:sp>
    </p:spTree>
    <p:extLst>
      <p:ext uri="{BB962C8B-B14F-4D97-AF65-F5344CB8AC3E}">
        <p14:creationId xmlns:p14="http://schemas.microsoft.com/office/powerpoint/2010/main" val="2484301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7E7E4-07EA-42BA-80EE-BB18D0936A4B}" type="datetimeFigureOut">
              <a:rPr lang="en-US" smtClean="0"/>
              <a:t>10/2/2017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09FBB1-8711-462A-8B67-9F3C7CC0E6EA}" type="slidenum">
              <a:rPr lang="en-US" smtClean="0"/>
              <a:t>‹#›</a:t>
            </a:fld>
            <a:endParaRPr lang="en-US"/>
          </a:p>
        </p:txBody>
      </p:sp>
    </p:spTree>
    <p:extLst>
      <p:ext uri="{BB962C8B-B14F-4D97-AF65-F5344CB8AC3E}">
        <p14:creationId xmlns:p14="http://schemas.microsoft.com/office/powerpoint/2010/main" val="3975633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B7E7E4-07EA-42BA-80EE-BB18D0936A4B}"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09FBB1-8711-462A-8B67-9F3C7CC0E6EA}" type="slidenum">
              <a:rPr lang="en-US" smtClean="0"/>
              <a:t>‹#›</a:t>
            </a:fld>
            <a:endParaRPr lang="en-US"/>
          </a:p>
        </p:txBody>
      </p:sp>
    </p:spTree>
    <p:extLst>
      <p:ext uri="{BB962C8B-B14F-4D97-AF65-F5344CB8AC3E}">
        <p14:creationId xmlns:p14="http://schemas.microsoft.com/office/powerpoint/2010/main" val="3567871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B7E7E4-07EA-42BA-80EE-BB18D0936A4B}"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09FBB1-8711-462A-8B67-9F3C7CC0E6EA}" type="slidenum">
              <a:rPr lang="en-US" smtClean="0"/>
              <a:t>‹#›</a:t>
            </a:fld>
            <a:endParaRPr lang="en-US"/>
          </a:p>
        </p:txBody>
      </p:sp>
    </p:spTree>
    <p:extLst>
      <p:ext uri="{BB962C8B-B14F-4D97-AF65-F5344CB8AC3E}">
        <p14:creationId xmlns:p14="http://schemas.microsoft.com/office/powerpoint/2010/main" val="1106176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B7E7E4-07EA-42BA-80EE-BB18D0936A4B}" type="datetimeFigureOut">
              <a:rPr lang="en-US" smtClean="0"/>
              <a:t>10/2/2017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09FBB1-8711-462A-8B67-9F3C7CC0E6EA}" type="slidenum">
              <a:rPr lang="en-US" smtClean="0"/>
              <a:t>‹#›</a:t>
            </a:fld>
            <a:endParaRPr lang="en-US"/>
          </a:p>
        </p:txBody>
      </p:sp>
    </p:spTree>
    <p:extLst>
      <p:ext uri="{BB962C8B-B14F-4D97-AF65-F5344CB8AC3E}">
        <p14:creationId xmlns:p14="http://schemas.microsoft.com/office/powerpoint/2010/main" val="1771509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3CC2F3"/>
            </a:gs>
            <a:gs pos="0">
              <a:srgbClr val="3878A9"/>
            </a:gs>
            <a:gs pos="55000">
              <a:srgbClr val="72D2F5"/>
            </a:gs>
            <a:gs pos="20000">
              <a:srgbClr val="BBE7F9"/>
            </a:gs>
            <a:gs pos="37000">
              <a:srgbClr val="00B0F0"/>
            </a:gs>
            <a:gs pos="100000">
              <a:srgbClr val="002060"/>
            </a:gs>
          </a:gsLst>
          <a:lin ang="4200000" scaled="0"/>
        </a:gra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l="25536" t="23480" r="21607" b="9821"/>
          <a:stretch/>
        </p:blipFill>
        <p:spPr>
          <a:xfrm>
            <a:off x="0" y="0"/>
            <a:ext cx="9666514" cy="6858000"/>
          </a:xfrm>
          <a:prstGeom prst="rect">
            <a:avLst/>
          </a:prstGeom>
        </p:spPr>
      </p:pic>
      <p:sp>
        <p:nvSpPr>
          <p:cNvPr id="2" name="Rectangle 1"/>
          <p:cNvSpPr/>
          <p:nvPr/>
        </p:nvSpPr>
        <p:spPr>
          <a:xfrm>
            <a:off x="9666514" y="0"/>
            <a:ext cx="2525486" cy="6858000"/>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9666514" y="1538293"/>
            <a:ext cx="2133600" cy="3539430"/>
          </a:xfrm>
          <a:prstGeom prst="rect">
            <a:avLst/>
          </a:prstGeom>
        </p:spPr>
        <p:txBody>
          <a:bodyPr wrap="square">
            <a:spAutoFit/>
          </a:bodyPr>
          <a:lstStyle/>
          <a:p>
            <a:pPr algn="r"/>
            <a:r>
              <a:rPr lang="en-US" sz="3200" b="1" dirty="0"/>
              <a:t>According to the author, how did people feel about the pandas?</a:t>
            </a:r>
          </a:p>
        </p:txBody>
      </p:sp>
    </p:spTree>
    <p:extLst>
      <p:ext uri="{BB962C8B-B14F-4D97-AF65-F5344CB8AC3E}">
        <p14:creationId xmlns:p14="http://schemas.microsoft.com/office/powerpoint/2010/main" val="2474180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3CC2F3"/>
            </a:gs>
            <a:gs pos="0">
              <a:srgbClr val="3878A9"/>
            </a:gs>
            <a:gs pos="55000">
              <a:srgbClr val="72D2F5"/>
            </a:gs>
            <a:gs pos="20000">
              <a:srgbClr val="BBE7F9"/>
            </a:gs>
            <a:gs pos="37000">
              <a:srgbClr val="00B0F0"/>
            </a:gs>
            <a:gs pos="100000">
              <a:srgbClr val="002060"/>
            </a:gs>
          </a:gsLst>
          <a:lin ang="4200000" scaled="0"/>
        </a:gradFill>
        <a:effectLst/>
      </p:bgPr>
    </p:bg>
    <p:spTree>
      <p:nvGrpSpPr>
        <p:cNvPr id="1" name=""/>
        <p:cNvGrpSpPr/>
        <p:nvPr/>
      </p:nvGrpSpPr>
      <p:grpSpPr>
        <a:xfrm>
          <a:off x="0" y="0"/>
          <a:ext cx="0" cy="0"/>
          <a:chOff x="0" y="0"/>
          <a:chExt cx="0" cy="0"/>
        </a:xfrm>
      </p:grpSpPr>
      <p:sp>
        <p:nvSpPr>
          <p:cNvPr id="2" name="Rectangle 1"/>
          <p:cNvSpPr/>
          <p:nvPr/>
        </p:nvSpPr>
        <p:spPr>
          <a:xfrm>
            <a:off x="8120743" y="0"/>
            <a:ext cx="4071257" cy="6858000"/>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 y="1"/>
            <a:ext cx="92116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rotWithShape="1">
          <a:blip r:embed="rId2"/>
          <a:srcRect l="52434" t="74753" r="40629" b="10058"/>
          <a:stretch/>
        </p:blipFill>
        <p:spPr>
          <a:xfrm>
            <a:off x="7211585" y="4428877"/>
            <a:ext cx="1911304" cy="2352923"/>
          </a:xfrm>
          <a:prstGeom prst="rect">
            <a:avLst/>
          </a:prstGeom>
        </p:spPr>
      </p:pic>
      <p:sp>
        <p:nvSpPr>
          <p:cNvPr id="3" name="Rectangle 2"/>
          <p:cNvSpPr/>
          <p:nvPr/>
        </p:nvSpPr>
        <p:spPr>
          <a:xfrm>
            <a:off x="9211607" y="1538293"/>
            <a:ext cx="2675591" cy="2554545"/>
          </a:xfrm>
          <a:prstGeom prst="rect">
            <a:avLst/>
          </a:prstGeom>
        </p:spPr>
        <p:txBody>
          <a:bodyPr wrap="square">
            <a:spAutoFit/>
          </a:bodyPr>
          <a:lstStyle/>
          <a:p>
            <a:pPr algn="r"/>
            <a:r>
              <a:rPr lang="en-US" sz="3200" b="1" dirty="0"/>
              <a:t>According </a:t>
            </a:r>
            <a:br>
              <a:rPr lang="en-US" sz="3200" b="1" dirty="0"/>
            </a:br>
            <a:r>
              <a:rPr lang="en-US" sz="3200" b="1" dirty="0"/>
              <a:t>to this ad, </a:t>
            </a:r>
            <a:br>
              <a:rPr lang="en-US" sz="3200" b="1" dirty="0"/>
            </a:br>
            <a:r>
              <a:rPr lang="en-US" sz="3200" b="1" dirty="0"/>
              <a:t>why should you buy </a:t>
            </a:r>
            <a:br>
              <a:rPr lang="en-US" sz="3200" b="1" dirty="0"/>
            </a:br>
            <a:r>
              <a:rPr lang="en-US" sz="3200" b="1" dirty="0"/>
              <a:t>Wash-Away?</a:t>
            </a:r>
          </a:p>
        </p:txBody>
      </p:sp>
      <p:pic>
        <p:nvPicPr>
          <p:cNvPr id="5" name="Picture 4"/>
          <p:cNvPicPr>
            <a:picLocks noChangeAspect="1"/>
          </p:cNvPicPr>
          <p:nvPr/>
        </p:nvPicPr>
        <p:blipFill rotWithShape="1">
          <a:blip r:embed="rId2"/>
          <a:srcRect l="32237" t="30668" r="33393" b="25622"/>
          <a:stretch/>
        </p:blipFill>
        <p:spPr>
          <a:xfrm>
            <a:off x="1076997" y="1625973"/>
            <a:ext cx="6207206" cy="44383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rotWithShape="1">
          <a:blip r:embed="rId2"/>
          <a:srcRect l="34673" t="76329" r="47079" b="13842"/>
          <a:stretch/>
        </p:blipFill>
        <p:spPr>
          <a:xfrm>
            <a:off x="132566" y="321996"/>
            <a:ext cx="3627968" cy="1098569"/>
          </a:xfrm>
          <a:prstGeom prst="rect">
            <a:avLst/>
          </a:prstGeom>
        </p:spPr>
      </p:pic>
      <p:pic>
        <p:nvPicPr>
          <p:cNvPr id="9" name="Picture 8"/>
          <p:cNvPicPr>
            <a:picLocks noChangeAspect="1"/>
          </p:cNvPicPr>
          <p:nvPr/>
        </p:nvPicPr>
        <p:blipFill rotWithShape="1">
          <a:blip r:embed="rId2"/>
          <a:srcRect l="34388" t="18905" r="36568" b="68691"/>
          <a:stretch/>
        </p:blipFill>
        <p:spPr>
          <a:xfrm>
            <a:off x="3590632" y="207546"/>
            <a:ext cx="5620975" cy="1349797"/>
          </a:xfrm>
          <a:prstGeom prst="rect">
            <a:avLst/>
          </a:prstGeom>
        </p:spPr>
      </p:pic>
      <p:pic>
        <p:nvPicPr>
          <p:cNvPr id="10" name="Picture 9"/>
          <p:cNvPicPr>
            <a:picLocks noChangeAspect="1"/>
          </p:cNvPicPr>
          <p:nvPr/>
        </p:nvPicPr>
        <p:blipFill rotWithShape="1">
          <a:blip r:embed="rId2"/>
          <a:srcRect l="40234" t="80531" r="47079" b="14302"/>
          <a:stretch/>
        </p:blipFill>
        <p:spPr>
          <a:xfrm>
            <a:off x="1" y="620256"/>
            <a:ext cx="3760534" cy="890593"/>
          </a:xfrm>
          <a:prstGeom prst="rect">
            <a:avLst/>
          </a:prstGeom>
        </p:spPr>
      </p:pic>
    </p:spTree>
    <p:extLst>
      <p:ext uri="{BB962C8B-B14F-4D97-AF65-F5344CB8AC3E}">
        <p14:creationId xmlns:p14="http://schemas.microsoft.com/office/powerpoint/2010/main" val="1223322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3CC2F3"/>
            </a:gs>
            <a:gs pos="0">
              <a:srgbClr val="3878A9"/>
            </a:gs>
            <a:gs pos="55000">
              <a:srgbClr val="72D2F5"/>
            </a:gs>
            <a:gs pos="20000">
              <a:srgbClr val="BBE7F9"/>
            </a:gs>
            <a:gs pos="37000">
              <a:srgbClr val="00B0F0"/>
            </a:gs>
            <a:gs pos="100000">
              <a:srgbClr val="002060"/>
            </a:gs>
          </a:gsLst>
          <a:lin ang="4200000" scaled="0"/>
        </a:gradFill>
        <a:effectLst/>
      </p:bgPr>
    </p:bg>
    <p:spTree>
      <p:nvGrpSpPr>
        <p:cNvPr id="1" name=""/>
        <p:cNvGrpSpPr/>
        <p:nvPr/>
      </p:nvGrpSpPr>
      <p:grpSpPr>
        <a:xfrm>
          <a:off x="0" y="0"/>
          <a:ext cx="0" cy="0"/>
          <a:chOff x="0" y="0"/>
          <a:chExt cx="0" cy="0"/>
        </a:xfrm>
      </p:grpSpPr>
      <p:sp>
        <p:nvSpPr>
          <p:cNvPr id="2" name="Rectangle 1"/>
          <p:cNvSpPr/>
          <p:nvPr/>
        </p:nvSpPr>
        <p:spPr>
          <a:xfrm>
            <a:off x="8120743" y="0"/>
            <a:ext cx="4071257" cy="6858000"/>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8934681" y="1538293"/>
            <a:ext cx="2952518" cy="2062103"/>
          </a:xfrm>
          <a:prstGeom prst="rect">
            <a:avLst/>
          </a:prstGeom>
        </p:spPr>
        <p:txBody>
          <a:bodyPr wrap="square">
            <a:spAutoFit/>
          </a:bodyPr>
          <a:lstStyle/>
          <a:p>
            <a:pPr algn="r"/>
            <a:r>
              <a:rPr lang="en-US" sz="3200" b="1" dirty="0"/>
              <a:t>How will Robert’s Father make a living in Missouri? </a:t>
            </a:r>
          </a:p>
        </p:txBody>
      </p:sp>
      <p:sp>
        <p:nvSpPr>
          <p:cNvPr id="6" name="Rectangle 5"/>
          <p:cNvSpPr/>
          <p:nvPr/>
        </p:nvSpPr>
        <p:spPr>
          <a:xfrm>
            <a:off x="-1" y="1"/>
            <a:ext cx="848070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One day in </a:t>
            </a:r>
          </a:p>
        </p:txBody>
      </p:sp>
      <p:pic>
        <p:nvPicPr>
          <p:cNvPr id="12" name="Picture 11"/>
          <p:cNvPicPr>
            <a:picLocks noChangeAspect="1"/>
          </p:cNvPicPr>
          <p:nvPr/>
        </p:nvPicPr>
        <p:blipFill rotWithShape="1">
          <a:blip r:embed="rId2"/>
          <a:srcRect l="27581" t="27516" r="29134" b="14391"/>
          <a:stretch/>
        </p:blipFill>
        <p:spPr>
          <a:xfrm>
            <a:off x="58994" y="58993"/>
            <a:ext cx="8421711" cy="6354879"/>
          </a:xfrm>
          <a:prstGeom prst="rect">
            <a:avLst/>
          </a:prstGeom>
        </p:spPr>
      </p:pic>
    </p:spTree>
    <p:extLst>
      <p:ext uri="{BB962C8B-B14F-4D97-AF65-F5344CB8AC3E}">
        <p14:creationId xmlns:p14="http://schemas.microsoft.com/office/powerpoint/2010/main" val="2678320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3CC2F3"/>
            </a:gs>
            <a:gs pos="0">
              <a:srgbClr val="3878A9"/>
            </a:gs>
            <a:gs pos="55000">
              <a:srgbClr val="72D2F5"/>
            </a:gs>
            <a:gs pos="20000">
              <a:srgbClr val="BBE7F9"/>
            </a:gs>
            <a:gs pos="37000">
              <a:srgbClr val="00B0F0"/>
            </a:gs>
            <a:gs pos="100000">
              <a:srgbClr val="002060"/>
            </a:gs>
          </a:gsLst>
          <a:lin ang="4200000" scaled="0"/>
        </a:gradFill>
        <a:effectLst/>
      </p:bgPr>
    </p:bg>
    <p:spTree>
      <p:nvGrpSpPr>
        <p:cNvPr id="1" name=""/>
        <p:cNvGrpSpPr/>
        <p:nvPr/>
      </p:nvGrpSpPr>
      <p:grpSpPr>
        <a:xfrm>
          <a:off x="0" y="0"/>
          <a:ext cx="0" cy="0"/>
          <a:chOff x="0" y="0"/>
          <a:chExt cx="0" cy="0"/>
        </a:xfrm>
      </p:grpSpPr>
      <p:sp>
        <p:nvSpPr>
          <p:cNvPr id="2" name="Rectangle 1"/>
          <p:cNvSpPr/>
          <p:nvPr/>
        </p:nvSpPr>
        <p:spPr>
          <a:xfrm>
            <a:off x="8120743" y="0"/>
            <a:ext cx="4071257" cy="6858000"/>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9211607" y="1538293"/>
            <a:ext cx="2675591" cy="3539430"/>
          </a:xfrm>
          <a:prstGeom prst="rect">
            <a:avLst/>
          </a:prstGeom>
        </p:spPr>
        <p:txBody>
          <a:bodyPr wrap="square">
            <a:spAutoFit/>
          </a:bodyPr>
          <a:lstStyle/>
          <a:p>
            <a:pPr algn="r"/>
            <a:r>
              <a:rPr lang="en-US" sz="3200" b="1" dirty="0"/>
              <a:t>What conclusion can you draw about Matthew from</a:t>
            </a:r>
          </a:p>
          <a:p>
            <a:pPr algn="r"/>
            <a:r>
              <a:rPr lang="en-US" sz="3200" b="1" dirty="0"/>
              <a:t>reading this article?</a:t>
            </a:r>
          </a:p>
        </p:txBody>
      </p:sp>
      <p:sp>
        <p:nvSpPr>
          <p:cNvPr id="6" name="Rectangle 5"/>
          <p:cNvSpPr/>
          <p:nvPr/>
        </p:nvSpPr>
        <p:spPr>
          <a:xfrm>
            <a:off x="-1" y="1"/>
            <a:ext cx="848070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One day in </a:t>
            </a:r>
          </a:p>
        </p:txBody>
      </p:sp>
      <p:pic>
        <p:nvPicPr>
          <p:cNvPr id="8" name="Picture 7"/>
          <p:cNvPicPr>
            <a:picLocks noChangeAspect="1"/>
          </p:cNvPicPr>
          <p:nvPr/>
        </p:nvPicPr>
        <p:blipFill rotWithShape="1">
          <a:blip r:embed="rId2"/>
          <a:srcRect l="28527" t="19985" r="25536" b="9741"/>
          <a:stretch/>
        </p:blipFill>
        <p:spPr>
          <a:xfrm>
            <a:off x="396291" y="143036"/>
            <a:ext cx="7489372" cy="6441296"/>
          </a:xfrm>
          <a:prstGeom prst="rect">
            <a:avLst/>
          </a:prstGeom>
        </p:spPr>
      </p:pic>
      <p:pic>
        <p:nvPicPr>
          <p:cNvPr id="9" name="Picture 8"/>
          <p:cNvPicPr>
            <a:picLocks noChangeAspect="1"/>
          </p:cNvPicPr>
          <p:nvPr/>
        </p:nvPicPr>
        <p:blipFill rotWithShape="1">
          <a:blip r:embed="rId2"/>
          <a:srcRect l="28066" t="36014" r="25996" b="10263"/>
          <a:stretch/>
        </p:blipFill>
        <p:spPr>
          <a:xfrm>
            <a:off x="161210" y="1306286"/>
            <a:ext cx="8319495" cy="5470068"/>
          </a:xfrm>
          <a:prstGeom prst="rect">
            <a:avLst/>
          </a:prstGeom>
        </p:spPr>
      </p:pic>
      <p:sp>
        <p:nvSpPr>
          <p:cNvPr id="10" name="Rectangle 9"/>
          <p:cNvSpPr/>
          <p:nvPr/>
        </p:nvSpPr>
        <p:spPr>
          <a:xfrm>
            <a:off x="2596243" y="4784271"/>
            <a:ext cx="5884462" cy="2073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596243" y="4663765"/>
            <a:ext cx="1435608" cy="1435608"/>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3366425" y="5291759"/>
            <a:ext cx="1435608" cy="1435608"/>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rot="20761303">
            <a:off x="5864525" y="5189547"/>
            <a:ext cx="1435608" cy="1435608"/>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rot="1599554">
            <a:off x="4854410" y="4531882"/>
            <a:ext cx="1435608" cy="1435608"/>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80481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3CC2F3"/>
            </a:gs>
            <a:gs pos="0">
              <a:srgbClr val="3878A9"/>
            </a:gs>
            <a:gs pos="55000">
              <a:srgbClr val="72D2F5"/>
            </a:gs>
            <a:gs pos="20000">
              <a:srgbClr val="BBE7F9"/>
            </a:gs>
            <a:gs pos="37000">
              <a:srgbClr val="00B0F0"/>
            </a:gs>
            <a:gs pos="100000">
              <a:srgbClr val="002060"/>
            </a:gs>
          </a:gsLst>
          <a:lin ang="4200000" scaled="0"/>
        </a:gradFill>
        <a:effectLst/>
      </p:bgPr>
    </p:bg>
    <p:spTree>
      <p:nvGrpSpPr>
        <p:cNvPr id="1" name=""/>
        <p:cNvGrpSpPr/>
        <p:nvPr/>
      </p:nvGrpSpPr>
      <p:grpSpPr>
        <a:xfrm>
          <a:off x="0" y="0"/>
          <a:ext cx="0" cy="0"/>
          <a:chOff x="0" y="0"/>
          <a:chExt cx="0" cy="0"/>
        </a:xfrm>
      </p:grpSpPr>
      <p:sp>
        <p:nvSpPr>
          <p:cNvPr id="2" name="Rectangle 1"/>
          <p:cNvSpPr/>
          <p:nvPr/>
        </p:nvSpPr>
        <p:spPr>
          <a:xfrm>
            <a:off x="8120743" y="0"/>
            <a:ext cx="4071257" cy="6858000"/>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9211607" y="1538293"/>
            <a:ext cx="2675591" cy="4031873"/>
          </a:xfrm>
          <a:prstGeom prst="rect">
            <a:avLst/>
          </a:prstGeom>
        </p:spPr>
        <p:txBody>
          <a:bodyPr wrap="square">
            <a:spAutoFit/>
          </a:bodyPr>
          <a:lstStyle/>
          <a:p>
            <a:pPr algn="r"/>
            <a:r>
              <a:rPr lang="en-US" sz="3200" b="1" dirty="0"/>
              <a:t>According to the author, why doesn’t </a:t>
            </a:r>
            <a:r>
              <a:rPr lang="en-US" sz="3200" b="1" dirty="0" err="1"/>
              <a:t>Albertsville</a:t>
            </a:r>
            <a:r>
              <a:rPr lang="en-US" sz="3200" b="1" dirty="0"/>
              <a:t> look</a:t>
            </a:r>
          </a:p>
          <a:p>
            <a:pPr algn="r"/>
            <a:r>
              <a:rPr lang="en-US" sz="3200" b="1" dirty="0"/>
              <a:t>as bright and shiny as a </a:t>
            </a:r>
            <a:br>
              <a:rPr lang="en-US" sz="3200" b="1" dirty="0"/>
            </a:br>
            <a:r>
              <a:rPr lang="en-US" sz="3200" b="1" dirty="0"/>
              <a:t>new penny?</a:t>
            </a:r>
          </a:p>
        </p:txBody>
      </p:sp>
      <p:sp>
        <p:nvSpPr>
          <p:cNvPr id="6" name="Rectangle 5"/>
          <p:cNvSpPr/>
          <p:nvPr/>
        </p:nvSpPr>
        <p:spPr>
          <a:xfrm>
            <a:off x="-1" y="1"/>
            <a:ext cx="848070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One day in </a:t>
            </a:r>
          </a:p>
        </p:txBody>
      </p:sp>
      <p:sp>
        <p:nvSpPr>
          <p:cNvPr id="10" name="Rectangle 9"/>
          <p:cNvSpPr/>
          <p:nvPr/>
        </p:nvSpPr>
        <p:spPr>
          <a:xfrm>
            <a:off x="2596243" y="4784271"/>
            <a:ext cx="5884462" cy="2073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srcRect l="18750" t="11497" r="22387" b="11093"/>
          <a:stretch/>
        </p:blipFill>
        <p:spPr>
          <a:xfrm>
            <a:off x="0" y="0"/>
            <a:ext cx="9275311" cy="6858000"/>
          </a:xfrm>
          <a:prstGeom prst="rect">
            <a:avLst/>
          </a:prstGeom>
        </p:spPr>
      </p:pic>
    </p:spTree>
    <p:extLst>
      <p:ext uri="{BB962C8B-B14F-4D97-AF65-F5344CB8AC3E}">
        <p14:creationId xmlns:p14="http://schemas.microsoft.com/office/powerpoint/2010/main" val="2954494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3CC2F3"/>
            </a:gs>
            <a:gs pos="0">
              <a:srgbClr val="3878A9"/>
            </a:gs>
            <a:gs pos="55000">
              <a:srgbClr val="72D2F5"/>
            </a:gs>
            <a:gs pos="20000">
              <a:srgbClr val="BBE7F9"/>
            </a:gs>
            <a:gs pos="37000">
              <a:srgbClr val="00B0F0"/>
            </a:gs>
            <a:gs pos="100000">
              <a:srgbClr val="002060"/>
            </a:gs>
          </a:gsLst>
          <a:lin ang="4200000" scaled="0"/>
        </a:gradFill>
        <a:effectLst/>
      </p:bgPr>
    </p:bg>
    <p:spTree>
      <p:nvGrpSpPr>
        <p:cNvPr id="1" name=""/>
        <p:cNvGrpSpPr/>
        <p:nvPr/>
      </p:nvGrpSpPr>
      <p:grpSpPr>
        <a:xfrm>
          <a:off x="0" y="0"/>
          <a:ext cx="0" cy="0"/>
          <a:chOff x="0" y="0"/>
          <a:chExt cx="0" cy="0"/>
        </a:xfrm>
      </p:grpSpPr>
      <p:sp>
        <p:nvSpPr>
          <p:cNvPr id="2" name="Rectangle 1"/>
          <p:cNvSpPr/>
          <p:nvPr/>
        </p:nvSpPr>
        <p:spPr>
          <a:xfrm>
            <a:off x="8120743" y="0"/>
            <a:ext cx="4071257" cy="6858000"/>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9211607" y="1538293"/>
            <a:ext cx="2675591" cy="4031873"/>
          </a:xfrm>
          <a:prstGeom prst="rect">
            <a:avLst/>
          </a:prstGeom>
        </p:spPr>
        <p:txBody>
          <a:bodyPr wrap="square">
            <a:spAutoFit/>
          </a:bodyPr>
          <a:lstStyle/>
          <a:p>
            <a:pPr algn="r"/>
            <a:r>
              <a:rPr lang="en-US" sz="3200" b="1" dirty="0"/>
              <a:t>According to the author, why doesn’t </a:t>
            </a:r>
            <a:r>
              <a:rPr lang="en-US" sz="3200" b="1" dirty="0" err="1"/>
              <a:t>Albertsville</a:t>
            </a:r>
            <a:r>
              <a:rPr lang="en-US" sz="3200" b="1" dirty="0"/>
              <a:t> look</a:t>
            </a:r>
          </a:p>
          <a:p>
            <a:pPr algn="r"/>
            <a:r>
              <a:rPr lang="en-US" sz="3200" b="1" dirty="0"/>
              <a:t>as bright and shiny as a </a:t>
            </a:r>
            <a:br>
              <a:rPr lang="en-US" sz="3200" b="1" dirty="0"/>
            </a:br>
            <a:r>
              <a:rPr lang="en-US" sz="3200" b="1" dirty="0"/>
              <a:t>new penny?</a:t>
            </a:r>
          </a:p>
        </p:txBody>
      </p:sp>
      <p:sp>
        <p:nvSpPr>
          <p:cNvPr id="6" name="Rectangle 5"/>
          <p:cNvSpPr/>
          <p:nvPr/>
        </p:nvSpPr>
        <p:spPr>
          <a:xfrm>
            <a:off x="-1" y="1"/>
            <a:ext cx="848070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One day in </a:t>
            </a:r>
          </a:p>
        </p:txBody>
      </p:sp>
      <p:sp>
        <p:nvSpPr>
          <p:cNvPr id="10" name="Rectangle 9"/>
          <p:cNvSpPr/>
          <p:nvPr/>
        </p:nvSpPr>
        <p:spPr>
          <a:xfrm>
            <a:off x="2596243" y="4784271"/>
            <a:ext cx="5884462" cy="2073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8555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9666514" y="0"/>
            <a:ext cx="2525486" cy="6858000"/>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9666514" y="1352551"/>
            <a:ext cx="2277836" cy="1569660"/>
          </a:xfrm>
          <a:prstGeom prst="rect">
            <a:avLst/>
          </a:prstGeom>
        </p:spPr>
        <p:txBody>
          <a:bodyPr wrap="square">
            <a:spAutoFit/>
          </a:bodyPr>
          <a:lstStyle/>
          <a:p>
            <a:pPr algn="r"/>
            <a:r>
              <a:rPr lang="en-US" sz="3200" b="1" dirty="0"/>
              <a:t>Can all changes be reversed?</a:t>
            </a:r>
          </a:p>
        </p:txBody>
      </p:sp>
      <p:sp>
        <p:nvSpPr>
          <p:cNvPr id="4" name="TextBox 3"/>
          <p:cNvSpPr txBox="1"/>
          <p:nvPr/>
        </p:nvSpPr>
        <p:spPr>
          <a:xfrm>
            <a:off x="351064" y="438150"/>
            <a:ext cx="8923564" cy="6309420"/>
          </a:xfrm>
          <a:prstGeom prst="rect">
            <a:avLst/>
          </a:prstGeom>
          <a:noFill/>
        </p:spPr>
        <p:txBody>
          <a:bodyPr wrap="square" rtlCol="0">
            <a:spAutoFit/>
          </a:bodyPr>
          <a:lstStyle/>
          <a:p>
            <a:r>
              <a:rPr lang="en-US" sz="3200" b="1" dirty="0"/>
              <a:t>CHANGES </a:t>
            </a:r>
          </a:p>
          <a:p>
            <a:pPr>
              <a:spcAft>
                <a:spcPts val="1200"/>
              </a:spcAft>
            </a:pPr>
            <a:r>
              <a:rPr lang="en-US" sz="2400" dirty="0"/>
              <a:t>Did you know that heating and cooling can change objects? </a:t>
            </a:r>
          </a:p>
          <a:p>
            <a:pPr>
              <a:spcAft>
                <a:spcPts val="1200"/>
              </a:spcAft>
            </a:pPr>
            <a:r>
              <a:rPr lang="en-US" sz="2400" dirty="0"/>
              <a:t>Some changes can be reversed, which means the object can go back to the way it was before it was heated up or cooled down. Other changes cannot be reversed, which means the object cannot go back to how it was before it was heated up or cooled down. </a:t>
            </a:r>
          </a:p>
          <a:p>
            <a:pPr>
              <a:spcAft>
                <a:spcPts val="1200"/>
              </a:spcAft>
            </a:pPr>
            <a:r>
              <a:rPr lang="en-US" sz="2400" dirty="0"/>
              <a:t>Water can go through reversible changes when it is heated or cooled. When water is heated up, it will start to boil, and then turn into water vapor. If you collect the water vapor and cool it down, it will turn back into water. When water is cooled down a lot, it will turn into ice. If you heat the ice back up, it will turn into water again. </a:t>
            </a:r>
          </a:p>
          <a:p>
            <a:pPr>
              <a:spcAft>
                <a:spcPts val="1200"/>
              </a:spcAft>
            </a:pPr>
            <a:r>
              <a:rPr lang="en-US" sz="2400" dirty="0"/>
              <a:t>Have you ever watched an adult cook an egg? Eggs go through a change that cannot be reversed when they are heated. When the liquid egg white is heated, it turns into a solid. If you let the egg cool back down, though, the egg white will not turn back into a liquid.</a:t>
            </a:r>
          </a:p>
        </p:txBody>
      </p:sp>
    </p:spTree>
    <p:extLst>
      <p:ext uri="{BB962C8B-B14F-4D97-AF65-F5344CB8AC3E}">
        <p14:creationId xmlns:p14="http://schemas.microsoft.com/office/powerpoint/2010/main" val="3978458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9666514" y="0"/>
            <a:ext cx="2525486" cy="6858000"/>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9666514" y="1352551"/>
            <a:ext cx="2277836" cy="3539430"/>
          </a:xfrm>
          <a:prstGeom prst="rect">
            <a:avLst/>
          </a:prstGeom>
        </p:spPr>
        <p:txBody>
          <a:bodyPr wrap="square">
            <a:spAutoFit/>
          </a:bodyPr>
          <a:lstStyle/>
          <a:p>
            <a:pPr algn="r"/>
            <a:r>
              <a:rPr lang="en-US" sz="3200" b="1" dirty="0"/>
              <a:t>When a shark loses a tooth, where does the new one come from?</a:t>
            </a:r>
          </a:p>
        </p:txBody>
      </p:sp>
      <p:sp>
        <p:nvSpPr>
          <p:cNvPr id="4" name="TextBox 3"/>
          <p:cNvSpPr txBox="1"/>
          <p:nvPr/>
        </p:nvSpPr>
        <p:spPr>
          <a:xfrm>
            <a:off x="351064" y="438150"/>
            <a:ext cx="8923564" cy="6432530"/>
          </a:xfrm>
          <a:prstGeom prst="rect">
            <a:avLst/>
          </a:prstGeom>
          <a:noFill/>
        </p:spPr>
        <p:txBody>
          <a:bodyPr wrap="square" rtlCol="0">
            <a:spAutoFit/>
          </a:bodyPr>
          <a:lstStyle/>
          <a:p>
            <a:pPr>
              <a:spcAft>
                <a:spcPts val="1200"/>
              </a:spcAft>
            </a:pPr>
            <a:r>
              <a:rPr lang="en-US" sz="3600" b="1" dirty="0"/>
              <a:t>SHARKS </a:t>
            </a:r>
            <a:br>
              <a:rPr lang="en-US" sz="2400" dirty="0"/>
            </a:br>
            <a:r>
              <a:rPr lang="en-US" sz="2400" dirty="0"/>
              <a:t>What has fins, sharp teeth, and swims in the ocean? A shark! Sharks </a:t>
            </a:r>
            <a:endParaRPr lang="en-US" sz="2400" cap="none" baseline="0" dirty="0">
              <a:effectLst/>
            </a:endParaRPr>
          </a:p>
          <a:p>
            <a:pPr>
              <a:spcAft>
                <a:spcPts val="1200"/>
              </a:spcAft>
            </a:pPr>
            <a:r>
              <a:rPr lang="en-US" sz="2400" dirty="0"/>
              <a:t>have been around for a very long time. Sharks have lived in the oceans even before dinosaurs roamed the earth! Sharks are fish, and there are over 400 types of sharks. When they have babies, the babies are called pups. </a:t>
            </a:r>
            <a:endParaRPr lang="en-US" sz="2400" cap="none" baseline="0" dirty="0">
              <a:effectLst/>
            </a:endParaRPr>
          </a:p>
          <a:p>
            <a:pPr>
              <a:spcAft>
                <a:spcPts val="1200"/>
              </a:spcAft>
            </a:pPr>
            <a:r>
              <a:rPr lang="en-US" sz="2400" dirty="0"/>
              <a:t>Sharks lose their teeth, like humans, but they don’t just lose their baby teeth. They lose teeth throughout their lives. When a shark loses a tooth, a tooth from another row of teeth will move into its place. New teeth are always growing. Most sharks are carnivores, so they feed on other animals, like fish or seals. </a:t>
            </a:r>
            <a:endParaRPr lang="en-US" sz="2400" cap="none" baseline="0" dirty="0">
              <a:effectLst/>
            </a:endParaRPr>
          </a:p>
          <a:p>
            <a:pPr>
              <a:spcAft>
                <a:spcPts val="1200"/>
              </a:spcAft>
            </a:pPr>
            <a:r>
              <a:rPr lang="en-US" sz="2400" dirty="0"/>
              <a:t>Sharks might look scary, but they are not usually dangerous to people. People are more dangerous to sharks, since people hunt sharks. To be safe, though, it is a good idea to leave sharks alone if you see them!</a:t>
            </a:r>
            <a:endParaRPr lang="en-US" sz="2400" cap="none" baseline="0" dirty="0">
              <a:effectLst/>
            </a:endParaRPr>
          </a:p>
          <a:p>
            <a:pPr>
              <a:spcAft>
                <a:spcPts val="1200"/>
              </a:spcAft>
            </a:pPr>
            <a:endParaRPr lang="en-US" sz="2400" dirty="0"/>
          </a:p>
        </p:txBody>
      </p:sp>
    </p:spTree>
    <p:extLst>
      <p:ext uri="{BB962C8B-B14F-4D97-AF65-F5344CB8AC3E}">
        <p14:creationId xmlns:p14="http://schemas.microsoft.com/office/powerpoint/2010/main" val="2268664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9666514" y="0"/>
            <a:ext cx="2525486" cy="6858000"/>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9666514" y="1538293"/>
            <a:ext cx="2133600" cy="3539430"/>
          </a:xfrm>
          <a:prstGeom prst="rect">
            <a:avLst/>
          </a:prstGeom>
        </p:spPr>
        <p:txBody>
          <a:bodyPr wrap="square">
            <a:spAutoFit/>
          </a:bodyPr>
          <a:lstStyle/>
          <a:p>
            <a:pPr algn="r"/>
            <a:r>
              <a:rPr lang="en-US" sz="3200" b="1" dirty="0"/>
              <a:t>According to the author, how did people feel about the pandas?</a:t>
            </a:r>
          </a:p>
        </p:txBody>
      </p:sp>
      <p:sp>
        <p:nvSpPr>
          <p:cNvPr id="5" name="Rectangle 4"/>
          <p:cNvSpPr/>
          <p:nvPr/>
        </p:nvSpPr>
        <p:spPr>
          <a:xfrm>
            <a:off x="351064" y="1538293"/>
            <a:ext cx="9095014" cy="3539430"/>
          </a:xfrm>
          <a:prstGeom prst="rect">
            <a:avLst/>
          </a:prstGeom>
        </p:spPr>
        <p:txBody>
          <a:bodyPr wrap="square">
            <a:spAutoFit/>
          </a:bodyPr>
          <a:lstStyle/>
          <a:p>
            <a:r>
              <a:rPr lang="en-US" sz="3200" b="1" dirty="0"/>
              <a:t>Restate the question answer it.</a:t>
            </a:r>
          </a:p>
          <a:p>
            <a:endParaRPr lang="en-US" sz="3200" b="1" dirty="0"/>
          </a:p>
          <a:p>
            <a:endParaRPr lang="en-US" sz="3200" b="1" dirty="0"/>
          </a:p>
          <a:p>
            <a:r>
              <a:rPr lang="en-US" sz="3200" b="1" dirty="0"/>
              <a:t>Give one piece of evidence from the text.</a:t>
            </a:r>
          </a:p>
          <a:p>
            <a:endParaRPr lang="en-US" sz="3200" b="1" dirty="0"/>
          </a:p>
          <a:p>
            <a:endParaRPr lang="en-US" sz="3200" b="1" dirty="0"/>
          </a:p>
          <a:p>
            <a:r>
              <a:rPr lang="en-US" sz="3200" b="1" dirty="0"/>
              <a:t>Explain why the evidence proves the answer. and</a:t>
            </a:r>
          </a:p>
        </p:txBody>
      </p:sp>
    </p:spTree>
    <p:extLst>
      <p:ext uri="{BB962C8B-B14F-4D97-AF65-F5344CB8AC3E}">
        <p14:creationId xmlns:p14="http://schemas.microsoft.com/office/powerpoint/2010/main" val="1075920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3CC2F3"/>
            </a:gs>
            <a:gs pos="0">
              <a:srgbClr val="3878A9"/>
            </a:gs>
            <a:gs pos="55000">
              <a:srgbClr val="72D2F5"/>
            </a:gs>
            <a:gs pos="20000">
              <a:srgbClr val="BBE7F9"/>
            </a:gs>
            <a:gs pos="37000">
              <a:srgbClr val="00B0F0"/>
            </a:gs>
            <a:gs pos="100000">
              <a:srgbClr val="002060"/>
            </a:gs>
          </a:gsLst>
          <a:lin ang="4200000" scaled="0"/>
        </a:gradFill>
        <a:effectLst/>
      </p:bgPr>
    </p:bg>
    <p:spTree>
      <p:nvGrpSpPr>
        <p:cNvPr id="1" name=""/>
        <p:cNvGrpSpPr/>
        <p:nvPr/>
      </p:nvGrpSpPr>
      <p:grpSpPr>
        <a:xfrm>
          <a:off x="0" y="0"/>
          <a:ext cx="0" cy="0"/>
          <a:chOff x="0" y="0"/>
          <a:chExt cx="0" cy="0"/>
        </a:xfrm>
      </p:grpSpPr>
      <p:sp>
        <p:nvSpPr>
          <p:cNvPr id="2" name="Rectangle 1"/>
          <p:cNvSpPr/>
          <p:nvPr/>
        </p:nvSpPr>
        <p:spPr>
          <a:xfrm>
            <a:off x="8120743" y="0"/>
            <a:ext cx="4071257" cy="6858000"/>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1"/>
            <a:ext cx="927462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666514" y="1538293"/>
            <a:ext cx="2133600" cy="3046988"/>
          </a:xfrm>
          <a:prstGeom prst="rect">
            <a:avLst/>
          </a:prstGeom>
        </p:spPr>
        <p:txBody>
          <a:bodyPr wrap="square">
            <a:spAutoFit/>
          </a:bodyPr>
          <a:lstStyle/>
          <a:p>
            <a:pPr algn="r"/>
            <a:r>
              <a:rPr lang="en-US" sz="3200" b="1" dirty="0"/>
              <a:t>How did Joey feel about taking his sister to the party?</a:t>
            </a:r>
          </a:p>
        </p:txBody>
      </p:sp>
      <p:sp>
        <p:nvSpPr>
          <p:cNvPr id="7" name="Rectangle 6"/>
          <p:cNvSpPr/>
          <p:nvPr/>
        </p:nvSpPr>
        <p:spPr>
          <a:xfrm>
            <a:off x="342900" y="1598181"/>
            <a:ext cx="3867150" cy="5170646"/>
          </a:xfrm>
          <a:prstGeom prst="rect">
            <a:avLst/>
          </a:prstGeom>
        </p:spPr>
        <p:txBody>
          <a:bodyPr wrap="square">
            <a:spAutoFit/>
          </a:bodyPr>
          <a:lstStyle/>
          <a:p>
            <a:pPr>
              <a:spcAft>
                <a:spcPts val="1200"/>
              </a:spcAft>
            </a:pPr>
            <a:r>
              <a:rPr lang="en-US" sz="2000" dirty="0"/>
              <a:t>Joey put on his mask. He flapped his cape in front of the mirror. </a:t>
            </a:r>
            <a:br>
              <a:rPr lang="en-US" sz="2000" dirty="0"/>
            </a:br>
            <a:r>
              <a:rPr lang="en-US" sz="2000" dirty="0"/>
              <a:t>This is the best costume, he thought. I’m sure to win the </a:t>
            </a:r>
            <a:br>
              <a:rPr lang="en-US" sz="2000" dirty="0"/>
            </a:br>
            <a:r>
              <a:rPr lang="en-US" sz="2000" dirty="0"/>
              <a:t>contest. Joey skipped downstairs. </a:t>
            </a:r>
          </a:p>
          <a:p>
            <a:pPr>
              <a:spcAft>
                <a:spcPts val="1200"/>
              </a:spcAft>
            </a:pPr>
            <a:r>
              <a:rPr lang="en-US" sz="2000" dirty="0"/>
              <a:t>“Here I come to rescue you!” Joey shouted. </a:t>
            </a:r>
          </a:p>
          <a:p>
            <a:pPr>
              <a:spcAft>
                <a:spcPts val="1200"/>
              </a:spcAft>
            </a:pPr>
            <a:r>
              <a:rPr lang="en-US" sz="2000" dirty="0"/>
              <a:t>“Nice costume,” said Joey’s dad. </a:t>
            </a:r>
          </a:p>
          <a:p>
            <a:pPr>
              <a:spcAft>
                <a:spcPts val="1200"/>
              </a:spcAft>
            </a:pPr>
            <a:r>
              <a:rPr lang="en-US" sz="2000" dirty="0"/>
              <a:t>“I’m a superhero,” said Joey. </a:t>
            </a:r>
          </a:p>
          <a:p>
            <a:pPr>
              <a:spcAft>
                <a:spcPts val="1200"/>
              </a:spcAft>
            </a:pPr>
            <a:r>
              <a:rPr lang="en-US" sz="2000" dirty="0"/>
              <a:t>“Joey,” said Mom, “I need you to watch Mindy at the party.” </a:t>
            </a:r>
          </a:p>
          <a:p>
            <a:pPr>
              <a:spcAft>
                <a:spcPts val="1200"/>
              </a:spcAft>
            </a:pPr>
            <a:r>
              <a:rPr lang="en-US" sz="2000" dirty="0"/>
              <a:t>Joey looked at his little sister. “But Mom, superheroes don’t have kid sisters.”</a:t>
            </a:r>
          </a:p>
        </p:txBody>
      </p:sp>
      <p:pic>
        <p:nvPicPr>
          <p:cNvPr id="8" name="Picture 7"/>
          <p:cNvPicPr>
            <a:picLocks noChangeAspect="1"/>
          </p:cNvPicPr>
          <p:nvPr/>
        </p:nvPicPr>
        <p:blipFill rotWithShape="1">
          <a:blip r:embed="rId2"/>
          <a:srcRect l="55469" t="39995" r="19063" b="6368"/>
          <a:stretch/>
        </p:blipFill>
        <p:spPr>
          <a:xfrm>
            <a:off x="6990009" y="185742"/>
            <a:ext cx="2284619" cy="2705101"/>
          </a:xfrm>
          <a:prstGeom prst="rect">
            <a:avLst/>
          </a:prstGeom>
        </p:spPr>
      </p:pic>
      <p:pic>
        <p:nvPicPr>
          <p:cNvPr id="10" name="Picture 9"/>
          <p:cNvPicPr>
            <a:picLocks noChangeAspect="1"/>
          </p:cNvPicPr>
          <p:nvPr/>
        </p:nvPicPr>
        <p:blipFill rotWithShape="1">
          <a:blip r:embed="rId2"/>
          <a:srcRect l="29666" t="27247" r="31684" b="60004"/>
          <a:stretch/>
        </p:blipFill>
        <p:spPr>
          <a:xfrm>
            <a:off x="342900" y="496489"/>
            <a:ext cx="5617978" cy="1041803"/>
          </a:xfrm>
          <a:prstGeom prst="rect">
            <a:avLst/>
          </a:prstGeom>
        </p:spPr>
      </p:pic>
      <p:sp>
        <p:nvSpPr>
          <p:cNvPr id="11" name="Rectangle 10"/>
          <p:cNvSpPr/>
          <p:nvPr/>
        </p:nvSpPr>
        <p:spPr>
          <a:xfrm>
            <a:off x="4491067" y="1598181"/>
            <a:ext cx="3867150" cy="4708981"/>
          </a:xfrm>
          <a:prstGeom prst="rect">
            <a:avLst/>
          </a:prstGeom>
        </p:spPr>
        <p:txBody>
          <a:bodyPr wrap="square">
            <a:spAutoFit/>
          </a:bodyPr>
          <a:lstStyle/>
          <a:p>
            <a:pPr>
              <a:spcAft>
                <a:spcPts val="1200"/>
              </a:spcAft>
            </a:pPr>
            <a:r>
              <a:rPr lang="en-US" sz="2000" dirty="0"/>
              <a:t>“Well this superhero </a:t>
            </a:r>
            <a:br>
              <a:rPr lang="en-US" sz="2000" dirty="0"/>
            </a:br>
            <a:r>
              <a:rPr lang="en-US" sz="2000" dirty="0"/>
              <a:t>has a sister,” said Mom.</a:t>
            </a:r>
            <a:br>
              <a:rPr lang="en-US" sz="2000" dirty="0"/>
            </a:br>
            <a:r>
              <a:rPr lang="en-US" sz="2000" dirty="0"/>
              <a:t>“What will Mindy’s </a:t>
            </a:r>
            <a:br>
              <a:rPr lang="en-US" sz="2000" dirty="0"/>
            </a:br>
            <a:r>
              <a:rPr lang="en-US" sz="2000" dirty="0"/>
              <a:t>costume be?” asked Dad. </a:t>
            </a:r>
          </a:p>
          <a:p>
            <a:pPr>
              <a:spcAft>
                <a:spcPts val="1200"/>
              </a:spcAft>
            </a:pPr>
            <a:r>
              <a:rPr lang="en-US" sz="2000" dirty="0"/>
              <a:t>“I’m not sure,” said Mom. </a:t>
            </a:r>
          </a:p>
          <a:p>
            <a:pPr>
              <a:spcAft>
                <a:spcPts val="1200"/>
              </a:spcAft>
            </a:pPr>
            <a:r>
              <a:rPr lang="en-US" sz="2000" dirty="0"/>
              <a:t>Joey got an idea. “I know!” </a:t>
            </a:r>
          </a:p>
          <a:p>
            <a:pPr>
              <a:spcAft>
                <a:spcPts val="1200"/>
              </a:spcAft>
            </a:pPr>
            <a:r>
              <a:rPr lang="en-US" sz="2000" dirty="0"/>
              <a:t>Joey took Mindy upstairs to his room. He dug through his closets. Joey found his baby blanket. He put it around Mindy’s shoulders. </a:t>
            </a:r>
          </a:p>
          <a:p>
            <a:pPr>
              <a:spcAft>
                <a:spcPts val="1200"/>
              </a:spcAft>
            </a:pPr>
            <a:r>
              <a:rPr lang="en-US" sz="2000" dirty="0"/>
              <a:t>At the party, Superhero Joey and his sidekick </a:t>
            </a:r>
            <a:r>
              <a:rPr lang="en-US" sz="2000" dirty="0" err="1"/>
              <a:t>Supergirl</a:t>
            </a:r>
            <a:r>
              <a:rPr lang="en-US" sz="2000" dirty="0"/>
              <a:t> Mindy won first prize! </a:t>
            </a:r>
          </a:p>
        </p:txBody>
      </p:sp>
    </p:spTree>
    <p:extLst>
      <p:ext uri="{BB962C8B-B14F-4D97-AF65-F5344CB8AC3E}">
        <p14:creationId xmlns:p14="http://schemas.microsoft.com/office/powerpoint/2010/main" val="4078130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3CC2F3"/>
            </a:gs>
            <a:gs pos="0">
              <a:srgbClr val="3878A9"/>
            </a:gs>
            <a:gs pos="55000">
              <a:srgbClr val="72D2F5"/>
            </a:gs>
            <a:gs pos="20000">
              <a:srgbClr val="BBE7F9"/>
            </a:gs>
            <a:gs pos="37000">
              <a:srgbClr val="00B0F0"/>
            </a:gs>
            <a:gs pos="100000">
              <a:srgbClr val="002060"/>
            </a:gs>
          </a:gsLst>
          <a:lin ang="4200000" scaled="0"/>
        </a:gradFill>
        <a:effectLst/>
      </p:bgPr>
    </p:bg>
    <p:spTree>
      <p:nvGrpSpPr>
        <p:cNvPr id="1" name=""/>
        <p:cNvGrpSpPr/>
        <p:nvPr/>
      </p:nvGrpSpPr>
      <p:grpSpPr>
        <a:xfrm>
          <a:off x="0" y="0"/>
          <a:ext cx="0" cy="0"/>
          <a:chOff x="0" y="0"/>
          <a:chExt cx="0" cy="0"/>
        </a:xfrm>
      </p:grpSpPr>
      <p:sp>
        <p:nvSpPr>
          <p:cNvPr id="2" name="Rectangle 1"/>
          <p:cNvSpPr/>
          <p:nvPr/>
        </p:nvSpPr>
        <p:spPr>
          <a:xfrm>
            <a:off x="8120743" y="0"/>
            <a:ext cx="4071257" cy="6858000"/>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9666514" y="1538293"/>
            <a:ext cx="2133600" cy="4031873"/>
          </a:xfrm>
          <a:prstGeom prst="rect">
            <a:avLst/>
          </a:prstGeom>
        </p:spPr>
        <p:txBody>
          <a:bodyPr wrap="square">
            <a:spAutoFit/>
          </a:bodyPr>
          <a:lstStyle/>
          <a:p>
            <a:pPr algn="r"/>
            <a:r>
              <a:rPr lang="en-US" sz="3200" b="1" dirty="0"/>
              <a:t>From this letter, what can you tell about the picture of</a:t>
            </a:r>
          </a:p>
          <a:p>
            <a:pPr algn="r"/>
            <a:r>
              <a:rPr lang="en-US" sz="3200" b="1" dirty="0"/>
              <a:t>Morey that he sent to Vera?</a:t>
            </a:r>
          </a:p>
        </p:txBody>
      </p:sp>
      <p:pic>
        <p:nvPicPr>
          <p:cNvPr id="5" name="Picture 4"/>
          <p:cNvPicPr>
            <a:picLocks noChangeAspect="1"/>
          </p:cNvPicPr>
          <p:nvPr/>
        </p:nvPicPr>
        <p:blipFill rotWithShape="1">
          <a:blip r:embed="rId2"/>
          <a:srcRect l="31927" t="19698" r="26607" b="18018"/>
          <a:stretch/>
        </p:blipFill>
        <p:spPr>
          <a:xfrm>
            <a:off x="0" y="1"/>
            <a:ext cx="9056914" cy="6858000"/>
          </a:xfrm>
          <a:prstGeom prst="rect">
            <a:avLst/>
          </a:prstGeom>
        </p:spPr>
      </p:pic>
      <p:sp>
        <p:nvSpPr>
          <p:cNvPr id="6" name="Rectangle 5"/>
          <p:cNvSpPr/>
          <p:nvPr/>
        </p:nvSpPr>
        <p:spPr>
          <a:xfrm>
            <a:off x="0" y="5570167"/>
            <a:ext cx="2547258" cy="1287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3179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3CC2F3"/>
            </a:gs>
            <a:gs pos="0">
              <a:srgbClr val="3878A9"/>
            </a:gs>
            <a:gs pos="55000">
              <a:srgbClr val="72D2F5"/>
            </a:gs>
            <a:gs pos="20000">
              <a:srgbClr val="BBE7F9"/>
            </a:gs>
            <a:gs pos="37000">
              <a:srgbClr val="00B0F0"/>
            </a:gs>
            <a:gs pos="100000">
              <a:srgbClr val="002060"/>
            </a:gs>
          </a:gsLst>
          <a:lin ang="4200000" scaled="0"/>
        </a:gradFill>
        <a:effectLst/>
      </p:bgPr>
    </p:bg>
    <p:spTree>
      <p:nvGrpSpPr>
        <p:cNvPr id="1" name=""/>
        <p:cNvGrpSpPr/>
        <p:nvPr/>
      </p:nvGrpSpPr>
      <p:grpSpPr>
        <a:xfrm>
          <a:off x="0" y="0"/>
          <a:ext cx="0" cy="0"/>
          <a:chOff x="0" y="0"/>
          <a:chExt cx="0" cy="0"/>
        </a:xfrm>
      </p:grpSpPr>
      <p:sp>
        <p:nvSpPr>
          <p:cNvPr id="2" name="Rectangle 1"/>
          <p:cNvSpPr/>
          <p:nvPr/>
        </p:nvSpPr>
        <p:spPr>
          <a:xfrm>
            <a:off x="8120743" y="0"/>
            <a:ext cx="4071257" cy="6858000"/>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9753598" y="1538293"/>
            <a:ext cx="2133600" cy="3539430"/>
          </a:xfrm>
          <a:prstGeom prst="rect">
            <a:avLst/>
          </a:prstGeom>
        </p:spPr>
        <p:txBody>
          <a:bodyPr wrap="square">
            <a:spAutoFit/>
          </a:bodyPr>
          <a:lstStyle/>
          <a:p>
            <a:pPr algn="r"/>
            <a:r>
              <a:rPr lang="en-US" sz="3200" b="1" dirty="0"/>
              <a:t>Why did </a:t>
            </a:r>
            <a:r>
              <a:rPr lang="en-US" sz="3200" b="1" dirty="0" err="1"/>
              <a:t>LuLu</a:t>
            </a:r>
            <a:r>
              <a:rPr lang="en-US" sz="3200" b="1" dirty="0"/>
              <a:t> push her way out of the camper and run to</a:t>
            </a:r>
          </a:p>
          <a:p>
            <a:pPr algn="r"/>
            <a:r>
              <a:rPr lang="en-US" sz="3200" b="1" dirty="0"/>
              <a:t>the road?</a:t>
            </a:r>
          </a:p>
        </p:txBody>
      </p:sp>
      <p:sp>
        <p:nvSpPr>
          <p:cNvPr id="6" name="Rectangle 5"/>
          <p:cNvSpPr/>
          <p:nvPr/>
        </p:nvSpPr>
        <p:spPr>
          <a:xfrm>
            <a:off x="-1" y="1"/>
            <a:ext cx="99495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srcRect l="22143" t="22209" r="24107" b="16809"/>
          <a:stretch/>
        </p:blipFill>
        <p:spPr>
          <a:xfrm>
            <a:off x="126884" y="386460"/>
            <a:ext cx="9539630" cy="6085080"/>
          </a:xfrm>
          <a:prstGeom prst="rect">
            <a:avLst/>
          </a:prstGeom>
        </p:spPr>
      </p:pic>
    </p:spTree>
    <p:extLst>
      <p:ext uri="{BB962C8B-B14F-4D97-AF65-F5344CB8AC3E}">
        <p14:creationId xmlns:p14="http://schemas.microsoft.com/office/powerpoint/2010/main" val="2534472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3CC2F3"/>
            </a:gs>
            <a:gs pos="0">
              <a:srgbClr val="3878A9"/>
            </a:gs>
            <a:gs pos="55000">
              <a:srgbClr val="72D2F5"/>
            </a:gs>
            <a:gs pos="20000">
              <a:srgbClr val="BBE7F9"/>
            </a:gs>
            <a:gs pos="37000">
              <a:srgbClr val="00B0F0"/>
            </a:gs>
            <a:gs pos="100000">
              <a:srgbClr val="002060"/>
            </a:gs>
          </a:gsLst>
          <a:lin ang="4200000" scaled="0"/>
        </a:gradFill>
        <a:effectLst/>
      </p:bgPr>
    </p:bg>
    <p:spTree>
      <p:nvGrpSpPr>
        <p:cNvPr id="1" name=""/>
        <p:cNvGrpSpPr/>
        <p:nvPr/>
      </p:nvGrpSpPr>
      <p:grpSpPr>
        <a:xfrm>
          <a:off x="0" y="0"/>
          <a:ext cx="0" cy="0"/>
          <a:chOff x="0" y="0"/>
          <a:chExt cx="0" cy="0"/>
        </a:xfrm>
      </p:grpSpPr>
      <p:sp>
        <p:nvSpPr>
          <p:cNvPr id="2" name="Rectangle 1"/>
          <p:cNvSpPr/>
          <p:nvPr/>
        </p:nvSpPr>
        <p:spPr>
          <a:xfrm>
            <a:off x="8120743" y="0"/>
            <a:ext cx="4071257" cy="6858000"/>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9136364" y="1730797"/>
            <a:ext cx="2798960" cy="2554545"/>
          </a:xfrm>
          <a:prstGeom prst="rect">
            <a:avLst/>
          </a:prstGeom>
        </p:spPr>
        <p:txBody>
          <a:bodyPr wrap="square">
            <a:spAutoFit/>
          </a:bodyPr>
          <a:lstStyle/>
          <a:p>
            <a:pPr algn="r"/>
            <a:r>
              <a:rPr lang="en-US" sz="3200" b="1" dirty="0"/>
              <a:t>What can you tell about the Siegel family reunions from</a:t>
            </a:r>
          </a:p>
          <a:p>
            <a:pPr algn="r"/>
            <a:r>
              <a:rPr lang="en-US" sz="3200" b="1" dirty="0"/>
              <a:t>this invitation?</a:t>
            </a:r>
          </a:p>
        </p:txBody>
      </p:sp>
      <p:pic>
        <p:nvPicPr>
          <p:cNvPr id="5" name="Picture 4"/>
          <p:cNvPicPr>
            <a:picLocks noChangeAspect="1"/>
          </p:cNvPicPr>
          <p:nvPr/>
        </p:nvPicPr>
        <p:blipFill rotWithShape="1">
          <a:blip r:embed="rId2"/>
          <a:srcRect l="26563" t="11649" r="22500" b="19985"/>
          <a:stretch/>
        </p:blipFill>
        <p:spPr>
          <a:xfrm>
            <a:off x="0" y="0"/>
            <a:ext cx="9088238" cy="6858000"/>
          </a:xfrm>
          <a:prstGeom prst="rect">
            <a:avLst/>
          </a:prstGeom>
        </p:spPr>
      </p:pic>
    </p:spTree>
    <p:extLst>
      <p:ext uri="{BB962C8B-B14F-4D97-AF65-F5344CB8AC3E}">
        <p14:creationId xmlns:p14="http://schemas.microsoft.com/office/powerpoint/2010/main" val="1237643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3CC2F3"/>
            </a:gs>
            <a:gs pos="0">
              <a:srgbClr val="3878A9"/>
            </a:gs>
            <a:gs pos="55000">
              <a:srgbClr val="72D2F5"/>
            </a:gs>
            <a:gs pos="20000">
              <a:srgbClr val="BBE7F9"/>
            </a:gs>
            <a:gs pos="37000">
              <a:srgbClr val="00B0F0"/>
            </a:gs>
            <a:gs pos="100000">
              <a:srgbClr val="002060"/>
            </a:gs>
          </a:gsLst>
          <a:lin ang="4200000" scaled="0"/>
        </a:gradFill>
        <a:effectLst/>
      </p:bgPr>
    </p:bg>
    <p:spTree>
      <p:nvGrpSpPr>
        <p:cNvPr id="1" name=""/>
        <p:cNvGrpSpPr/>
        <p:nvPr/>
      </p:nvGrpSpPr>
      <p:grpSpPr>
        <a:xfrm>
          <a:off x="0" y="0"/>
          <a:ext cx="0" cy="0"/>
          <a:chOff x="0" y="0"/>
          <a:chExt cx="0" cy="0"/>
        </a:xfrm>
      </p:grpSpPr>
      <p:sp>
        <p:nvSpPr>
          <p:cNvPr id="2" name="Rectangle 1"/>
          <p:cNvSpPr/>
          <p:nvPr/>
        </p:nvSpPr>
        <p:spPr>
          <a:xfrm>
            <a:off x="8120743" y="0"/>
            <a:ext cx="4071257" cy="6858000"/>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117431" y="0"/>
            <a:ext cx="365129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srcRect l="20132" t="22668" r="50193" b="7815"/>
          <a:stretch/>
        </p:blipFill>
        <p:spPr>
          <a:xfrm>
            <a:off x="0" y="0"/>
            <a:ext cx="5206905" cy="6858000"/>
          </a:xfrm>
          <a:prstGeom prst="rect">
            <a:avLst/>
          </a:prstGeom>
        </p:spPr>
      </p:pic>
      <p:pic>
        <p:nvPicPr>
          <p:cNvPr id="11" name="Picture 10"/>
          <p:cNvPicPr>
            <a:picLocks noChangeAspect="1"/>
          </p:cNvPicPr>
          <p:nvPr/>
        </p:nvPicPr>
        <p:blipFill rotWithShape="1">
          <a:blip r:embed="rId2"/>
          <a:srcRect l="30892" t="12146" r="40921" b="77332"/>
          <a:stretch/>
        </p:blipFill>
        <p:spPr>
          <a:xfrm>
            <a:off x="6989487" y="236100"/>
            <a:ext cx="4945837" cy="1037965"/>
          </a:xfrm>
          <a:prstGeom prst="rect">
            <a:avLst/>
          </a:prstGeom>
        </p:spPr>
      </p:pic>
      <p:sp>
        <p:nvSpPr>
          <p:cNvPr id="3" name="Rectangle 2"/>
          <p:cNvSpPr/>
          <p:nvPr/>
        </p:nvSpPr>
        <p:spPr>
          <a:xfrm>
            <a:off x="9136364" y="1730797"/>
            <a:ext cx="2798960" cy="2554545"/>
          </a:xfrm>
          <a:prstGeom prst="rect">
            <a:avLst/>
          </a:prstGeom>
        </p:spPr>
        <p:txBody>
          <a:bodyPr wrap="square">
            <a:spAutoFit/>
          </a:bodyPr>
          <a:lstStyle/>
          <a:p>
            <a:pPr algn="r"/>
            <a:r>
              <a:rPr lang="en-US" sz="3200" b="1" dirty="0"/>
              <a:t>Why can Venus flytrap survive in North Carolina’s marshes?</a:t>
            </a:r>
          </a:p>
        </p:txBody>
      </p:sp>
      <p:sp>
        <p:nvSpPr>
          <p:cNvPr id="10" name="Rectangle 9"/>
          <p:cNvSpPr/>
          <p:nvPr/>
        </p:nvSpPr>
        <p:spPr>
          <a:xfrm>
            <a:off x="5342886" y="2582778"/>
            <a:ext cx="1236096" cy="4275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5206905" y="1274065"/>
            <a:ext cx="3488252" cy="5359844"/>
            <a:chOff x="5206905" y="755083"/>
            <a:chExt cx="3504294" cy="5846742"/>
          </a:xfrm>
        </p:grpSpPr>
        <p:pic>
          <p:nvPicPr>
            <p:cNvPr id="6" name="Picture 5"/>
            <p:cNvPicPr>
              <a:picLocks noChangeAspect="1"/>
            </p:cNvPicPr>
            <p:nvPr/>
          </p:nvPicPr>
          <p:blipFill rotWithShape="1">
            <a:blip r:embed="rId3"/>
            <a:srcRect l="50263" t="10273" r="31974" b="62761"/>
            <a:stretch/>
          </p:blipFill>
          <p:spPr>
            <a:xfrm>
              <a:off x="5206905" y="755083"/>
              <a:ext cx="2293067" cy="1957136"/>
            </a:xfrm>
            <a:prstGeom prst="rect">
              <a:avLst/>
            </a:prstGeom>
          </p:spPr>
        </p:pic>
        <p:pic>
          <p:nvPicPr>
            <p:cNvPr id="8" name="Picture 7"/>
            <p:cNvPicPr>
              <a:picLocks noChangeAspect="1"/>
            </p:cNvPicPr>
            <p:nvPr/>
          </p:nvPicPr>
          <p:blipFill rotWithShape="1">
            <a:blip r:embed="rId3"/>
            <a:srcRect l="50263" t="64426" r="31974" b="7816"/>
            <a:stretch/>
          </p:blipFill>
          <p:spPr>
            <a:xfrm>
              <a:off x="6418132" y="4587152"/>
              <a:ext cx="2293067" cy="2014673"/>
            </a:xfrm>
            <a:prstGeom prst="rect">
              <a:avLst/>
            </a:prstGeom>
          </p:spPr>
        </p:pic>
        <p:pic>
          <p:nvPicPr>
            <p:cNvPr id="9" name="Picture 8"/>
            <p:cNvPicPr>
              <a:picLocks noChangeAspect="1"/>
            </p:cNvPicPr>
            <p:nvPr/>
          </p:nvPicPr>
          <p:blipFill rotWithShape="1">
            <a:blip r:embed="rId3"/>
            <a:srcRect l="49955" t="38018" r="32282" b="35016"/>
            <a:stretch/>
          </p:blipFill>
          <p:spPr>
            <a:xfrm>
              <a:off x="5772007" y="2712219"/>
              <a:ext cx="2293067" cy="1957136"/>
            </a:xfrm>
            <a:prstGeom prst="rect">
              <a:avLst/>
            </a:prstGeom>
          </p:spPr>
        </p:pic>
      </p:grpSp>
    </p:spTree>
    <p:extLst>
      <p:ext uri="{BB962C8B-B14F-4D97-AF65-F5344CB8AC3E}">
        <p14:creationId xmlns:p14="http://schemas.microsoft.com/office/powerpoint/2010/main" val="4212831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3CC2F3"/>
            </a:gs>
            <a:gs pos="0">
              <a:srgbClr val="3878A9"/>
            </a:gs>
            <a:gs pos="55000">
              <a:srgbClr val="72D2F5"/>
            </a:gs>
            <a:gs pos="20000">
              <a:srgbClr val="BBE7F9"/>
            </a:gs>
            <a:gs pos="37000">
              <a:srgbClr val="00B0F0"/>
            </a:gs>
            <a:gs pos="100000">
              <a:srgbClr val="002060"/>
            </a:gs>
          </a:gsLst>
          <a:lin ang="4200000" scaled="0"/>
        </a:gradFill>
        <a:effectLst/>
      </p:bgPr>
    </p:bg>
    <p:spTree>
      <p:nvGrpSpPr>
        <p:cNvPr id="1" name=""/>
        <p:cNvGrpSpPr/>
        <p:nvPr/>
      </p:nvGrpSpPr>
      <p:grpSpPr>
        <a:xfrm>
          <a:off x="0" y="0"/>
          <a:ext cx="0" cy="0"/>
          <a:chOff x="0" y="0"/>
          <a:chExt cx="0" cy="0"/>
        </a:xfrm>
      </p:grpSpPr>
      <p:sp>
        <p:nvSpPr>
          <p:cNvPr id="2" name="Rectangle 1"/>
          <p:cNvSpPr/>
          <p:nvPr/>
        </p:nvSpPr>
        <p:spPr>
          <a:xfrm>
            <a:off x="8120743" y="0"/>
            <a:ext cx="4071257" cy="6858000"/>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9211607" y="1538293"/>
            <a:ext cx="2675591" cy="3046988"/>
          </a:xfrm>
          <a:prstGeom prst="rect">
            <a:avLst/>
          </a:prstGeom>
        </p:spPr>
        <p:txBody>
          <a:bodyPr wrap="square">
            <a:spAutoFit/>
          </a:bodyPr>
          <a:lstStyle/>
          <a:p>
            <a:pPr algn="r"/>
            <a:r>
              <a:rPr lang="en-US" sz="3200" b="1" dirty="0"/>
              <a:t> According to the article, how are flying squirrels and</a:t>
            </a:r>
          </a:p>
          <a:p>
            <a:pPr algn="r"/>
            <a:r>
              <a:rPr lang="en-US" sz="3200" b="1" dirty="0"/>
              <a:t>flying tree frogs alike?</a:t>
            </a:r>
          </a:p>
        </p:txBody>
      </p:sp>
      <p:sp>
        <p:nvSpPr>
          <p:cNvPr id="6" name="Rectangle 5"/>
          <p:cNvSpPr/>
          <p:nvPr/>
        </p:nvSpPr>
        <p:spPr>
          <a:xfrm>
            <a:off x="-1" y="1"/>
            <a:ext cx="92116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rotWithShape="1">
          <a:blip r:embed="rId2"/>
          <a:srcRect l="28685" t="20102" r="34605" b="30049"/>
          <a:stretch/>
        </p:blipFill>
        <p:spPr>
          <a:xfrm>
            <a:off x="-1" y="12031"/>
            <a:ext cx="8967538" cy="6846185"/>
          </a:xfrm>
          <a:prstGeom prst="rect">
            <a:avLst/>
          </a:prstGeom>
        </p:spPr>
      </p:pic>
    </p:spTree>
    <p:extLst>
      <p:ext uri="{BB962C8B-B14F-4D97-AF65-F5344CB8AC3E}">
        <p14:creationId xmlns:p14="http://schemas.microsoft.com/office/powerpoint/2010/main" val="42667420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447</Words>
  <Application>Microsoft Office PowerPoint</Application>
  <PresentationFormat>Widescreen</PresentationFormat>
  <Paragraphs>53</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Cronin</dc:creator>
  <cp:lastModifiedBy>Lynn Cronin</cp:lastModifiedBy>
  <cp:revision>35</cp:revision>
  <dcterms:created xsi:type="dcterms:W3CDTF">2017-09-21T20:22:09Z</dcterms:created>
  <dcterms:modified xsi:type="dcterms:W3CDTF">2017-10-02T15:26:07Z</dcterms:modified>
</cp:coreProperties>
</file>