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3" r:id="rId9"/>
    <p:sldId id="265" r:id="rId10"/>
    <p:sldId id="266" r:id="rId11"/>
    <p:sldId id="267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64" d="100"/>
          <a:sy n="64" d="100"/>
        </p:scale>
        <p:origin x="-72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8A17-0BBA-449C-80F0-91B8035CE39D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49F9-0AD9-4222-B9D8-A145F521E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code.getNodeByID('id_1389').onClickHandler();" TargetMode="External"/><Relationship Id="rId2" Type="http://schemas.openxmlformats.org/officeDocument/2006/relationships/hyperlink" Target="http://www.bbc.co.uk/science/earth/earth_timeline/pangae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code.getNodeByID('id_1389').onClickHandler();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code.getNodeByID('id_1389').onClickHandler()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//upload.wikimedia.org/wikipedia/commons/f/f0/Everest_North_Face_toward_Base_Camp_Tibet_Luca_Galuzzi_2006_edit_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HuSHOQ6gv5Y" TargetMode="External"/><Relationship Id="rId5" Type="http://schemas.openxmlformats.org/officeDocument/2006/relationships/hyperlink" Target="http://www.youtube.com/watch?v=HulKSWjlnzQ" TargetMode="External"/><Relationship Id="rId4" Type="http://schemas.openxmlformats.org/officeDocument/2006/relationships/hyperlink" Target="http://www.youtube.com/watch?v=L8CT3UHp0I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code.getNodeByID('id_1389').onClickHandler();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javascript:code.getNodeByID('id_1259').onClickHandler();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javascript:code.getNodeByID('id_1259').onClickHandler()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915400" cy="1470025"/>
          </a:xfrm>
        </p:spPr>
        <p:txBody>
          <a:bodyPr>
            <a:noAutofit/>
          </a:bodyPr>
          <a:lstStyle/>
          <a:p>
            <a:r>
              <a:rPr lang="en-US" sz="40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Section 2</a:t>
            </a:r>
            <a:endParaRPr lang="en-US" sz="4000" kern="1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r>
              <a:rPr lang="en-US" sz="80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endParaRPr lang="en-US" sz="8000" kern="12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r>
              <a:rPr lang="en-US" sz="4000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What You Will Learn</a:t>
            </a:r>
            <a:r>
              <a:rPr lang="en-US" sz="4000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 </a:t>
            </a:r>
          </a:p>
          <a:p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7467600" cy="243840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Describe Wegener’s hypothesis of continental drift</a:t>
            </a:r>
            <a:r>
              <a:rPr lang="en-US" sz="1800" dirty="0" smtClean="0">
                <a:solidFill>
                  <a:srgbClr val="FFFF00"/>
                </a:solidFill>
              </a:rPr>
              <a:t>.</a:t>
            </a:r>
          </a:p>
          <a:p>
            <a:endParaRPr lang="en-US" sz="1800" dirty="0">
              <a:solidFill>
                <a:srgbClr val="FFFF00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Explain how sea-floor spreading provides a way for continents to move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Describe how new oceanic lithosphere forms at mid-ocean ridges.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62374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kern="1200" cap="none" spc="0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Restless Continents</a:t>
            </a:r>
            <a:endParaRPr lang="en-US" sz="8000" b="1" cap="none" spc="0" dirty="0">
              <a:ln w="11430"/>
              <a:gradFill>
                <a:gsLst>
                  <a:gs pos="24000">
                    <a:srgbClr val="FFFF00"/>
                  </a:gs>
                  <a:gs pos="75000">
                    <a:srgbClr val="92D050"/>
                  </a:gs>
                  <a:gs pos="71000">
                    <a:srgbClr val="00660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Glossopteris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876800" cy="5029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Glossopteris was an early tree that was found in South America, South Africa, India, Antarctica and in Australia.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This fossil told more of a story than the animal fossils because it was in so many places.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It showed how many continents were once together and it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showed that all of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these continents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once had a similar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environment!  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In other words, it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showed that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Antarctica </a:t>
            </a:r>
            <a:b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Lucida Sans" pitchFamily="34" charset="0"/>
              </a:rPr>
              <a:t>was once tropical!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endParaRPr lang="en-US" sz="1800" dirty="0" smtClean="0">
              <a:solidFill>
                <a:srgbClr val="FFFF00"/>
              </a:solidFill>
              <a:latin typeface="Lucida Sans" pitchFamily="34" charset="0"/>
            </a:endParaRPr>
          </a:p>
        </p:txBody>
      </p:sp>
      <p:pic>
        <p:nvPicPr>
          <p:cNvPr id="5" name="Picture 12" descr="fossil evidence pang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524000"/>
            <a:ext cx="3295494" cy="2530275"/>
          </a:xfrm>
          <a:prstGeom prst="rect">
            <a:avLst/>
          </a:prstGeom>
          <a:noFill/>
        </p:spPr>
      </p:pic>
      <p:pic>
        <p:nvPicPr>
          <p:cNvPr id="23554" name="Picture 2" descr="http://www.earthonlinemedia.com/images/lithosphere/tectonics/glossopteris_DDS21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114800"/>
            <a:ext cx="3600450" cy="2396029"/>
          </a:xfrm>
          <a:prstGeom prst="rect">
            <a:avLst/>
          </a:prstGeom>
          <a:noFill/>
        </p:spPr>
      </p:pic>
      <p:pic>
        <p:nvPicPr>
          <p:cNvPr id="23556" name="Picture 4" descr="https://wyrdscience.files.wordpress.com/2011/01/artistglossopteris.jpg?w=193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171950"/>
            <a:ext cx="1542219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98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Pangaea</a:t>
            </a:r>
            <a:r>
              <a:rPr lang="en-US" sz="73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900" dirty="0" smtClean="0">
                <a:solidFill>
                  <a:srgbClr val="FFFF00"/>
                </a:solidFill>
                <a:hlinkClick r:id="rId2"/>
              </a:rPr>
              <a:t>http://www.bbc.co.uk/science/earth/earth_timeline/pangaea#p00fztwb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all of these fossil records showed was that all of the land masses (continents) were once one big land mass.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This land mass was called Pangaea.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It also showed that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the Oceans were once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one big ocean that we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call </a:t>
            </a:r>
            <a:r>
              <a:rPr lang="en-US" sz="2400" dirty="0" err="1" smtClean="0">
                <a:solidFill>
                  <a:srgbClr val="FFFF00"/>
                </a:solidFill>
              </a:rPr>
              <a:t>Panthalassa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We believe that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Pangaea began to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breakup about 245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Million years ago.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4" name="id_1389" descr="http://my.hrw.com/sh2/sh07_10/student/images/hst/tec/hst_tec_010_a.jpg">
            <a:hlinkClick r:id="rId3" tooltip="&quot;&quot;"/>
          </p:cNvPr>
          <p:cNvPicPr/>
          <p:nvPr/>
        </p:nvPicPr>
        <p:blipFill>
          <a:blip r:embed="rId4" cstate="print"/>
          <a:srcRect l="34294" t="-45" r="14100" b="66682"/>
          <a:stretch>
            <a:fillRect/>
          </a:stretch>
        </p:blipFill>
        <p:spPr bwMode="auto">
          <a:xfrm>
            <a:off x="3733800" y="3048000"/>
            <a:ext cx="4953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Breakup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By about 180 million years ago Pangaea had broken into two pieces.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The Northern part would become the North America and Europe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The southern part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would become South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America, Africa,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Australia and Antarctica.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We have named the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northern part </a:t>
            </a:r>
            <a:r>
              <a:rPr lang="en-US" sz="2000" dirty="0" err="1" smtClean="0">
                <a:solidFill>
                  <a:srgbClr val="FFFF00"/>
                </a:solidFill>
              </a:rPr>
              <a:t>Laurasia</a:t>
            </a:r>
            <a:r>
              <a:rPr lang="en-US" sz="2000" dirty="0">
                <a:solidFill>
                  <a:srgbClr val="FFFF00"/>
                </a:solidFill>
              </a:rPr>
              <a:t/>
            </a:r>
            <a:br>
              <a:rPr lang="en-US" sz="2000" dirty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and the southern part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err="1" smtClean="0">
                <a:solidFill>
                  <a:srgbClr val="FFFF00"/>
                </a:solidFill>
              </a:rPr>
              <a:t>Gondwana</a:t>
            </a:r>
            <a:endParaRPr lang="en-US" sz="2000" dirty="0"/>
          </a:p>
        </p:txBody>
      </p:sp>
      <p:pic>
        <p:nvPicPr>
          <p:cNvPr id="5" name="id_1389" descr="http://my.hrw.com/sh2/sh07_10/student/images/hst/tec/hst_tec_010_a.jpg">
            <a:hlinkClick r:id="rId2" tooltip="&quot;&quot;"/>
          </p:cNvPr>
          <p:cNvPicPr/>
          <p:nvPr/>
        </p:nvPicPr>
        <p:blipFill>
          <a:blip r:embed="rId3" cstate="print"/>
          <a:srcRect l="48240" t="33273" r="155" b="31847"/>
          <a:stretch>
            <a:fillRect/>
          </a:stretch>
        </p:blipFill>
        <p:spPr bwMode="auto">
          <a:xfrm>
            <a:off x="3733800" y="2895600"/>
            <a:ext cx="5181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Breakup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Finally by about 65 Million years ago the continents began to break up enough that we can recognize them today.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The Indian plate moved the fastest – you can see it in red next to Africa.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It kept moving north until it crashed into Asia.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The crash was so hard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that it built the Himalaya </a:t>
            </a:r>
            <a:br>
              <a:rPr lang="en-US" sz="2000" dirty="0" smtClean="0">
                <a:solidFill>
                  <a:srgbClr val="FFFF00"/>
                </a:solidFill>
              </a:rPr>
            </a:br>
            <a:r>
              <a:rPr lang="en-US" sz="2000" dirty="0" smtClean="0">
                <a:solidFill>
                  <a:srgbClr val="FFFF00"/>
                </a:solidFill>
              </a:rPr>
              <a:t>Mountains</a:t>
            </a:r>
            <a:r>
              <a:rPr lang="en-US" sz="2000" dirty="0">
                <a:solidFill>
                  <a:srgbClr val="FFFF00"/>
                </a:solidFill>
              </a:rPr>
              <a:t>!</a:t>
            </a:r>
            <a:endParaRPr lang="en-US" sz="2000" dirty="0"/>
          </a:p>
        </p:txBody>
      </p:sp>
      <p:pic>
        <p:nvPicPr>
          <p:cNvPr id="5" name="id_1389" descr="http://my.hrw.com/sh2/sh07_10/student/images/hst/tec/hst_tec_010_a.jpg">
            <a:hlinkClick r:id="rId2" tooltip="&quot;&quot;"/>
          </p:cNvPr>
          <p:cNvPicPr/>
          <p:nvPr/>
        </p:nvPicPr>
        <p:blipFill>
          <a:blip r:embed="rId3" cstate="print"/>
          <a:srcRect l="26907" t="64928" r="20827"/>
          <a:stretch>
            <a:fillRect/>
          </a:stretch>
        </p:blipFill>
        <p:spPr bwMode="auto">
          <a:xfrm>
            <a:off x="3657600" y="3276600"/>
            <a:ext cx="5181600" cy="3305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File:Everest North Face toward Base Camp Tibet Luca Galuzzi 2006 edit 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6694" b="-502"/>
          <a:stretch>
            <a:fillRect/>
          </a:stretch>
        </p:blipFill>
        <p:spPr bwMode="auto">
          <a:xfrm>
            <a:off x="304800" y="1371600"/>
            <a:ext cx="85344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1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Himalaya Mountains</a:t>
            </a:r>
            <a:endParaRPr lang="en-US" sz="6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10" y="1143000"/>
            <a:ext cx="82296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00" dirty="0" smtClean="0">
                <a:solidFill>
                  <a:srgbClr val="FFFF00"/>
                </a:solidFill>
                <a:hlinkClick r:id="rId4"/>
              </a:rPr>
              <a:t>http://www.youtube.com/watch?v=L8CT3UHp0IE</a:t>
            </a:r>
            <a:r>
              <a:rPr lang="en-US" sz="900" dirty="0" smtClean="0">
                <a:solidFill>
                  <a:srgbClr val="FFFF00"/>
                </a:solidFill>
              </a:rPr>
              <a:t>	</a:t>
            </a:r>
            <a:r>
              <a:rPr lang="en-US" sz="900" dirty="0" smtClean="0">
                <a:solidFill>
                  <a:srgbClr val="FFFF00"/>
                </a:solidFill>
                <a:hlinkClick r:id="rId5"/>
              </a:rPr>
              <a:t>http://www.youtube.com/watch?v=HulKSWjlnzQ</a:t>
            </a:r>
            <a:r>
              <a:rPr lang="en-US" sz="900" dirty="0" smtClean="0">
                <a:solidFill>
                  <a:srgbClr val="FFFF00"/>
                </a:solidFill>
              </a:rPr>
              <a:t>	</a:t>
            </a:r>
            <a:r>
              <a:rPr lang="en-US" sz="900" dirty="0" smtClean="0">
                <a:solidFill>
                  <a:srgbClr val="FFFF00"/>
                </a:solidFill>
                <a:hlinkClick r:id="rId6"/>
              </a:rPr>
              <a:t>http://www.youtube.com/watch?v=HuSHOQ6gv5Y</a:t>
            </a:r>
            <a:endParaRPr lang="en-US" sz="900" dirty="0" smtClean="0">
              <a:solidFill>
                <a:srgbClr val="FFFF00"/>
              </a:solidFill>
            </a:endParaRPr>
          </a:p>
          <a:p>
            <a:endParaRPr lang="en-US" sz="1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3200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Have you ever looked at a map of the world and noticed how the coastlines of continents on opposite sides of the oceans appear to fit together like the pieces of a puzzle? Is it just coincidence that the coastlines fit together well? Is it possible that the continents were actually together sometime in the past?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1800" kern="1200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Wegener’s Continental Drift Hypothesis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5105400" cy="3687763"/>
          </a:xfrm>
        </p:spPr>
        <p:txBody>
          <a:bodyPr>
            <a:normAutofit/>
          </a:bodyPr>
          <a:lstStyle/>
          <a:p>
            <a:pPr marL="9144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One </a:t>
            </a:r>
            <a:r>
              <a:rPr lang="en-US" sz="2800" dirty="0">
                <a:solidFill>
                  <a:srgbClr val="FFFF00"/>
                </a:solidFill>
              </a:rPr>
              <a:t>scientist who looked at the pieces of this puzzle was Alfred Wegener (VAY </a:t>
            </a:r>
            <a:r>
              <a:rPr lang="en-US" sz="2800" dirty="0" err="1">
                <a:solidFill>
                  <a:srgbClr val="FFFF00"/>
                </a:solidFill>
              </a:rPr>
              <a:t>guh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nuhr</a:t>
            </a:r>
            <a:r>
              <a:rPr lang="en-US" sz="2800" dirty="0">
                <a:solidFill>
                  <a:srgbClr val="FFFF00"/>
                </a:solidFill>
              </a:rPr>
              <a:t>). In the early 1900s, he wrote about his hypothesis of </a:t>
            </a:r>
            <a:r>
              <a:rPr lang="en-US" sz="2800" i="1" dirty="0">
                <a:solidFill>
                  <a:srgbClr val="FFFF00"/>
                </a:solidFill>
              </a:rPr>
              <a:t>continental drift.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pic>
        <p:nvPicPr>
          <p:cNvPr id="12290" name="Picture 2" descr="Wegener 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266244"/>
            <a:ext cx="2667000" cy="3753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Pangaea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FFFF00"/>
                </a:solidFill>
              </a:rPr>
              <a:t>Continental drift</a:t>
            </a:r>
            <a:r>
              <a:rPr lang="en-US" sz="2600" dirty="0">
                <a:solidFill>
                  <a:srgbClr val="FFFF00"/>
                </a:solidFill>
              </a:rPr>
              <a:t> is the hypothesis that states that the continents once formed a single landmass, broke up, and drifted to their present </a:t>
            </a:r>
            <a:r>
              <a:rPr lang="en-US" sz="2600" dirty="0" smtClean="0">
                <a:solidFill>
                  <a:srgbClr val="FFFF00"/>
                </a:solidFill>
              </a:rPr>
              <a:t>locations.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This </a:t>
            </a:r>
            <a:r>
              <a:rPr lang="en-US" sz="2600" dirty="0">
                <a:solidFill>
                  <a:srgbClr val="FFFF00"/>
                </a:solidFill>
              </a:rPr>
              <a:t>hypothesis seemed to explain a lot of puzzling observations, including the observation of how well continents fit together</a:t>
            </a:r>
            <a:r>
              <a:rPr lang="en-US" sz="2600" dirty="0" smtClean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4" name="id_1389" descr="http://my.hrw.com/sh2/sh07_10/student/images/hst/tec/hst_tec_010_a.jpg">
            <a:hlinkClick r:id="rId2" tooltip="&quot;&quot;"/>
          </p:cNvPr>
          <p:cNvPicPr/>
          <p:nvPr/>
        </p:nvPicPr>
        <p:blipFill>
          <a:blip r:embed="rId3" cstate="print"/>
          <a:srcRect l="34294" t="-45" r="14100" b="66682"/>
          <a:stretch>
            <a:fillRect/>
          </a:stretch>
        </p:blipFill>
        <p:spPr bwMode="auto">
          <a:xfrm>
            <a:off x="4724400" y="3429000"/>
            <a:ext cx="4038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d_1259" descr="http://my.hrw.com/sh2/sh07_10/student/images/hst/tec/hst_tec_009_a.jpg">
            <a:hlinkClick r:id="rId4" tooltip="&quot;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9347" y="228600"/>
            <a:ext cx="403365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Evidence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Continental drift explained why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fossils of the same plant and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animal species are found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on continents that are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on different sides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of the Atlantic Ocean. </a:t>
            </a:r>
          </a:p>
        </p:txBody>
      </p:sp>
      <p:pic>
        <p:nvPicPr>
          <p:cNvPr id="10242" name="Picture 2" descr="Color image of Amphistium foss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838200"/>
            <a:ext cx="3081057" cy="2228851"/>
          </a:xfrm>
          <a:prstGeom prst="rect">
            <a:avLst/>
          </a:prstGeom>
          <a:noFill/>
        </p:spPr>
      </p:pic>
      <p:pic>
        <p:nvPicPr>
          <p:cNvPr id="10244" name="Picture 4" descr="Ammonites, Asteroceras and Promicroceras, found near Yeovil in Somerset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057426"/>
            <a:ext cx="3657600" cy="2495775"/>
          </a:xfrm>
          <a:prstGeom prst="rect">
            <a:avLst/>
          </a:prstGeom>
          <a:noFill/>
        </p:spPr>
      </p:pic>
      <p:pic>
        <p:nvPicPr>
          <p:cNvPr id="10248" name="Picture 8" descr="Fossil fern mariopteris"/>
          <p:cNvPicPr>
            <a:picLocks noChangeAspect="1" noChangeArrowheads="1"/>
          </p:cNvPicPr>
          <p:nvPr/>
        </p:nvPicPr>
        <p:blipFill>
          <a:blip r:embed="rId4" cstate="print"/>
          <a:srcRect l="18182" t="5587" r="9091" b="-851"/>
          <a:stretch>
            <a:fillRect/>
          </a:stretch>
        </p:blipFill>
        <p:spPr bwMode="auto">
          <a:xfrm>
            <a:off x="3886200" y="2819400"/>
            <a:ext cx="3048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Evidence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Many of these ancient species could not have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crossed the Atlantic Ocean.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Without continental drift, this pattern of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fossils would be hard to explain. </a:t>
            </a:r>
            <a:endParaRPr lang="en-US" sz="2400" dirty="0" smtClean="0"/>
          </a:p>
        </p:txBody>
      </p:sp>
      <p:pic>
        <p:nvPicPr>
          <p:cNvPr id="8" name="id_1259" descr="http://my.hrw.com/sh2/sh07_10/student/images/hst/tec/hst_tec_009_a.jpg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971800"/>
            <a:ext cx="7462653" cy="352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Lystrosaurus</a:t>
            </a:r>
            <a:r>
              <a:rPr lang="en-US" sz="66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Georgi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572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Fossils of the </a:t>
            </a:r>
            <a:r>
              <a:rPr lang="en-US" sz="2400" dirty="0" err="1" smtClean="0">
                <a:solidFill>
                  <a:srgbClr val="FFFF00"/>
                </a:solidFill>
                <a:latin typeface="Lucida Sans" pitchFamily="34" charset="0"/>
              </a:rPr>
              <a:t>Lystrosaurus</a:t>
            </a: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Lucida Sans" pitchFamily="34" charset="0"/>
              </a:rPr>
              <a:t>Georgi</a:t>
            </a: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 have been found in Africa, India and Antarctica!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This guy was about the size of a small dog. 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It was an herbivore</a:t>
            </a:r>
          </a:p>
        </p:txBody>
      </p:sp>
      <p:pic>
        <p:nvPicPr>
          <p:cNvPr id="5" name="Picture 12" descr="fossil evidence pang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828800"/>
            <a:ext cx="3295494" cy="2530275"/>
          </a:xfrm>
          <a:prstGeom prst="rect">
            <a:avLst/>
          </a:prstGeom>
          <a:noFill/>
        </p:spPr>
      </p:pic>
      <p:pic>
        <p:nvPicPr>
          <p:cNvPr id="7" name="Picture 4" descr="lystosaurus foss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4495800"/>
            <a:ext cx="3352800" cy="1981200"/>
          </a:xfrm>
          <a:prstGeom prst="rect">
            <a:avLst/>
          </a:prstGeom>
          <a:noFill/>
        </p:spPr>
      </p:pic>
      <p:pic>
        <p:nvPicPr>
          <p:cNvPr id="8" name="Picture 6" descr="lystrosaurus comp anim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667000" y="4495800"/>
            <a:ext cx="2546306" cy="200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Mesosaurus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5720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This is </a:t>
            </a:r>
            <a:r>
              <a:rPr lang="en-US" sz="2400" dirty="0" err="1" smtClean="0">
                <a:solidFill>
                  <a:srgbClr val="FFFF00"/>
                </a:solidFill>
                <a:latin typeface="Lucida Sans" pitchFamily="34" charset="0"/>
              </a:rPr>
              <a:t>Mesosaurus</a:t>
            </a: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 “middle lizard”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It lived about 300 million years ago.  It was a land lizard that  lived in water.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It was about a foot and a half long.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It ate shrimp </a:t>
            </a:r>
            <a:r>
              <a:rPr lang="en-US" sz="2400" dirty="0" smtClean="0">
                <a:solidFill>
                  <a:srgbClr val="FFFF00"/>
                </a:solidFill>
              </a:rPr>
              <a:t> and fish.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400" dirty="0" err="1" smtClean="0">
                <a:solidFill>
                  <a:srgbClr val="FFFF00"/>
                </a:solidFill>
                <a:latin typeface="Lucida Sans" pitchFamily="34" charset="0"/>
              </a:rPr>
              <a:t>Mesosaurus</a:t>
            </a:r>
            <a:r>
              <a:rPr lang="en-US" sz="2400" dirty="0" smtClean="0">
                <a:solidFill>
                  <a:srgbClr val="FFFF00"/>
                </a:solidFill>
                <a:latin typeface="Lucida Sans" pitchFamily="34" charset="0"/>
              </a:rPr>
              <a:t> fossils were found in both South America and Africa.</a:t>
            </a:r>
          </a:p>
        </p:txBody>
      </p:sp>
      <p:pic>
        <p:nvPicPr>
          <p:cNvPr id="5" name="Picture 12" descr="fossil evidence pang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1447800"/>
            <a:ext cx="3752694" cy="2881312"/>
          </a:xfrm>
          <a:prstGeom prst="rect">
            <a:avLst/>
          </a:prstGeom>
          <a:noFill/>
        </p:spPr>
      </p:pic>
      <p:pic>
        <p:nvPicPr>
          <p:cNvPr id="6" name="Picture 4" descr="mesosau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4572000"/>
            <a:ext cx="2362200" cy="196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err="1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Cynognathus</a:t>
            </a:r>
            <a:r>
              <a:rPr lang="en-US" sz="6600" b="1" dirty="0" smtClean="0">
                <a:ln w="11430"/>
                <a:gradFill>
                  <a:gsLst>
                    <a:gs pos="24000">
                      <a:srgbClr val="FFFF00"/>
                    </a:gs>
                    <a:gs pos="75000">
                      <a:srgbClr val="92D050"/>
                    </a:gs>
                    <a:gs pos="71000">
                      <a:srgbClr val="0066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“dog jaw”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5720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000" dirty="0" smtClean="0">
                <a:solidFill>
                  <a:srgbClr val="FFFF00"/>
                </a:solidFill>
                <a:latin typeface="Lucida Sans" pitchFamily="34" charset="0"/>
              </a:rPr>
              <a:t>A mammal like dinosaur that was warm blooded and probably gave birth to live babies (instead of laying eggs)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000" dirty="0" smtClean="0">
                <a:solidFill>
                  <a:srgbClr val="FFFF00"/>
                </a:solidFill>
                <a:latin typeface="Lucida Sans" pitchFamily="34" charset="0"/>
              </a:rPr>
              <a:t>A fast moving carnivore with powerful jaws and doglike teeth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000" dirty="0" smtClean="0">
                <a:solidFill>
                  <a:srgbClr val="FFFF00"/>
                </a:solidFill>
                <a:latin typeface="Lucida Sans" pitchFamily="34" charset="0"/>
              </a:rPr>
              <a:t>Hunted herbivores in packs like wolves do today.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000" dirty="0" smtClean="0">
                <a:solidFill>
                  <a:srgbClr val="FFFF00"/>
                </a:solidFill>
                <a:latin typeface="Lucida Sans" pitchFamily="34" charset="0"/>
              </a:rPr>
              <a:t>5 feet long.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en-US" sz="2000" dirty="0" smtClean="0">
                <a:solidFill>
                  <a:srgbClr val="FFFF00"/>
                </a:solidFill>
                <a:latin typeface="Lucida Sans" pitchFamily="34" charset="0"/>
              </a:rPr>
              <a:t>Found in South America and Africa</a:t>
            </a:r>
          </a:p>
        </p:txBody>
      </p:sp>
      <p:pic>
        <p:nvPicPr>
          <p:cNvPr id="5" name="Picture 12" descr="fossil evidence pang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524000"/>
            <a:ext cx="3295494" cy="2530275"/>
          </a:xfrm>
          <a:prstGeom prst="rect">
            <a:avLst/>
          </a:prstGeom>
          <a:noFill/>
        </p:spPr>
      </p:pic>
      <p:pic>
        <p:nvPicPr>
          <p:cNvPr id="6146" name="Picture 2" descr="Cynognath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191000"/>
            <a:ext cx="2476500" cy="2393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517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Section 2   What You Will Learn  </vt:lpstr>
      <vt:lpstr>Have you ever looked at a map of the world and noticed how the coastlines of continents on opposite sides of the oceans appear to fit together like the pieces of a puzzle? Is it just coincidence that the coastlines fit together well? Is it possible that the continents were actually together sometime in the past?  </vt:lpstr>
      <vt:lpstr>Wegener’s Continental Drift Hypothesis</vt:lpstr>
      <vt:lpstr>Pangaea</vt:lpstr>
      <vt:lpstr>The Evidence</vt:lpstr>
      <vt:lpstr>The Evidence</vt:lpstr>
      <vt:lpstr>Lystrosaurus Georgi</vt:lpstr>
      <vt:lpstr>Mesosaurus</vt:lpstr>
      <vt:lpstr>Cynognathus “dog jaw”</vt:lpstr>
      <vt:lpstr>Glossopteris</vt:lpstr>
      <vt:lpstr>Pangaea http://www.bbc.co.uk/science/earth/earth_timeline/pangaea#p00fztwb</vt:lpstr>
      <vt:lpstr>The Breakup</vt:lpstr>
      <vt:lpstr>The Breakup</vt:lpstr>
      <vt:lpstr>The Himalaya Mountains</vt:lpstr>
    </vt:vector>
  </TitlesOfParts>
  <Company>WTPS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   What You Will Learn</dc:title>
  <dc:creator>lcronin</dc:creator>
  <cp:lastModifiedBy>Lynn Cronin</cp:lastModifiedBy>
  <cp:revision>24</cp:revision>
  <dcterms:created xsi:type="dcterms:W3CDTF">2014-04-19T13:06:56Z</dcterms:created>
  <dcterms:modified xsi:type="dcterms:W3CDTF">2015-02-04T17:00:48Z</dcterms:modified>
</cp:coreProperties>
</file>