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6" r:id="rId8"/>
    <p:sldId id="287" r:id="rId9"/>
    <p:sldId id="264" r:id="rId10"/>
    <p:sldId id="265" r:id="rId11"/>
    <p:sldId id="288" r:id="rId12"/>
    <p:sldId id="267" r:id="rId13"/>
    <p:sldId id="289" r:id="rId14"/>
    <p:sldId id="290" r:id="rId15"/>
    <p:sldId id="291" r:id="rId16"/>
    <p:sldId id="271" r:id="rId17"/>
    <p:sldId id="292" r:id="rId18"/>
    <p:sldId id="293" r:id="rId19"/>
    <p:sldId id="294" r:id="rId20"/>
    <p:sldId id="275" r:id="rId21"/>
    <p:sldId id="295" r:id="rId22"/>
    <p:sldId id="296" r:id="rId23"/>
    <p:sldId id="297" r:id="rId24"/>
    <p:sldId id="298" r:id="rId25"/>
    <p:sldId id="299" r:id="rId26"/>
    <p:sldId id="278" r:id="rId27"/>
    <p:sldId id="279" r:id="rId28"/>
    <p:sldId id="301" r:id="rId29"/>
    <p:sldId id="300" r:id="rId30"/>
    <p:sldId id="282" r:id="rId31"/>
    <p:sldId id="283" r:id="rId32"/>
    <p:sldId id="284" r:id="rId33"/>
    <p:sldId id="285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5468" autoAdjust="0"/>
  </p:normalViewPr>
  <p:slideViewPr>
    <p:cSldViewPr snapToGrid="0">
      <p:cViewPr varScale="1">
        <p:scale>
          <a:sx n="88" d="100"/>
          <a:sy n="88" d="100"/>
        </p:scale>
        <p:origin x="65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>
                <a:latin typeface="Comic Sans MS" panose="030F0702030302020204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13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F8401D-6D73-4A5D-98D9-959903B03AC4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67436F-8E8F-42AD-A090-8C8ED0301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64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F8401D-6D73-4A5D-98D9-959903B03AC4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67436F-8E8F-42AD-A090-8C8ED0301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09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F8401D-6D73-4A5D-98D9-959903B03AC4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67436F-8E8F-42AD-A090-8C8ED0301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0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F8401D-6D73-4A5D-98D9-959903B03AC4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67436F-8E8F-42AD-A090-8C8ED0301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2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F8401D-6D73-4A5D-98D9-959903B03AC4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67436F-8E8F-42AD-A090-8C8ED0301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15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F8401D-6D73-4A5D-98D9-959903B03AC4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67436F-8E8F-42AD-A090-8C8ED0301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27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F8401D-6D73-4A5D-98D9-959903B03AC4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67436F-8E8F-42AD-A090-8C8ED0301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4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F8401D-6D73-4A5D-98D9-959903B03AC4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67436F-8E8F-42AD-A090-8C8ED0301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2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F8401D-6D73-4A5D-98D9-959903B03AC4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67436F-8E8F-42AD-A090-8C8ED0301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4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F8401D-6D73-4A5D-98D9-959903B03AC4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67436F-8E8F-42AD-A090-8C8ED0301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31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chemeClr val="accent4">
                <a:lumMod val="0"/>
                <a:lumOff val="100000"/>
              </a:schemeClr>
            </a:gs>
            <a:gs pos="75000">
              <a:srgbClr val="FFD861"/>
            </a:gs>
            <a:gs pos="91000">
              <a:srgbClr val="FF9900"/>
            </a:gs>
            <a:gs pos="23000">
              <a:schemeClr val="accent4">
                <a:lumMod val="20000"/>
                <a:lumOff val="80000"/>
              </a:schemeClr>
            </a:gs>
            <a:gs pos="55000">
              <a:schemeClr val="accent4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52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Comic Sans MS" panose="030F0702030302020204" pitchFamily="66" charset="0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FF0000"/>
          </a:solidFill>
          <a:latin typeface="Comic Sans MS" panose="030F0702030302020204" pitchFamily="66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What causes differences in air temperature at different altitudes?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5033" y="3891927"/>
            <a:ext cx="10752881" cy="55275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Comic Sans MS" panose="030F0702030302020204" pitchFamily="66" charset="0"/>
              </a:rPr>
              <a:t>A. The </a:t>
            </a:r>
            <a:r>
              <a:rPr lang="en-US" b="1" dirty="0">
                <a:latin typeface="Comic Sans MS" panose="030F0702030302020204" pitchFamily="66" charset="0"/>
              </a:rPr>
              <a:t>way gases absorb solar energy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25033" y="4550266"/>
            <a:ext cx="10752881" cy="55275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B. The atmosphere always gets colder as it gets further from earth</a:t>
            </a:r>
            <a:endParaRPr lang="en-US" sz="2800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25033" y="5315613"/>
            <a:ext cx="10752881" cy="55275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C. There are not as many molecules in the outer layers of the atmosphere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2408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What causes wind?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40229" y="3900363"/>
            <a:ext cx="10515600" cy="616945"/>
          </a:xfrm>
        </p:spPr>
        <p:txBody>
          <a:bodyPr/>
          <a:lstStyle/>
          <a:p>
            <a:r>
              <a:rPr lang="en-US" dirty="0" smtClean="0"/>
              <a:t>B. The Coriolis effect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75657" y="2781946"/>
            <a:ext cx="105156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A. Differences in air pressure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903307"/>
            <a:ext cx="105156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C. The North American Jet Stream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92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What causes differences </a:t>
            </a:r>
            <a:b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</a:br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in air pressure?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40229" y="2681163"/>
            <a:ext cx="10515600" cy="616945"/>
          </a:xfrm>
        </p:spPr>
        <p:txBody>
          <a:bodyPr/>
          <a:lstStyle/>
          <a:p>
            <a:r>
              <a:rPr lang="en-US" dirty="0" smtClean="0"/>
              <a:t>A. Air rises at the poles and sinks at the equator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24857" y="4687051"/>
            <a:ext cx="105156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C. Air rises at the equator and sinks at the poles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3684107"/>
            <a:ext cx="105156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B. Air rises at the equator and at the poles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77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What is the largest source of human-caused pollution in the USA?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3018621"/>
            <a:ext cx="10515600" cy="616945"/>
          </a:xfrm>
        </p:spPr>
        <p:txBody>
          <a:bodyPr/>
          <a:lstStyle/>
          <a:p>
            <a:r>
              <a:rPr lang="en-US" dirty="0" smtClean="0"/>
              <a:t>A. Recyclable items placed into the trash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960964"/>
            <a:ext cx="105156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B. Vehicle exhaust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903307"/>
            <a:ext cx="105156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C. Fertilizer run-off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78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28098"/>
          </a:xfrm>
        </p:spPr>
        <p:txBody>
          <a:bodyPr/>
          <a:lstStyle/>
          <a:p>
            <a:pPr algn="ctr"/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This pollution problem allows too much solar radiation to reach the Earth’s surface.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3018621"/>
            <a:ext cx="10515600" cy="616945"/>
          </a:xfrm>
        </p:spPr>
        <p:txBody>
          <a:bodyPr/>
          <a:lstStyle/>
          <a:p>
            <a:r>
              <a:rPr lang="en-US" dirty="0" smtClean="0"/>
              <a:t>A. The ozone hole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960964"/>
            <a:ext cx="105156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B. Melting polar ice-caps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903307"/>
            <a:ext cx="105156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C. Fertilizer run-off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08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28098"/>
          </a:xfrm>
        </p:spPr>
        <p:txBody>
          <a:bodyPr/>
          <a:lstStyle/>
          <a:p>
            <a:pPr algn="ctr"/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If the local prevailing winds always travel across a large body of water, you would expect…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60400" y="3960964"/>
            <a:ext cx="10515600" cy="616945"/>
          </a:xfrm>
        </p:spPr>
        <p:txBody>
          <a:bodyPr/>
          <a:lstStyle/>
          <a:p>
            <a:r>
              <a:rPr lang="en-US" dirty="0" smtClean="0"/>
              <a:t>B. The area to have a lot more rain in winter and summer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018621"/>
            <a:ext cx="105156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A. The area to be a desert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903307"/>
            <a:ext cx="105156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C. The area to be much warmer in summer and winter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60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28098"/>
          </a:xfrm>
        </p:spPr>
        <p:txBody>
          <a:bodyPr/>
          <a:lstStyle/>
          <a:p>
            <a:pPr algn="ctr"/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Which weather phenomena might occur over the prairie in the United States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60400" y="3325964"/>
            <a:ext cx="10515600" cy="61694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A. A tornado because the prairie is flat and air masses can meet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0400" y="5330021"/>
            <a:ext cx="105156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C. Hail in the wintertime and sleet in the summertime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268307"/>
            <a:ext cx="10807700" cy="616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B. A Hurricane because the prairie has huge lakes and warm weather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40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16075"/>
          </a:xfrm>
        </p:spPr>
        <p:txBody>
          <a:bodyPr/>
          <a:lstStyle/>
          <a:p>
            <a:pPr algn="ctr"/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Describe the eye of a hurricane.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65200" y="4009221"/>
            <a:ext cx="10515600" cy="616945"/>
          </a:xfrm>
        </p:spPr>
        <p:txBody>
          <a:bodyPr/>
          <a:lstStyle/>
          <a:p>
            <a:r>
              <a:rPr lang="en-US" dirty="0" smtClean="0"/>
              <a:t>B. Crazy winds that blow from the east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912642"/>
            <a:ext cx="105156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A. Quiet and still with almost no rain or wind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65200" y="4968489"/>
            <a:ext cx="105156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C. Dark and stormy with winds from the west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89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16075"/>
          </a:xfrm>
        </p:spPr>
        <p:txBody>
          <a:bodyPr/>
          <a:lstStyle/>
          <a:p>
            <a:pPr algn="ctr"/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What is the most dangerous </a:t>
            </a:r>
            <a:b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</a:br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part of a hurricane?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3044021"/>
            <a:ext cx="10515600" cy="616945"/>
          </a:xfrm>
        </p:spPr>
        <p:txBody>
          <a:bodyPr/>
          <a:lstStyle/>
          <a:p>
            <a:r>
              <a:rPr lang="en-US" dirty="0" smtClean="0"/>
              <a:t>A. The eye of the storm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855742"/>
            <a:ext cx="105156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C. The storm surge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3949881"/>
            <a:ext cx="105156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B. The winds at the eye wall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0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16075"/>
          </a:xfrm>
        </p:spPr>
        <p:txBody>
          <a:bodyPr/>
          <a:lstStyle/>
          <a:p>
            <a:pPr algn="ctr"/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What kind of weather does a cumulonimbus cloud bring?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4021921"/>
            <a:ext cx="10515600" cy="616945"/>
          </a:xfrm>
        </p:spPr>
        <p:txBody>
          <a:bodyPr/>
          <a:lstStyle/>
          <a:p>
            <a:r>
              <a:rPr lang="en-US" dirty="0" smtClean="0"/>
              <a:t>B. Beautiful beach weather – warm and sunny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959100"/>
            <a:ext cx="105156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A. Rain and sometimes thunderstorms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927781"/>
            <a:ext cx="105156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C. Huge amounts of rain or snow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2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28098"/>
          </a:xfrm>
        </p:spPr>
        <p:txBody>
          <a:bodyPr/>
          <a:lstStyle/>
          <a:p>
            <a:pPr algn="ctr"/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The most powerful storms </a:t>
            </a:r>
            <a:b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</a:br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on earth are…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60400" y="3325964"/>
            <a:ext cx="10985500" cy="616945"/>
          </a:xfrm>
        </p:spPr>
        <p:txBody>
          <a:bodyPr>
            <a:normAutofit/>
          </a:bodyPr>
          <a:lstStyle/>
          <a:p>
            <a:r>
              <a:rPr lang="en-US" dirty="0" smtClean="0"/>
              <a:t>A. Tornadoes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00200" y="5330021"/>
            <a:ext cx="95758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C. Thunderstorms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268307"/>
            <a:ext cx="108077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B. Hurricanes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16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89092"/>
          </a:xfrm>
        </p:spPr>
        <p:txBody>
          <a:bodyPr>
            <a:normAutofit/>
          </a:bodyPr>
          <a:lstStyle/>
          <a:p>
            <a:pPr algn="ctr"/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Air pressure decreases as ___________.</a:t>
            </a:r>
          </a:p>
          <a:p>
            <a:pPr algn="ctr"/>
            <a:endParaRPr lang="en-US" sz="45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83028"/>
            <a:ext cx="10515600" cy="738130"/>
          </a:xfrm>
        </p:spPr>
        <p:txBody>
          <a:bodyPr/>
          <a:lstStyle/>
          <a:p>
            <a:pPr algn="ctr"/>
            <a:r>
              <a:rPr lang="en-US" sz="4500" b="1" dirty="0" smtClean="0">
                <a:latin typeface="Comic Sans MS" panose="030F0702030302020204" pitchFamily="66" charset="0"/>
              </a:rPr>
              <a:t>A. Altitude decreases</a:t>
            </a:r>
            <a:endParaRPr lang="en-US" sz="4500" b="1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4180904"/>
            <a:ext cx="10515600" cy="738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500" b="1" dirty="0" smtClean="0"/>
              <a:t>B. Altitude increases</a:t>
            </a:r>
            <a:endParaRPr lang="en-US" sz="45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5117342"/>
            <a:ext cx="10515600" cy="738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500" b="1" dirty="0" smtClean="0"/>
              <a:t>C. Weather fronts move</a:t>
            </a:r>
            <a:endParaRPr lang="en-US" sz="4500" b="1" dirty="0"/>
          </a:p>
        </p:txBody>
      </p:sp>
    </p:spTree>
    <p:extLst>
      <p:ext uri="{BB962C8B-B14F-4D97-AF65-F5344CB8AC3E}">
        <p14:creationId xmlns:p14="http://schemas.microsoft.com/office/powerpoint/2010/main" val="80030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What causes changes in weather? </a:t>
            </a:r>
            <a:endParaRPr lang="en-US" sz="45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3044021"/>
            <a:ext cx="10515600" cy="616945"/>
          </a:xfrm>
        </p:spPr>
        <p:txBody>
          <a:bodyPr/>
          <a:lstStyle/>
          <a:p>
            <a:r>
              <a:rPr lang="en-US" dirty="0" smtClean="0"/>
              <a:t>A. The direction of the jet stream in an area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855742"/>
            <a:ext cx="105156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C. Air masses moving and meeting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3949881"/>
            <a:ext cx="105156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B. How close the area is to the equator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57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Air can hold a lot more</a:t>
            </a:r>
            <a:b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</a:br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 water if it is…</a:t>
            </a:r>
            <a:endParaRPr lang="en-US" sz="45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3044021"/>
            <a:ext cx="10515600" cy="616945"/>
          </a:xfrm>
        </p:spPr>
        <p:txBody>
          <a:bodyPr/>
          <a:lstStyle/>
          <a:p>
            <a:r>
              <a:rPr lang="en-US" dirty="0" smtClean="0"/>
              <a:t>A. Cold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855742"/>
            <a:ext cx="105156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C. Summer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3949881"/>
            <a:ext cx="105156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B. Winter</a:t>
            </a:r>
            <a:endParaRPr lang="en-US" dirty="0"/>
          </a:p>
        </p:txBody>
      </p:sp>
      <p:sp>
        <p:nvSpPr>
          <p:cNvPr id="7" name="Explosion 1 6"/>
          <p:cNvSpPr/>
          <p:nvPr/>
        </p:nvSpPr>
        <p:spPr>
          <a:xfrm rot="20939503">
            <a:off x="2933699" y="1404008"/>
            <a:ext cx="5562600" cy="3695700"/>
          </a:xfrm>
          <a:prstGeom prst="irregularSeal1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Cooper Black" panose="0208090404030B020404" pitchFamily="18" charset="0"/>
              </a:rPr>
              <a:t>It’s always humid in the summer!</a:t>
            </a:r>
            <a:endParaRPr lang="en-US" sz="3200" dirty="0">
              <a:solidFill>
                <a:schemeClr val="tx1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8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24300" y="863600"/>
            <a:ext cx="1435100" cy="134347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28098"/>
          </a:xfrm>
        </p:spPr>
        <p:txBody>
          <a:bodyPr/>
          <a:lstStyle/>
          <a:p>
            <a:pPr algn="ctr"/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A </a:t>
            </a:r>
            <a:r>
              <a:rPr lang="en-US" sz="8000" b="1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cP</a:t>
            </a:r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 air mass is…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60400" y="2805264"/>
            <a:ext cx="10985500" cy="616945"/>
          </a:xfrm>
        </p:spPr>
        <p:txBody>
          <a:bodyPr>
            <a:normAutofit/>
          </a:bodyPr>
          <a:lstStyle/>
          <a:p>
            <a:r>
              <a:rPr lang="en-US" dirty="0" smtClean="0"/>
              <a:t>A. Wet and cold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00200" y="4809321"/>
            <a:ext cx="95758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C. Wet and warm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3747607"/>
            <a:ext cx="108077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B. Dry and cold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00200" y="5720355"/>
            <a:ext cx="95758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D. Dry and warm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81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24300" y="863600"/>
            <a:ext cx="1435100" cy="134347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28098"/>
          </a:xfrm>
        </p:spPr>
        <p:txBody>
          <a:bodyPr/>
          <a:lstStyle/>
          <a:p>
            <a:pPr algn="ctr"/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A </a:t>
            </a:r>
            <a:r>
              <a:rPr lang="en-US" sz="8000" b="1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 air mass is…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60400" y="2805264"/>
            <a:ext cx="10985500" cy="616945"/>
          </a:xfrm>
        </p:spPr>
        <p:txBody>
          <a:bodyPr>
            <a:normAutofit/>
          </a:bodyPr>
          <a:lstStyle/>
          <a:p>
            <a:r>
              <a:rPr lang="en-US" dirty="0" smtClean="0"/>
              <a:t>A. Wet and cold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00200" y="4809321"/>
            <a:ext cx="95758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C. Wet and warm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3747607"/>
            <a:ext cx="108077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B. Dry and cold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00200" y="5720355"/>
            <a:ext cx="95758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D. Dry and warm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0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22700" y="863600"/>
            <a:ext cx="1638300" cy="134347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28098"/>
          </a:xfrm>
        </p:spPr>
        <p:txBody>
          <a:bodyPr/>
          <a:lstStyle/>
          <a:p>
            <a:pPr algn="ctr"/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A </a:t>
            </a:r>
            <a:r>
              <a:rPr lang="en-US" sz="8000" b="1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mT</a:t>
            </a:r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 air mass is…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60400" y="2805264"/>
            <a:ext cx="10985500" cy="616945"/>
          </a:xfrm>
        </p:spPr>
        <p:txBody>
          <a:bodyPr>
            <a:normAutofit/>
          </a:bodyPr>
          <a:lstStyle/>
          <a:p>
            <a:r>
              <a:rPr lang="en-US" dirty="0" smtClean="0"/>
              <a:t>A. Wet and cold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00200" y="4809321"/>
            <a:ext cx="95758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C. Wet and warm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3747607"/>
            <a:ext cx="108077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B. Dry and cold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00200" y="5720355"/>
            <a:ext cx="95758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D. Dry and warm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18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28098"/>
          </a:xfrm>
        </p:spPr>
        <p:txBody>
          <a:bodyPr/>
          <a:lstStyle/>
          <a:p>
            <a:pPr algn="ctr"/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Which air mass would you expect to form over the middle of Canada?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60400" y="2805264"/>
            <a:ext cx="11341100" cy="616945"/>
          </a:xfrm>
        </p:spPr>
        <p:txBody>
          <a:bodyPr>
            <a:normAutofit/>
          </a:bodyPr>
          <a:lstStyle/>
          <a:p>
            <a:r>
              <a:rPr lang="en-US" dirty="0" smtClean="0"/>
              <a:t>A. </a:t>
            </a:r>
            <a:r>
              <a:rPr lang="en-US" dirty="0" err="1" smtClean="0"/>
              <a:t>mP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00200" y="4809321"/>
            <a:ext cx="95758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C. </a:t>
            </a:r>
            <a:r>
              <a:rPr lang="en-US" dirty="0" err="1" smtClean="0"/>
              <a:t>mT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3747607"/>
            <a:ext cx="108077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B. </a:t>
            </a:r>
            <a:r>
              <a:rPr lang="en-US" dirty="0" err="1" smtClean="0"/>
              <a:t>cP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00200" y="5720355"/>
            <a:ext cx="95758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D. </a:t>
            </a:r>
            <a:r>
              <a:rPr lang="en-US" dirty="0" err="1" smtClean="0"/>
              <a:t>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5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47875"/>
          </a:xfrm>
        </p:spPr>
        <p:txBody>
          <a:bodyPr/>
          <a:lstStyle/>
          <a:p>
            <a:pPr algn="ctr"/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In what part of the water </a:t>
            </a:r>
            <a:b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</a:br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cycle do clouds form?</a:t>
            </a:r>
            <a:endParaRPr lang="en-US" sz="45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08100" y="4085421"/>
            <a:ext cx="95758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B. evaporation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6100" y="3023707"/>
            <a:ext cx="108077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A. Condensation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08100" y="4996455"/>
            <a:ext cx="95758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D. respiration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909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What is a cloud made of?</a:t>
            </a:r>
            <a:endParaRPr lang="en-US" sz="45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08100" y="2391804"/>
            <a:ext cx="95758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A. Magic fairy dust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486464"/>
            <a:ext cx="108077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B. Water droplets or ice crystals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08100" y="3439134"/>
            <a:ext cx="95758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B. Volcanic ash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64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28098"/>
          </a:xfrm>
        </p:spPr>
        <p:txBody>
          <a:bodyPr/>
          <a:lstStyle/>
          <a:p>
            <a:pPr algn="ctr"/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The most dangerous part of a tornado is…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60400" y="2805264"/>
            <a:ext cx="10985500" cy="616945"/>
          </a:xfrm>
        </p:spPr>
        <p:txBody>
          <a:bodyPr>
            <a:normAutofit/>
          </a:bodyPr>
          <a:lstStyle/>
          <a:p>
            <a:r>
              <a:rPr lang="en-US" dirty="0" smtClean="0"/>
              <a:t>A. The high </a:t>
            </a:r>
            <a:r>
              <a:rPr lang="en-US" u="sng" dirty="0" smtClean="0"/>
              <a:t>winds</a:t>
            </a:r>
            <a:r>
              <a:rPr lang="en-US" dirty="0" smtClean="0"/>
              <a:t> that </a:t>
            </a:r>
            <a:r>
              <a:rPr lang="en-US" dirty="0" smtClean="0"/>
              <a:t>blow debri</a:t>
            </a:r>
            <a:r>
              <a:rPr lang="en-US" dirty="0" smtClean="0"/>
              <a:t>s around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00200" y="4809321"/>
            <a:ext cx="95758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C. </a:t>
            </a:r>
            <a:r>
              <a:rPr lang="en-US" dirty="0" smtClean="0"/>
              <a:t>It is possible that you may end up in Oz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3747607"/>
            <a:ext cx="108077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B. The lightning from the thunderstorms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41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28098"/>
          </a:xfrm>
        </p:spPr>
        <p:txBody>
          <a:bodyPr/>
          <a:lstStyle/>
          <a:p>
            <a:pPr algn="ctr"/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What causes seasons?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60400" y="5619271"/>
            <a:ext cx="10985500" cy="616945"/>
          </a:xfrm>
        </p:spPr>
        <p:txBody>
          <a:bodyPr>
            <a:normAutofit/>
          </a:bodyPr>
          <a:lstStyle/>
          <a:p>
            <a:r>
              <a:rPr lang="en-US" dirty="0" smtClean="0"/>
              <a:t>C. The prevailing winds in an area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65250" y="3919563"/>
            <a:ext cx="9575800" cy="890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B. The tilt of Earth causes the sun to hit different areas at different angles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49300" y="2438401"/>
            <a:ext cx="10807700" cy="986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A. The greenhouse effect works differently </a:t>
            </a:r>
            <a:br>
              <a:rPr lang="en-US" dirty="0" smtClean="0"/>
            </a:br>
            <a:r>
              <a:rPr lang="en-US" dirty="0" smtClean="0"/>
              <a:t>depending on where you live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14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What two gases makeup the atmosphere?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1192996"/>
          </a:xfrm>
        </p:spPr>
        <p:txBody>
          <a:bodyPr>
            <a:normAutofit fontScale="92500" lnSpcReduction="10000"/>
          </a:bodyPr>
          <a:lstStyle/>
          <a:p>
            <a:endParaRPr lang="en-US" sz="4000" dirty="0" smtClean="0"/>
          </a:p>
          <a:p>
            <a:pPr marL="742950" indent="-742950">
              <a:buAutoNum type="alphaUcPeriod"/>
            </a:pPr>
            <a:r>
              <a:rPr lang="en-US" sz="4000" dirty="0" smtClean="0"/>
              <a:t>78% nitrogen, 21% oxygen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3404212"/>
            <a:ext cx="10515600" cy="835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B. 78% oxygen, 78% carbon dioxide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1930" y="5567441"/>
            <a:ext cx="10515600" cy="1115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Font typeface="Arial" panose="020B0604020202020204" pitchFamily="34" charset="0"/>
              <a:buAutoNum type="alphaUcPeriod"/>
            </a:pPr>
            <a:endParaRPr lang="en-US" sz="4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353974"/>
            <a:ext cx="10515600" cy="1277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C. 92% oxygen, 9% hydrogen</a:t>
            </a:r>
          </a:p>
          <a:p>
            <a:pPr marL="742950" indent="-742950">
              <a:buFont typeface="Arial" panose="020B0604020202020204" pitchFamily="34" charset="0"/>
              <a:buAutoNum type="alphaU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3393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What is Pangaea?</a:t>
            </a:r>
            <a:endParaRPr lang="en-US" sz="4500" b="1" dirty="0"/>
          </a:p>
        </p:txBody>
      </p:sp>
      <p:pic>
        <p:nvPicPr>
          <p:cNvPr id="1026" name="Picture 2" descr="http://www.cas.miamioh.edu/limpermuseum/images/students/conceptsingeology/thebigpicture/Pangae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843" y="365125"/>
            <a:ext cx="9590314" cy="5965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27823" y="3797395"/>
            <a:ext cx="10345854" cy="1208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B. The mountain range built when the continent of India collided with the Asian sub continent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12850" y="5006053"/>
            <a:ext cx="9575800" cy="890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C. The name of the continent that used to contain all of the land on earth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49300" y="2438401"/>
            <a:ext cx="10807700" cy="986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A. The new baby panda born at the National Zoo </a:t>
            </a:r>
            <a:br>
              <a:rPr lang="en-US" dirty="0" smtClean="0"/>
            </a:br>
            <a:r>
              <a:rPr lang="en-US" dirty="0" smtClean="0"/>
              <a:t>in Washington D.C.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36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The Milankovitch theory states that ice ages are caused by</a:t>
            </a:r>
            <a:endParaRPr lang="en-US" sz="45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60400" y="5619271"/>
            <a:ext cx="10985500" cy="61694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C. All of the CO</a:t>
            </a:r>
            <a:r>
              <a:rPr lang="en-US" baseline="-25000" dirty="0" smtClean="0"/>
              <a:t>2</a:t>
            </a:r>
            <a:r>
              <a:rPr lang="en-US" dirty="0" smtClean="0"/>
              <a:t> that human beings are dumping into our atmosphere.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65250" y="3919563"/>
            <a:ext cx="9575800" cy="890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B. The tilt of Earth causes the sun to hit different areas at different angles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49300" y="2438401"/>
            <a:ext cx="10807700" cy="986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A. Changes in the orbit of </a:t>
            </a:r>
            <a:r>
              <a:rPr lang="en-US" dirty="0"/>
              <a:t>the around the sun </a:t>
            </a:r>
            <a:r>
              <a:rPr lang="en-US" dirty="0" smtClean="0"/>
              <a:t> - along with changes in Earth’s tilt.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01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Why does the equator stay about the same temperature year-round?</a:t>
            </a:r>
            <a:endParaRPr lang="en-US" sz="45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71286" y="5608385"/>
            <a:ext cx="109855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C. The prevailing winds around the equator keep the heat in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65250" y="3919563"/>
            <a:ext cx="9575800" cy="8904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B. The tilt of Earth causes the sun to hit different areas at different angles – it hits the equator almost straight on.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49300" y="2438401"/>
            <a:ext cx="10807700" cy="986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A. The greenhouse effect works differently depending on where you live – at the equator it works very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69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How would an asteroid hitting Earth affect Earth’s climate?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5971" y="3712029"/>
            <a:ext cx="10985500" cy="1458685"/>
          </a:xfrm>
        </p:spPr>
        <p:txBody>
          <a:bodyPr>
            <a:normAutofit/>
          </a:bodyPr>
          <a:lstStyle/>
          <a:p>
            <a:r>
              <a:rPr lang="en-US" dirty="0" smtClean="0"/>
              <a:t>B. It would make so much ash and dust fly into the sky that the sky would get darker – then it would act like an umbrella </a:t>
            </a:r>
            <a:br>
              <a:rPr lang="en-US" dirty="0" smtClean="0"/>
            </a:br>
            <a:r>
              <a:rPr lang="en-US" dirty="0" smtClean="0"/>
              <a:t>and cool the earth down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43478" y="2593894"/>
            <a:ext cx="9575800" cy="890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A. We would become so polluted that global warming would make us very hot!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91671" y="5344886"/>
            <a:ext cx="10807700" cy="986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C. It would pierce the entire globe and leave a </a:t>
            </a:r>
            <a:br>
              <a:rPr lang="en-US" dirty="0" smtClean="0"/>
            </a:br>
            <a:r>
              <a:rPr lang="en-US" dirty="0" smtClean="0"/>
              <a:t>huge hole in Earth.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4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Why is air pressure greatest at Earth’s surface?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964" y="4770303"/>
            <a:ext cx="10515600" cy="749147"/>
          </a:xfrm>
        </p:spPr>
        <p:txBody>
          <a:bodyPr/>
          <a:lstStyle/>
          <a:p>
            <a:r>
              <a:rPr lang="en-US" dirty="0" smtClean="0"/>
              <a:t>C. Gravity pulls the molecules towards Earth’s surface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3964" y="3646582"/>
            <a:ext cx="10515600" cy="749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B. Weather fronts create low pressure systems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3964" y="2481348"/>
            <a:ext cx="10515600" cy="749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A. Weather fronts create high pressure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47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57738"/>
          </a:xfrm>
        </p:spPr>
        <p:txBody>
          <a:bodyPr/>
          <a:lstStyle/>
          <a:p>
            <a:pPr algn="ctr"/>
            <a:r>
              <a:rPr lang="en-US" sz="40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The process by which gases in the atmosphere absorb thermal energy and radiate it back to earth is called the________________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5285" y="3388343"/>
            <a:ext cx="10515600" cy="771181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3200" dirty="0" smtClean="0"/>
              <a:t>Ozone hole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25285" y="4069380"/>
            <a:ext cx="10515600" cy="729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B. Greenhouse effect</a:t>
            </a:r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5285" y="4840561"/>
            <a:ext cx="10515600" cy="839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C. Global warming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856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59434"/>
          </a:xfrm>
        </p:spPr>
        <p:txBody>
          <a:bodyPr/>
          <a:lstStyle/>
          <a:p>
            <a:pPr algn="ctr"/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Radiation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18621"/>
            <a:ext cx="10515600" cy="616945"/>
          </a:xfrm>
        </p:spPr>
        <p:txBody>
          <a:bodyPr/>
          <a:lstStyle/>
          <a:p>
            <a:r>
              <a:rPr lang="en-US" dirty="0" smtClean="0"/>
              <a:t>A. Energy transferred as electromagnetic waves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3960964"/>
            <a:ext cx="105156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B. Energy transferred by circulation of a liquid or gas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903307"/>
            <a:ext cx="105156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C. Energy transferred as heat through a material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76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59434"/>
          </a:xfrm>
        </p:spPr>
        <p:txBody>
          <a:bodyPr/>
          <a:lstStyle/>
          <a:p>
            <a:pPr algn="ctr"/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Convection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18621"/>
            <a:ext cx="10515600" cy="616945"/>
          </a:xfrm>
        </p:spPr>
        <p:txBody>
          <a:bodyPr/>
          <a:lstStyle/>
          <a:p>
            <a:r>
              <a:rPr lang="en-US" dirty="0" smtClean="0"/>
              <a:t>A. Energy transferred as electromagnetic waves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3960964"/>
            <a:ext cx="105156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B. Energy transferred by circulation of a liquid or gas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903307"/>
            <a:ext cx="105156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C. Energy transferred as heat through a material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60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59434"/>
          </a:xfrm>
        </p:spPr>
        <p:txBody>
          <a:bodyPr/>
          <a:lstStyle/>
          <a:p>
            <a:pPr algn="ctr"/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Conduction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18621"/>
            <a:ext cx="10515600" cy="616945"/>
          </a:xfrm>
        </p:spPr>
        <p:txBody>
          <a:bodyPr/>
          <a:lstStyle/>
          <a:p>
            <a:r>
              <a:rPr lang="en-US" dirty="0" smtClean="0"/>
              <a:t>A. Energy transferred as electromagnetic waves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3960964"/>
            <a:ext cx="105156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B. Energy transferred by circulation of a liquid or gas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903307"/>
            <a:ext cx="105156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C. Energy transferred as heat through a material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47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Which might be causing </a:t>
            </a:r>
            <a:b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</a:br>
            <a:r>
              <a:rPr lang="en-US" sz="4500" b="1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j-ea"/>
                <a:cs typeface="+mj-cs"/>
              </a:rPr>
              <a:t>global warming?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3018621"/>
            <a:ext cx="10515600" cy="616945"/>
          </a:xfrm>
        </p:spPr>
        <p:txBody>
          <a:bodyPr/>
          <a:lstStyle/>
          <a:p>
            <a:r>
              <a:rPr lang="en-US" dirty="0" smtClean="0"/>
              <a:t>A. A decrease in vehicle exhaust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960964"/>
            <a:ext cx="105156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B. An increase in greenhouse gases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903307"/>
            <a:ext cx="10515600" cy="61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C. Melting polar ice caps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10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1114</Words>
  <Application>Microsoft Office PowerPoint</Application>
  <PresentationFormat>Widescreen</PresentationFormat>
  <Paragraphs>138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Comic Sans MS</vt:lpstr>
      <vt:lpstr>Cooper Black</vt:lpstr>
      <vt:lpstr>Times New Roman</vt:lpstr>
      <vt:lpstr>Office Theme</vt:lpstr>
      <vt:lpstr>What causes differences in air temperature at different altitudes?</vt:lpstr>
      <vt:lpstr>Air pressure decreases as ___________. </vt:lpstr>
      <vt:lpstr>What two gases makeup the atmosphere?</vt:lpstr>
      <vt:lpstr>Why is air pressure greatest at Earth’s surface?</vt:lpstr>
      <vt:lpstr>The process by which gases in the atmosphere absorb thermal energy and radiate it back to earth is called the________________</vt:lpstr>
      <vt:lpstr>Radiation is…</vt:lpstr>
      <vt:lpstr>Convection is…</vt:lpstr>
      <vt:lpstr>Conduction is…</vt:lpstr>
      <vt:lpstr>Which might be causing  global warming?</vt:lpstr>
      <vt:lpstr>What causes wind?</vt:lpstr>
      <vt:lpstr>What causes differences  in air pressure?</vt:lpstr>
      <vt:lpstr>What is the largest source of human-caused pollution in the USA?</vt:lpstr>
      <vt:lpstr>This pollution problem allows too much solar radiation to reach the Earth’s surface.</vt:lpstr>
      <vt:lpstr>If the local prevailing winds always travel across a large body of water, you would expect…</vt:lpstr>
      <vt:lpstr>Which weather phenomena might occur over the prairie in the United States</vt:lpstr>
      <vt:lpstr>Describe the eye of a hurricane.</vt:lpstr>
      <vt:lpstr>What is the most dangerous  part of a hurricane?</vt:lpstr>
      <vt:lpstr>What kind of weather does a cumulonimbus cloud bring?</vt:lpstr>
      <vt:lpstr>The most powerful storms  on earth are…</vt:lpstr>
      <vt:lpstr>What causes changes in weather? </vt:lpstr>
      <vt:lpstr>Air can hold a lot more  water if it is…</vt:lpstr>
      <vt:lpstr>A cP air mass is…</vt:lpstr>
      <vt:lpstr>A cT air mass is…</vt:lpstr>
      <vt:lpstr>A mT air mass is…</vt:lpstr>
      <vt:lpstr>Which air mass would you expect to form over the middle of Canada?</vt:lpstr>
      <vt:lpstr>In what part of the water  cycle do clouds form?</vt:lpstr>
      <vt:lpstr>What is a cloud made of?</vt:lpstr>
      <vt:lpstr>The most dangerous part of a tornado is…</vt:lpstr>
      <vt:lpstr>What causes seasons?</vt:lpstr>
      <vt:lpstr>What is Pangaea?</vt:lpstr>
      <vt:lpstr>The Milankovitch theory states that ice ages are caused by</vt:lpstr>
      <vt:lpstr>Why does the equator stay about the same temperature year-round?</vt:lpstr>
      <vt:lpstr>How would an asteroid hitting Earth affect Earth’s climate?</vt:lpstr>
    </vt:vector>
  </TitlesOfParts>
  <Company>WTPS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causes differences in air temperature at different altitudes?</dc:title>
  <dc:creator>Lynn Cronin</dc:creator>
  <cp:lastModifiedBy>Christina Woertz</cp:lastModifiedBy>
  <cp:revision>20</cp:revision>
  <dcterms:created xsi:type="dcterms:W3CDTF">2016-01-27T12:41:12Z</dcterms:created>
  <dcterms:modified xsi:type="dcterms:W3CDTF">2016-01-28T19:53:31Z</dcterms:modified>
</cp:coreProperties>
</file>