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2" r:id="rId5"/>
    <p:sldId id="271" r:id="rId6"/>
    <p:sldId id="260" r:id="rId7"/>
    <p:sldId id="276" r:id="rId8"/>
    <p:sldId id="261" r:id="rId9"/>
    <p:sldId id="277" r:id="rId10"/>
    <p:sldId id="278" r:id="rId11"/>
    <p:sldId id="280" r:id="rId12"/>
    <p:sldId id="279" r:id="rId13"/>
    <p:sldId id="275" r:id="rId14"/>
    <p:sldId id="263" r:id="rId15"/>
    <p:sldId id="264" r:id="rId16"/>
    <p:sldId id="265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9" r:id="rId25"/>
    <p:sldId id="288" r:id="rId26"/>
    <p:sldId id="290" r:id="rId27"/>
    <p:sldId id="295" r:id="rId28"/>
    <p:sldId id="296" r:id="rId29"/>
    <p:sldId id="297" r:id="rId30"/>
    <p:sldId id="298" r:id="rId31"/>
    <p:sldId id="29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501" autoAdjust="0"/>
  </p:normalViewPr>
  <p:slideViewPr>
    <p:cSldViewPr snapToGrid="0">
      <p:cViewPr varScale="1">
        <p:scale>
          <a:sx n="50" d="100"/>
          <a:sy n="50" d="100"/>
        </p:scale>
        <p:origin x="48" y="882"/>
      </p:cViewPr>
      <p:guideLst/>
    </p:cSldViewPr>
  </p:slideViewPr>
  <p:outlineViewPr>
    <p:cViewPr>
      <p:scale>
        <a:sx n="33" d="100"/>
        <a:sy n="33" d="100"/>
      </p:scale>
      <p:origin x="0" y="-36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0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8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6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8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3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9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5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5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7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892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292475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019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rgbClr val="FFFF00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514350" indent="-514350" algn="l" defTabSz="914400" rtl="0" eaLnBrk="1" latinLnBrk="0" hangingPunct="1">
        <a:lnSpc>
          <a:spcPct val="90000"/>
        </a:lnSpc>
        <a:spcBef>
          <a:spcPts val="1000"/>
        </a:spcBef>
        <a:buFont typeface="+mj-lt"/>
        <a:buAutoNum type="alphaLcPeriod"/>
        <a:defRPr sz="2800" kern="1200">
          <a:solidFill>
            <a:srgbClr val="FFFF00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+mj-lt"/>
        <a:buAutoNum type="alphaLcPeriod"/>
        <a:defRPr sz="2400" kern="1200">
          <a:solidFill>
            <a:srgbClr val="FFFF00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lnSpc>
          <a:spcPct val="90000"/>
        </a:lnSpc>
        <a:spcBef>
          <a:spcPts val="500"/>
        </a:spcBef>
        <a:buFont typeface="+mj-lt"/>
        <a:buAutoNum type="alphaLcPeriod"/>
        <a:defRPr sz="2000" kern="1200">
          <a:solidFill>
            <a:srgbClr val="FFFF00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Font typeface="+mj-lt"/>
        <a:buAutoNum type="alphaLcPeriod"/>
        <a:defRPr sz="1800" kern="1200">
          <a:solidFill>
            <a:srgbClr val="FFFF00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+mj-lt"/>
        <a:buAutoNum type="alphaLcPeriod"/>
        <a:defRPr sz="18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i="0" kern="1200" cap="all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CHAPTER 4 STUDY GUIDE QUESTIONS</a:t>
            </a:r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9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What is a convergent boundary?  Name one.</a:t>
            </a:r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67000" y="2887885"/>
            <a:ext cx="6267450" cy="3739480"/>
            <a:chOff x="2667000" y="2887885"/>
            <a:chExt cx="6267450" cy="3739480"/>
          </a:xfrm>
        </p:grpSpPr>
        <p:pic>
          <p:nvPicPr>
            <p:cNvPr id="8" name="Picture 7" descr="http://my.hrw.com/sh2/sh07_10/student/images/hst/tec/hst_tec_020_b.jpg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1399" t="7765" r="58396"/>
            <a:stretch/>
          </p:blipFill>
          <p:spPr bwMode="auto">
            <a:xfrm>
              <a:off x="6204856" y="2887885"/>
              <a:ext cx="1876427" cy="2354485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2667000" y="5242370"/>
              <a:ext cx="626745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FF00"/>
                  </a:solidFill>
                </a:rPr>
                <a:t>When plates </a:t>
              </a:r>
              <a:r>
                <a:rPr lang="en-US" sz="2800" dirty="0" smtClean="0">
                  <a:solidFill>
                    <a:srgbClr val="FFFF00"/>
                  </a:solidFill>
                </a:rPr>
                <a:t>collide - The </a:t>
              </a:r>
              <a:r>
                <a:rPr lang="en-US" sz="2800" dirty="0" smtClean="0">
                  <a:solidFill>
                    <a:srgbClr val="FFFF00"/>
                  </a:solidFill>
                </a:rPr>
                <a:t>Himalaya </a:t>
              </a:r>
              <a:r>
                <a:rPr lang="en-US" sz="2800" dirty="0" smtClean="0">
                  <a:solidFill>
                    <a:srgbClr val="FFFF00"/>
                  </a:solidFill>
                </a:rPr>
                <a:t>Mountains and all other folded mountains (the Andes, the Appalachian) </a:t>
              </a:r>
              <a:endParaRPr lang="en-US" sz="2800" dirty="0">
                <a:solidFill>
                  <a:srgbClr val="FFFF00"/>
                </a:solidFill>
              </a:endParaRPr>
            </a:p>
          </p:txBody>
        </p:sp>
        <p:pic>
          <p:nvPicPr>
            <p:cNvPr id="11" name="Picture 10" descr="http://my.hrw.com/sh2/sh07_10/student/images/hst/tec/hst_tec_020_b.jpg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700" t="7765" r="58396"/>
            <a:stretch/>
          </p:blipFill>
          <p:spPr bwMode="auto">
            <a:xfrm flipH="1">
              <a:off x="3414033" y="2921110"/>
              <a:ext cx="1909080" cy="2354485"/>
            </a:xfrm>
            <a:prstGeom prst="rect">
              <a:avLst/>
            </a:prstGeom>
            <a:noFill/>
          </p:spPr>
        </p:pic>
        <p:sp>
          <p:nvSpPr>
            <p:cNvPr id="12" name="Rectangle 11"/>
            <p:cNvSpPr/>
            <p:nvPr/>
          </p:nvSpPr>
          <p:spPr>
            <a:xfrm>
              <a:off x="3937683" y="3741961"/>
              <a:ext cx="36932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→                       ← 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10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What is a divergent boundary?  Name one.</a:t>
            </a:r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57425" y="2887885"/>
            <a:ext cx="7677150" cy="3739480"/>
            <a:chOff x="2257425" y="2887885"/>
            <a:chExt cx="7677150" cy="3739480"/>
          </a:xfrm>
        </p:grpSpPr>
        <p:pic>
          <p:nvPicPr>
            <p:cNvPr id="8" name="Picture 7" descr="http://my.hrw.com/sh2/sh07_10/student/images/hst/tec/hst_tec_020_b.jpg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1399" t="7765" r="58396"/>
            <a:stretch/>
          </p:blipFill>
          <p:spPr bwMode="auto">
            <a:xfrm>
              <a:off x="6204856" y="2887885"/>
              <a:ext cx="1876427" cy="2354485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2257425" y="5242370"/>
              <a:ext cx="767715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FF00"/>
                  </a:solidFill>
                </a:rPr>
                <a:t>When plates spread </a:t>
              </a:r>
              <a:r>
                <a:rPr lang="en-US" sz="2800" dirty="0" smtClean="0">
                  <a:solidFill>
                    <a:srgbClr val="FFFF00"/>
                  </a:solidFill>
                </a:rPr>
                <a:t>apart - like </a:t>
              </a:r>
              <a:r>
                <a:rPr lang="en-US" sz="2800" dirty="0" smtClean="0">
                  <a:solidFill>
                    <a:srgbClr val="FFFF00"/>
                  </a:solidFill>
                </a:rPr>
                <a:t>sea-floor </a:t>
              </a:r>
              <a:r>
                <a:rPr lang="en-US" sz="2800" dirty="0" smtClean="0">
                  <a:solidFill>
                    <a:srgbClr val="FFFF00"/>
                  </a:solidFill>
                </a:rPr>
                <a:t>spreading at the Mid-Atlantic Ridge or like the East African Ridge which is continental crust spreading </a:t>
              </a:r>
              <a:endParaRPr lang="en-US" sz="2800" dirty="0">
                <a:solidFill>
                  <a:srgbClr val="FFFF00"/>
                </a:solidFill>
              </a:endParaRPr>
            </a:p>
          </p:txBody>
        </p:sp>
        <p:pic>
          <p:nvPicPr>
            <p:cNvPr id="11" name="Picture 10" descr="http://my.hrw.com/sh2/sh07_10/student/images/hst/tec/hst_tec_020_b.jpg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700" t="7765" r="58396"/>
            <a:stretch/>
          </p:blipFill>
          <p:spPr bwMode="auto">
            <a:xfrm flipH="1">
              <a:off x="3414033" y="2921110"/>
              <a:ext cx="1909080" cy="2354485"/>
            </a:xfrm>
            <a:prstGeom prst="rect">
              <a:avLst/>
            </a:prstGeom>
            <a:noFill/>
          </p:spPr>
        </p:pic>
        <p:sp>
          <p:nvSpPr>
            <p:cNvPr id="12" name="Rectangle 11"/>
            <p:cNvSpPr/>
            <p:nvPr/>
          </p:nvSpPr>
          <p:spPr>
            <a:xfrm>
              <a:off x="3937683" y="3741961"/>
              <a:ext cx="36932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←                       → 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862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What is a transform boundary?  Name one.</a:t>
            </a:r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14033" y="2697385"/>
            <a:ext cx="4667251" cy="3929980"/>
            <a:chOff x="3424918" y="2991299"/>
            <a:chExt cx="4667251" cy="3929980"/>
          </a:xfrm>
        </p:grpSpPr>
        <p:pic>
          <p:nvPicPr>
            <p:cNvPr id="8" name="Picture 7" descr="http://my.hrw.com/sh2/sh07_10/student/images/hst/tec/hst_tec_020_b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4918" y="2991299"/>
              <a:ext cx="4667250" cy="255270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3424919" y="5536284"/>
              <a:ext cx="466725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FF00"/>
                  </a:solidFill>
                </a:rPr>
                <a:t>Strike slip – also called a </a:t>
              </a:r>
              <a:br>
                <a:rPr lang="en-US" sz="2800" dirty="0" smtClean="0">
                  <a:solidFill>
                    <a:srgbClr val="FFFF00"/>
                  </a:solidFill>
                </a:rPr>
              </a:br>
              <a:r>
                <a:rPr lang="en-US" sz="2800" dirty="0" smtClean="0">
                  <a:solidFill>
                    <a:srgbClr val="FFFF00"/>
                  </a:solidFill>
                </a:rPr>
                <a:t>transform boundary</a:t>
              </a:r>
            </a:p>
            <a:p>
              <a:pPr algn="ctr"/>
              <a:r>
                <a:rPr lang="en-US" sz="2800" dirty="0" smtClean="0">
                  <a:solidFill>
                    <a:srgbClr val="FFFF00"/>
                  </a:solidFill>
                </a:rPr>
                <a:t>the San Andreas Fault</a:t>
              </a:r>
              <a:endParaRPr lang="en-US" sz="28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7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15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dirty="0"/>
              <a:t>Which is true about tectonic plates?</a:t>
            </a:r>
            <a:endParaRPr lang="en-US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048000"/>
            <a:ext cx="10515600" cy="541338"/>
          </a:xfrm>
        </p:spPr>
        <p:txBody>
          <a:bodyPr/>
          <a:lstStyle/>
          <a:p>
            <a:r>
              <a:rPr lang="en-US" dirty="0" smtClean="0"/>
              <a:t>Tectonic plates are all continental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589338"/>
            <a:ext cx="10515600" cy="65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Tectonic plates are both continental and oceanic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138614"/>
            <a:ext cx="10515600" cy="65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Tectonic plates contain no crust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687890"/>
            <a:ext cx="10515600" cy="65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4"/>
            </a:pPr>
            <a:r>
              <a:rPr lang="en-US" dirty="0" smtClean="0"/>
              <a:t>Tectonic plates are all oceanic</a:t>
            </a:r>
          </a:p>
        </p:txBody>
      </p:sp>
    </p:spTree>
    <p:extLst>
      <p:ext uri="{BB962C8B-B14F-4D97-AF65-F5344CB8AC3E}">
        <p14:creationId xmlns:p14="http://schemas.microsoft.com/office/powerpoint/2010/main" val="130350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What was Pangaea?  Who gave it its name?</a:t>
            </a:r>
            <a:endParaRPr lang="en-US" sz="48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457" y="3690257"/>
            <a:ext cx="105727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Pangaea was the landmass that existed about 245 million years ago. 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It was a single “island” that contained all the land that existed on earth.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9457" y="5206823"/>
            <a:ext cx="103872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Pangaea was named by Alfred Wegener who figured it out because of </a:t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the shapes of the continents and the fossils that he found.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43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Seismic waves travel through the Earth's layers at different speeds depending on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strong the wave is when it starts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965577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Whether the crust is continental or oceanic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613731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The density and composition of the layer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If the Earth's crust is growing at mid-ocean ridges, why doesn't the Earth grow larger?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292475"/>
            <a:ext cx="10515600" cy="6699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It actually does get larger – the world is a lot bigger than it used to be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5577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Subduction melts as much rock as spreading </a:t>
            </a:r>
            <a:r>
              <a:rPr lang="en-US" dirty="0" smtClean="0"/>
              <a:t>creates– </a:t>
            </a:r>
            <a:r>
              <a:rPr lang="en-US" dirty="0" smtClean="0"/>
              <a:t>it is a cycle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13731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The land on earth just keeps getting thicker because the earth is still cooling down from the big bang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3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Scientists have constructed 3 dimensional maps of the interior layers of earth – how is this possible?</a:t>
            </a:r>
            <a:endParaRPr lang="en-US" sz="4800" b="0" i="0" kern="1200" dirty="0" smtClean="0">
              <a:solidFill>
                <a:srgbClr val="FFFF00"/>
              </a:solidFill>
              <a:effectLst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292475"/>
            <a:ext cx="10515600" cy="669925"/>
          </a:xfrm>
        </p:spPr>
        <p:txBody>
          <a:bodyPr>
            <a:normAutofit/>
          </a:bodyPr>
          <a:lstStyle/>
          <a:p>
            <a:r>
              <a:rPr lang="en-US" dirty="0" smtClean="0"/>
              <a:t>The deep interior of earth can be mapped using seismic waves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5577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/>
              <a:t>The deep interior of earth can be mapped using </a:t>
            </a:r>
            <a:r>
              <a:rPr lang="en-US" dirty="0" smtClean="0"/>
              <a:t>sonic waves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13731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Scientists have drilled deep into Earth to investigate its interior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Which of the following processes will result in the formation of new oceanic lithosphere at mid-ocean ridges?</a:t>
            </a:r>
            <a:endParaRPr lang="en-US" sz="4800" b="0" i="0" kern="1200" dirty="0" smtClean="0">
              <a:solidFill>
                <a:srgbClr val="FFFF00"/>
              </a:solidFill>
              <a:effectLst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292475"/>
            <a:ext cx="10515600" cy="669925"/>
          </a:xfrm>
        </p:spPr>
        <p:txBody>
          <a:bodyPr>
            <a:normAutofit/>
          </a:bodyPr>
          <a:lstStyle/>
          <a:p>
            <a:r>
              <a:rPr lang="en-US" dirty="0" smtClean="0"/>
              <a:t>Magnetic reversal of polarity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5577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Continents drifting to their current position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13731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Sea-floor spreading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5261885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4"/>
            </a:pPr>
            <a:r>
              <a:rPr lang="en-US" dirty="0" smtClean="0"/>
              <a:t>Collision of tectonic plates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9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Tectonic plates are in constant motion – what is </a:t>
            </a:r>
            <a:r>
              <a:rPr lang="en-US" sz="4800" u="sng" dirty="0" smtClean="0"/>
              <a:t>NOT </a:t>
            </a:r>
            <a:r>
              <a:rPr lang="en-US" sz="4800" dirty="0" smtClean="0"/>
              <a:t>true of these plates?</a:t>
            </a:r>
            <a:endParaRPr lang="en-US" sz="4800" b="0" i="0" kern="12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292475"/>
            <a:ext cx="10515600" cy="669925"/>
          </a:xfrm>
        </p:spPr>
        <p:txBody>
          <a:bodyPr>
            <a:normAutofit/>
          </a:bodyPr>
          <a:lstStyle/>
          <a:p>
            <a:r>
              <a:rPr lang="en-US" dirty="0" smtClean="0"/>
              <a:t>The area where tectonic plates meet is called a boundary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5577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When plates separate it is called a divergent boundary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13731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A horizontal boundary is formed when plates slide past each other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5261885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4"/>
            </a:pPr>
            <a:r>
              <a:rPr lang="en-US" dirty="0" smtClean="0"/>
              <a:t>A convergent boundary is formed when plates collide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4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1537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60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 Name the five physical layers of the Earth from the surface to the center.</a:t>
            </a:r>
            <a:endParaRPr lang="en-US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838200" y="3048000"/>
            <a:ext cx="10515600" cy="541338"/>
          </a:xfrm>
        </p:spPr>
        <p:txBody>
          <a:bodyPr/>
          <a:lstStyle/>
          <a:p>
            <a:r>
              <a:rPr lang="en-US" dirty="0" smtClean="0"/>
              <a:t>Mantle, crust, core, asthenosphere, lithosphere 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38200" y="3589338"/>
            <a:ext cx="10515600" cy="65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lithosphere, asthenosphere, mesosphere, outer core, inner core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838200" y="4138614"/>
            <a:ext cx="10515600" cy="65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asthenosphere, lithosphere, outer core, inner core, mesosphere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38200" y="4687890"/>
            <a:ext cx="10515600" cy="65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4"/>
            </a:pPr>
            <a:r>
              <a:rPr lang="en-US" dirty="0" err="1" smtClean="0"/>
              <a:t>Gondwana</a:t>
            </a:r>
            <a:r>
              <a:rPr lang="en-US" dirty="0" smtClean="0"/>
              <a:t>, Laurasia, Eurasia, Pangaea, Pangaea </a:t>
            </a:r>
            <a:r>
              <a:rPr lang="en-US" dirty="0" err="1" smtClean="0"/>
              <a:t>Ultima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747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The convergence of tectonic plates can greatly affect the surface of the Earth.  Which of these structures is a result of the convergence of tectonic plates?</a:t>
            </a:r>
            <a:endParaRPr lang="en-US" sz="4800" b="0" i="0" kern="12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292475"/>
            <a:ext cx="10515600" cy="669925"/>
          </a:xfrm>
        </p:spPr>
        <p:txBody>
          <a:bodyPr>
            <a:normAutofit/>
          </a:bodyPr>
          <a:lstStyle/>
          <a:p>
            <a:r>
              <a:rPr lang="en-US" dirty="0" smtClean="0"/>
              <a:t>Mid-ocean ridges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5577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mountains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13731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Sea-floor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5261885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4"/>
            </a:pPr>
            <a:r>
              <a:rPr lang="en-US" dirty="0" smtClean="0"/>
              <a:t>asthenosphere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8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Sometimes two tectonic plates will pull away from each other what will be the consequence of this?</a:t>
            </a:r>
            <a:endParaRPr lang="en-US" sz="4800" b="0" i="0" kern="12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292475"/>
            <a:ext cx="10515600" cy="669925"/>
          </a:xfrm>
        </p:spPr>
        <p:txBody>
          <a:bodyPr>
            <a:normAutofit/>
          </a:bodyPr>
          <a:lstStyle/>
          <a:p>
            <a:r>
              <a:rPr lang="en-US" dirty="0" smtClean="0"/>
              <a:t>A deep set of cracks will form a rift zone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5577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Stress between the two plates will cause faults to form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13731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Both A and B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5261885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4"/>
            </a:pPr>
            <a:r>
              <a:rPr lang="en-US" dirty="0" smtClean="0"/>
              <a:t>Neither A nor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0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When an oceanic plate collides with a continental plate, the oceanic plate is usually </a:t>
            </a:r>
            <a:r>
              <a:rPr lang="en-US" sz="4800" dirty="0" err="1" smtClean="0"/>
              <a:t>subducted</a:t>
            </a:r>
            <a:r>
              <a:rPr lang="en-US" sz="4800" dirty="0" smtClean="0"/>
              <a:t> because….</a:t>
            </a:r>
            <a:endParaRPr lang="en-US" sz="4800" b="0" i="0" kern="12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292475"/>
            <a:ext cx="10515600" cy="669925"/>
          </a:xfrm>
        </p:spPr>
        <p:txBody>
          <a:bodyPr>
            <a:normAutofit/>
          </a:bodyPr>
          <a:lstStyle/>
          <a:p>
            <a:r>
              <a:rPr lang="en-US" dirty="0" smtClean="0"/>
              <a:t>Continental plates move more quickly than oceanic plates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5577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Oceanic  crust is denser and thinner than continental crust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13731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Oceanic crust is denser and thicker than continental crust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5261885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4"/>
            </a:pPr>
            <a:r>
              <a:rPr lang="en-US" dirty="0" smtClean="0"/>
              <a:t>Continental crust denser and thinner than oceanic crust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8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term convergent boundary could also be called… </a:t>
            </a:r>
            <a:r>
              <a:rPr lang="en-US" sz="3600" dirty="0" smtClean="0"/>
              <a:t>(name 5)</a:t>
            </a:r>
            <a:endParaRPr lang="en-US" sz="4800" b="0" i="0" kern="12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2782" y="2579913"/>
            <a:ext cx="1592103" cy="754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Collision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90754" y="3309255"/>
            <a:ext cx="2596159" cy="754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The Himalayas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1556" y="4158341"/>
            <a:ext cx="2354554" cy="754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Compression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5670" y="4909455"/>
            <a:ext cx="3206326" cy="754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Folded Mountains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9929" y="5878283"/>
            <a:ext cx="2077812" cy="754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Subduction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8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term sea-floor spreading could also be called… </a:t>
            </a:r>
            <a:r>
              <a:rPr lang="en-US" sz="3600" dirty="0" smtClean="0"/>
              <a:t>(name 4)</a:t>
            </a:r>
            <a:endParaRPr lang="en-US" sz="4800" b="0" i="0" kern="12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7037" y="2579913"/>
            <a:ext cx="3763594" cy="939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Mid-Ocean </a:t>
            </a:r>
            <a:r>
              <a:rPr lang="en-US" sz="3200" dirty="0" smtClean="0">
                <a:solidFill>
                  <a:srgbClr val="FFFF00"/>
                </a:solidFill>
              </a:rPr>
              <a:t>spreading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1142" y="3559628"/>
            <a:ext cx="3975384" cy="939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Mid-Atlantic spreading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7617" y="4595849"/>
            <a:ext cx="3502434" cy="939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Divergent boundary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4231" y="5575564"/>
            <a:ext cx="1549206" cy="939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Tension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73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term transform boundary could also be called… </a:t>
            </a:r>
            <a:r>
              <a:rPr lang="en-US" sz="3600" dirty="0" smtClean="0"/>
              <a:t>(name 2)</a:t>
            </a:r>
            <a:endParaRPr lang="en-US" sz="4800" b="0" i="0" kern="12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1794" y="3069771"/>
            <a:ext cx="1816138" cy="939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Strike-slip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0262" y="4100822"/>
            <a:ext cx="3879203" cy="939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The </a:t>
            </a:r>
            <a:r>
              <a:rPr lang="en-US" sz="3200" dirty="0" smtClean="0">
                <a:solidFill>
                  <a:srgbClr val="FFFF00"/>
                </a:solidFill>
              </a:rPr>
              <a:t>San Andreas Fault</a:t>
            </a:r>
          </a:p>
        </p:txBody>
      </p:sp>
    </p:spTree>
    <p:extLst>
      <p:ext uri="{BB962C8B-B14F-4D97-AF65-F5344CB8AC3E}">
        <p14:creationId xmlns:p14="http://schemas.microsoft.com/office/powerpoint/2010/main" val="159256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768725"/>
          </a:xfrm>
        </p:spPr>
        <p:txBody>
          <a:bodyPr/>
          <a:lstStyle/>
          <a:p>
            <a:pPr lvl="1" algn="ctr"/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What vocab word?</a:t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magma comes out &amp; makes new crust 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at</a:t>
            </a:r>
            <a:b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divergent 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boundaries</a:t>
            </a:r>
            <a:endParaRPr lang="en-US" sz="4000" dirty="0" smtClean="0"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873625"/>
            <a:ext cx="11010900" cy="6699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Arial Black" panose="020B0A04020102020204" pitchFamily="34" charset="0"/>
              </a:rPr>
              <a:t>Sea-floor </a:t>
            </a:r>
            <a:r>
              <a:rPr lang="en-US" sz="5400" b="1" dirty="0" smtClean="0">
                <a:latin typeface="Arial Black" panose="020B0A04020102020204" pitchFamily="34" charset="0"/>
              </a:rPr>
              <a:t>spreading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0921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768725"/>
          </a:xfrm>
        </p:spPr>
        <p:txBody>
          <a:bodyPr/>
          <a:lstStyle/>
          <a:p>
            <a:pPr lvl="1" algn="ctr"/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What vocab word?</a:t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pieces of lithosphere that move &amp; can fit 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together 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like puzzle pieces</a:t>
            </a:r>
            <a:endParaRPr lang="en-US" sz="4000" dirty="0" smtClean="0"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873625"/>
            <a:ext cx="11010900" cy="6699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Arial Black" panose="020B0A04020102020204" pitchFamily="34" charset="0"/>
              </a:rPr>
              <a:t>Tectonic </a:t>
            </a:r>
            <a:r>
              <a:rPr lang="en-US" sz="5400" b="1" dirty="0" smtClean="0">
                <a:latin typeface="Arial Black" panose="020B0A04020102020204" pitchFamily="34" charset="0"/>
              </a:rPr>
              <a:t>plates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6856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768725"/>
          </a:xfrm>
        </p:spPr>
        <p:txBody>
          <a:bodyPr/>
          <a:lstStyle/>
          <a:p>
            <a:pPr lvl="1" algn="ctr"/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What vocab word?</a:t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hypothesis/idea that continents </a:t>
            </a:r>
            <a:b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were once all connected then 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spread 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apart over time</a:t>
            </a:r>
            <a:endParaRPr lang="en-US" sz="4000" dirty="0" smtClean="0"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873625"/>
            <a:ext cx="11010900" cy="6699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Arial Black" panose="020B0A04020102020204" pitchFamily="34" charset="0"/>
              </a:rPr>
              <a:t>Continental drift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3976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768725"/>
          </a:xfrm>
        </p:spPr>
        <p:txBody>
          <a:bodyPr/>
          <a:lstStyle/>
          <a:p>
            <a:pPr lvl="1" algn="ctr"/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What vocab word?</a:t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example of a strike-slip fault at a transform boundary; cause of California earthquakes</a:t>
            </a:r>
            <a:endParaRPr lang="en-US" sz="4000" dirty="0" smtClean="0"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873625"/>
            <a:ext cx="11010900" cy="6699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Arial Black" panose="020B0A04020102020204" pitchFamily="34" charset="0"/>
              </a:rPr>
              <a:t>San Andreas fault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3903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15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dirty="0"/>
              <a:t>Which is true about tectonic plates?</a:t>
            </a:r>
            <a:endParaRPr lang="en-US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048000"/>
            <a:ext cx="10515600" cy="541338"/>
          </a:xfrm>
        </p:spPr>
        <p:txBody>
          <a:bodyPr/>
          <a:lstStyle/>
          <a:p>
            <a:r>
              <a:rPr lang="en-US" dirty="0" smtClean="0"/>
              <a:t>Tectonic plates are all continental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589338"/>
            <a:ext cx="10515600" cy="65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Tectonic plates are both continental and oceanic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138614"/>
            <a:ext cx="10515600" cy="65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Tectonic plates contain no crust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687890"/>
            <a:ext cx="10515600" cy="65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4"/>
            </a:pPr>
            <a:r>
              <a:rPr lang="en-US" dirty="0" smtClean="0"/>
              <a:t>Tectonic plates are all oceanic</a:t>
            </a:r>
          </a:p>
        </p:txBody>
      </p:sp>
    </p:spTree>
    <p:extLst>
      <p:ext uri="{BB962C8B-B14F-4D97-AF65-F5344CB8AC3E}">
        <p14:creationId xmlns:p14="http://schemas.microsoft.com/office/powerpoint/2010/main" val="22678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768725"/>
          </a:xfrm>
        </p:spPr>
        <p:txBody>
          <a:bodyPr/>
          <a:lstStyle/>
          <a:p>
            <a:pPr lvl="1" algn="ctr"/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What vocab word?</a:t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rocks slide horizontally past each other &amp; cause earthquakes at transform boundaries</a:t>
            </a:r>
            <a:endParaRPr lang="en-US" sz="4000" dirty="0" smtClean="0"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873625"/>
            <a:ext cx="11010900" cy="6699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Arial Black" panose="020B0A04020102020204" pitchFamily="34" charset="0"/>
              </a:rPr>
              <a:t>Strike-slip </a:t>
            </a:r>
            <a:r>
              <a:rPr lang="en-US" sz="5400" b="1" dirty="0" smtClean="0">
                <a:latin typeface="Arial Black" panose="020B0A04020102020204" pitchFamily="34" charset="0"/>
              </a:rPr>
              <a:t>fault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4176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What is magnetic reversal?</a:t>
            </a:r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850" y="2456795"/>
            <a:ext cx="11200759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Evidence of sea-floor spreading </a:t>
            </a:r>
            <a:r>
              <a:rPr lang="en-US" sz="2800" dirty="0" smtClean="0">
                <a:solidFill>
                  <a:srgbClr val="FFFF00"/>
                </a:solidFill>
              </a:rPr>
              <a:t>– new </a:t>
            </a:r>
            <a:r>
              <a:rPr lang="en-US" sz="2800" dirty="0" smtClean="0">
                <a:solidFill>
                  <a:srgbClr val="FFFF00"/>
                </a:solidFill>
              </a:rPr>
              <a:t>rock forms with the iron “pointing”</a:t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towards the North Pole – rock on the sea floor points both north and south </a:t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so the North and South poles must have switched in Earth’s history.</a:t>
            </a:r>
            <a:endParaRPr lang="en-US" sz="2800" dirty="0">
              <a:solidFill>
                <a:srgbClr val="FFFF00"/>
              </a:solidFill>
            </a:endParaRPr>
          </a:p>
          <a:p>
            <a:endParaRPr lang="en-US" sz="14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Or</a:t>
            </a:r>
          </a:p>
          <a:p>
            <a:endParaRPr lang="en-US" sz="1600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North </a:t>
            </a:r>
            <a:r>
              <a:rPr lang="en-US" sz="2800" dirty="0">
                <a:solidFill>
                  <a:srgbClr val="FFFF00"/>
                </a:solidFill>
              </a:rPr>
              <a:t>&amp; South Pole have switched places.  When magma comes out of the </a:t>
            </a: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sea-floor</a:t>
            </a:r>
            <a:r>
              <a:rPr lang="en-US" sz="2800" dirty="0">
                <a:solidFill>
                  <a:srgbClr val="FFFF00"/>
                </a:solidFill>
              </a:rPr>
              <a:t>, the iron in the magma lines up facing the North Pole.  Bands of </a:t>
            </a: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iron </a:t>
            </a:r>
            <a:r>
              <a:rPr lang="en-US" sz="2800" dirty="0">
                <a:solidFill>
                  <a:srgbClr val="FFFF00"/>
                </a:solidFill>
              </a:rPr>
              <a:t>have been found facing both North &amp; South showing that sea-floor </a:t>
            </a: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spreading </a:t>
            </a:r>
            <a:r>
              <a:rPr lang="en-US" sz="2800" dirty="0">
                <a:solidFill>
                  <a:srgbClr val="FFFF00"/>
                </a:solidFill>
              </a:rPr>
              <a:t>has occurred.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2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3265"/>
            <a:ext cx="10515600" cy="2589210"/>
          </a:xfrm>
        </p:spPr>
        <p:txBody>
          <a:bodyPr>
            <a:normAutofit fontScale="90000"/>
          </a:bodyPr>
          <a:lstStyle/>
          <a:p>
            <a:r>
              <a:rPr lang="en-US" sz="60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What is the difference between normal and reverse faults?  </a:t>
            </a:r>
            <a:br>
              <a:rPr lang="en-US" sz="60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</a:br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42436" y="2929218"/>
            <a:ext cx="4353564" cy="3762045"/>
            <a:chOff x="838200" y="3137983"/>
            <a:chExt cx="4353564" cy="3762045"/>
          </a:xfrm>
        </p:grpSpPr>
        <p:pic>
          <p:nvPicPr>
            <p:cNvPr id="4" name="Picture 3" descr="http://my.hrw.com/sh2/sh07_10/student/images/hst/tec/hst_tec_019_b.jpg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22316" r="50933"/>
            <a:stretch/>
          </p:blipFill>
          <p:spPr bwMode="auto">
            <a:xfrm>
              <a:off x="956482" y="3137983"/>
              <a:ext cx="3864429" cy="2129162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838200" y="5330368"/>
              <a:ext cx="4353564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Normal – hanging wall falls</a:t>
              </a:r>
            </a:p>
            <a:p>
              <a:r>
                <a:rPr lang="en-US" sz="2400" dirty="0" smtClean="0">
                  <a:solidFill>
                    <a:srgbClr val="FFFF00"/>
                  </a:solidFill>
                </a:rPr>
                <a:t>Because of tension ← →  </a:t>
              </a:r>
              <a:r>
                <a:rPr lang="en-US" sz="2400" dirty="0" smtClean="0">
                  <a:solidFill>
                    <a:srgbClr val="FFFF00"/>
                  </a:solidFill>
                </a:rPr>
                <a:t/>
              </a:r>
              <a:br>
                <a:rPr lang="en-US" sz="2400" dirty="0" smtClean="0">
                  <a:solidFill>
                    <a:srgbClr val="FFFF00"/>
                  </a:solidFill>
                </a:rPr>
              </a:br>
              <a:r>
                <a:rPr lang="en-US" sz="2400" dirty="0" smtClean="0">
                  <a:solidFill>
                    <a:srgbClr val="FFFF00"/>
                  </a:solidFill>
                </a:rPr>
                <a:t>at divergent boundaries – causes </a:t>
              </a:r>
              <a:br>
                <a:rPr lang="en-US" sz="2400" dirty="0" smtClean="0">
                  <a:solidFill>
                    <a:srgbClr val="FFFF00"/>
                  </a:solidFill>
                </a:rPr>
              </a:br>
              <a:r>
                <a:rPr lang="en-US" sz="2400" dirty="0" smtClean="0">
                  <a:solidFill>
                    <a:srgbClr val="FFFF00"/>
                  </a:solidFill>
                </a:rPr>
                <a:t>fault block mountains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821949" y="2929218"/>
            <a:ext cx="3894464" cy="3588680"/>
            <a:chOff x="6640286" y="3272118"/>
            <a:chExt cx="3894464" cy="3588680"/>
          </a:xfrm>
        </p:grpSpPr>
        <p:pic>
          <p:nvPicPr>
            <p:cNvPr id="6" name="Picture 5" descr="http://my.hrw.com/sh2/sh07_10/student/images/hst/tec/hst_tec_019_b.jpg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53334" t="21328" r="-268"/>
            <a:stretch/>
          </p:blipFill>
          <p:spPr bwMode="auto">
            <a:xfrm>
              <a:off x="6721928" y="3272118"/>
              <a:ext cx="3352800" cy="1955797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6640286" y="5291138"/>
              <a:ext cx="3894464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Reverse – hanging wall rises</a:t>
              </a:r>
            </a:p>
            <a:p>
              <a:r>
                <a:rPr lang="en-US" sz="2400" dirty="0" smtClean="0">
                  <a:solidFill>
                    <a:srgbClr val="FFFF00"/>
                  </a:solidFill>
                </a:rPr>
                <a:t>Because of compression→ ← </a:t>
              </a:r>
              <a:r>
                <a:rPr lang="en-US" sz="2400" dirty="0" smtClean="0">
                  <a:solidFill>
                    <a:srgbClr val="FFFF00"/>
                  </a:solidFill>
                </a:rPr>
                <a:t/>
              </a:r>
              <a:br>
                <a:rPr lang="en-US" sz="2400" dirty="0" smtClean="0">
                  <a:solidFill>
                    <a:srgbClr val="FFFF00"/>
                  </a:solidFill>
                </a:rPr>
              </a:br>
              <a:r>
                <a:rPr lang="en-US" sz="2400" dirty="0" smtClean="0">
                  <a:solidFill>
                    <a:srgbClr val="FFFF00"/>
                  </a:solidFill>
                </a:rPr>
                <a:t>at convergent – causes </a:t>
              </a:r>
              <a:br>
                <a:rPr lang="en-US" sz="2400" dirty="0" smtClean="0">
                  <a:solidFill>
                    <a:srgbClr val="FFFF00"/>
                  </a:solidFill>
                </a:rPr>
              </a:br>
              <a:r>
                <a:rPr lang="en-US" sz="2400" dirty="0" smtClean="0">
                  <a:solidFill>
                    <a:srgbClr val="FFFF00"/>
                  </a:solidFill>
                </a:rPr>
                <a:t>folded mountains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61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What is the 3</a:t>
            </a:r>
            <a:r>
              <a:rPr lang="en-US" sz="4800" b="0" i="0" kern="1200" baseline="300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rd</a:t>
            </a:r>
            <a:r>
              <a:rPr lang="en-US" sz="48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 type of fault?</a:t>
            </a:r>
            <a:endParaRPr lang="en-US" sz="48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566433" y="2632071"/>
            <a:ext cx="4667250" cy="3499092"/>
            <a:chOff x="3424918" y="2991299"/>
            <a:chExt cx="4667250" cy="3499092"/>
          </a:xfrm>
        </p:grpSpPr>
        <p:pic>
          <p:nvPicPr>
            <p:cNvPr id="4" name="Picture 3" descr="http://my.hrw.com/sh2/sh07_10/student/images/hst/tec/hst_tec_020_b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4918" y="2991299"/>
              <a:ext cx="4667250" cy="255270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3870077" y="5536284"/>
              <a:ext cx="377693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FF00"/>
                  </a:solidFill>
                </a:rPr>
                <a:t>Strike slip – also called a </a:t>
              </a:r>
              <a:br>
                <a:rPr lang="en-US" sz="2800" dirty="0" smtClean="0">
                  <a:solidFill>
                    <a:srgbClr val="FFFF00"/>
                  </a:solidFill>
                </a:rPr>
              </a:br>
              <a:r>
                <a:rPr lang="en-US" sz="2800" dirty="0" smtClean="0">
                  <a:solidFill>
                    <a:srgbClr val="FFFF00"/>
                  </a:solidFill>
                </a:rPr>
                <a:t>transform boundary</a:t>
              </a:r>
              <a:endParaRPr lang="en-US" sz="28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788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How do hanging walls move relative to footwalls?</a:t>
            </a:r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same direction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962400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In the opposite direction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632325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The other wall does not move at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23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0" i="0" kern="1200" dirty="0" smtClean="0">
                <a:effectLst/>
                <a:latin typeface="Arial Black" panose="020B0A04020102020204" pitchFamily="34" charset="0"/>
              </a:rPr>
              <a:t>Name three pieces of evidence for continental drift.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947057" y="2954335"/>
            <a:ext cx="10265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The current continents fit together like puzzle pieces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963385" y="3646832"/>
            <a:ext cx="102652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The same fossils appear on different continents – a clear sign that the land was once together.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963385" y="4770216"/>
            <a:ext cx="102652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The rock is exactly the same on different continents – another sign that the land was once together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963385" y="5903893"/>
            <a:ext cx="10265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The fossils tell us that the climate used to be different than it is today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53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Three types of boundaries form when plates interact.  </a:t>
            </a:r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92475"/>
            <a:ext cx="10515600" cy="669925"/>
          </a:xfrm>
        </p:spPr>
        <p:txBody>
          <a:bodyPr/>
          <a:lstStyle/>
          <a:p>
            <a:r>
              <a:rPr lang="en-US" dirty="0" smtClean="0"/>
              <a:t>Transform, convergent, divergent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962400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Strike slip, normal, reverse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632325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tension, compression, transform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3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868</Words>
  <Application>Microsoft Office PowerPoint</Application>
  <PresentationFormat>Widescreen</PresentationFormat>
  <Paragraphs>116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Arial Black</vt:lpstr>
      <vt:lpstr>Calibri</vt:lpstr>
      <vt:lpstr>Calibri Light</vt:lpstr>
      <vt:lpstr>Office Theme</vt:lpstr>
      <vt:lpstr>CHAPTER 4 STUDY GUIDE QUESTIONS</vt:lpstr>
      <vt:lpstr> Name the five physical layers of the Earth from the surface to the center.</vt:lpstr>
      <vt:lpstr>Which is true about tectonic plates?</vt:lpstr>
      <vt:lpstr>What is magnetic reversal?</vt:lpstr>
      <vt:lpstr>What is the difference between normal and reverse faults?   </vt:lpstr>
      <vt:lpstr>What is the 3rd type of fault?</vt:lpstr>
      <vt:lpstr>How do hanging walls move relative to footwalls?</vt:lpstr>
      <vt:lpstr>Name three pieces of evidence for continental drift.</vt:lpstr>
      <vt:lpstr>Three types of boundaries form when plates interact.  </vt:lpstr>
      <vt:lpstr>What is a convergent boundary?  Name one.</vt:lpstr>
      <vt:lpstr>What is a divergent boundary?  Name one.</vt:lpstr>
      <vt:lpstr>What is a transform boundary?  Name one.</vt:lpstr>
      <vt:lpstr>Which is true about tectonic plates?</vt:lpstr>
      <vt:lpstr>What was Pangaea?  Who gave it its name?</vt:lpstr>
      <vt:lpstr>Seismic waves travel through the Earth's layers at different speeds depending on what?</vt:lpstr>
      <vt:lpstr>If the Earth's crust is growing at mid-ocean ridges, why doesn't the Earth grow larger?</vt:lpstr>
      <vt:lpstr>Scientists have constructed 3 dimensional maps of the interior layers of earth – how is this possible?</vt:lpstr>
      <vt:lpstr>Which of the following processes will result in the formation of new oceanic lithosphere at mid-ocean ridges?</vt:lpstr>
      <vt:lpstr>Tectonic plates are in constant motion – what is NOT true of these plates?</vt:lpstr>
      <vt:lpstr>The convergence of tectonic plates can greatly affect the surface of the Earth.  Which of these structures is a result of the convergence of tectonic plates?</vt:lpstr>
      <vt:lpstr>Sometimes two tectonic plates will pull away from each other what will be the consequence of this?</vt:lpstr>
      <vt:lpstr>When an oceanic plate collides with a continental plate, the oceanic plate is usually subducted because….</vt:lpstr>
      <vt:lpstr>The term convergent boundary could also be called… (name 5)</vt:lpstr>
      <vt:lpstr>The term sea-floor spreading could also be called… (name 4)</vt:lpstr>
      <vt:lpstr>The term transform boundary could also be called… (name 2)</vt:lpstr>
      <vt:lpstr>What vocab word?  magma comes out &amp; makes new crust at divergent boundaries</vt:lpstr>
      <vt:lpstr>What vocab word?  pieces of lithosphere that move &amp; can fit  together like puzzle pieces</vt:lpstr>
      <vt:lpstr>What vocab word?  hypothesis/idea that continents  were once all connected then  spread apart over time</vt:lpstr>
      <vt:lpstr>What vocab word?  example of a strike-slip fault at a transform boundary; cause of California earthquakes</vt:lpstr>
      <vt:lpstr>What vocab word?  rocks slide horizontally past each other &amp; cause earthquakes at transform boundaries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STUDY GUIDE QUESTIONS</dc:title>
  <dc:creator>Lynn Cronin</dc:creator>
  <cp:lastModifiedBy>Christina Woertz</cp:lastModifiedBy>
  <cp:revision>26</cp:revision>
  <dcterms:created xsi:type="dcterms:W3CDTF">2016-02-29T12:25:06Z</dcterms:created>
  <dcterms:modified xsi:type="dcterms:W3CDTF">2016-02-29T17:31:35Z</dcterms:modified>
</cp:coreProperties>
</file>