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257" r:id="rId3"/>
    <p:sldId id="269" r:id="rId4"/>
    <p:sldId id="258" r:id="rId5"/>
    <p:sldId id="270" r:id="rId6"/>
    <p:sldId id="271" r:id="rId7"/>
    <p:sldId id="279" r:id="rId8"/>
    <p:sldId id="259" r:id="rId9"/>
    <p:sldId id="260" r:id="rId10"/>
    <p:sldId id="261" r:id="rId11"/>
    <p:sldId id="262" r:id="rId12"/>
    <p:sldId id="263" r:id="rId13"/>
    <p:sldId id="264" r:id="rId14"/>
    <p:sldId id="265" r:id="rId15"/>
    <p:sldId id="266" r:id="rId16"/>
    <p:sldId id="272" r:id="rId17"/>
    <p:sldId id="273" r:id="rId18"/>
    <p:sldId id="267"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0000"/>
    <a:srgbClr val="3E35EB"/>
    <a:srgbClr val="EC34B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varScale="1">
        <p:scale>
          <a:sx n="88" d="100"/>
          <a:sy n="88" d="100"/>
        </p:scale>
        <p:origin x="654" y="84"/>
      </p:cViewPr>
      <p:guideLst/>
    </p:cSldViewPr>
  </p:slideViewPr>
  <p:outlineViewPr>
    <p:cViewPr>
      <p:scale>
        <a:sx n="33" d="100"/>
        <a:sy n="33" d="100"/>
      </p:scale>
      <p:origin x="0" y="-846"/>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E4422-DBAB-425E-A294-7E14CE60631C}" type="datetimeFigureOut">
              <a:rPr lang="en-US" smtClean="0"/>
              <a:t>10/28/2015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10016-3018-4C12-BE06-19F85B8F536E}" type="slidenum">
              <a:rPr lang="en-US" smtClean="0"/>
              <a:t>‹#›</a:t>
            </a:fld>
            <a:endParaRPr lang="en-US"/>
          </a:p>
        </p:txBody>
      </p:sp>
    </p:spTree>
    <p:extLst>
      <p:ext uri="{BB962C8B-B14F-4D97-AF65-F5344CB8AC3E}">
        <p14:creationId xmlns:p14="http://schemas.microsoft.com/office/powerpoint/2010/main" val="209512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B10016-3018-4C12-BE06-19F85B8F536E}" type="slidenum">
              <a:rPr lang="en-US" smtClean="0"/>
              <a:t>15</a:t>
            </a:fld>
            <a:endParaRPr lang="en-US"/>
          </a:p>
        </p:txBody>
      </p:sp>
    </p:spTree>
    <p:extLst>
      <p:ext uri="{BB962C8B-B14F-4D97-AF65-F5344CB8AC3E}">
        <p14:creationId xmlns:p14="http://schemas.microsoft.com/office/powerpoint/2010/main" val="361642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382740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1EF14-AF44-4D1D-AE53-3882CDFFE24A}"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335748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331109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4AF78-86FF-4E39-8EEA-845186796232}"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72838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1420104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11EF14-AF44-4D1D-AE53-3882CDFFE24A}" type="datetimeFigureOut">
              <a:rPr lang="en-US" smtClean="0"/>
              <a:t>10/28/2015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339801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11EF14-AF44-4D1D-AE53-3882CDFFE24A}" type="datetimeFigureOut">
              <a:rPr lang="en-US" smtClean="0"/>
              <a:t>10/28/2015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971583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1309751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180743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370222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347707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1EF14-AF44-4D1D-AE53-3882CDFFE24A}"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315056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1EF14-AF44-4D1D-AE53-3882CDFFE24A}"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185169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27683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198033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B11EF14-AF44-4D1D-AE53-3882CDFFE24A}" type="datetimeFigureOut">
              <a:rPr lang="en-US" smtClean="0"/>
              <a:t>10/28/2015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186320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1EF14-AF44-4D1D-AE53-3882CDFFE24A}"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4AF78-86FF-4E39-8EEA-845186796232}" type="slidenum">
              <a:rPr lang="en-US" smtClean="0"/>
              <a:t>‹#›</a:t>
            </a:fld>
            <a:endParaRPr lang="en-US"/>
          </a:p>
        </p:txBody>
      </p:sp>
    </p:spTree>
    <p:extLst>
      <p:ext uri="{BB962C8B-B14F-4D97-AF65-F5344CB8AC3E}">
        <p14:creationId xmlns:p14="http://schemas.microsoft.com/office/powerpoint/2010/main" val="264461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11EF14-AF44-4D1D-AE53-3882CDFFE24A}" type="datetimeFigureOut">
              <a:rPr lang="en-US" smtClean="0"/>
              <a:t>10/28/2015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674AF78-86FF-4E39-8EEA-845186796232}" type="slidenum">
              <a:rPr lang="en-US" smtClean="0"/>
              <a:t>‹#›</a:t>
            </a:fld>
            <a:endParaRPr lang="en-US"/>
          </a:p>
        </p:txBody>
      </p:sp>
    </p:spTree>
    <p:extLst>
      <p:ext uri="{BB962C8B-B14F-4D97-AF65-F5344CB8AC3E}">
        <p14:creationId xmlns:p14="http://schemas.microsoft.com/office/powerpoint/2010/main" val="26070889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sz="6000" kern="1200" dirty="0" smtClean="0">
                <a:solidFill>
                  <a:srgbClr val="FFFF00"/>
                </a:solidFill>
                <a:effectLst/>
                <a:latin typeface="Arial Black" panose="020B0A04020102020204" pitchFamily="34" charset="0"/>
                <a:ea typeface="+mj-ea"/>
                <a:cs typeface="+mj-cs"/>
              </a:rPr>
              <a:t>Which succession begins with bare rock?</a:t>
            </a:r>
            <a:endParaRPr lang="en-US" sz="6000" kern="1200" dirty="0">
              <a:solidFill>
                <a:srgbClr val="FFFF00"/>
              </a:solidFill>
              <a:effectLst/>
              <a:latin typeface="Arial Black" panose="020B0A04020102020204" pitchFamily="34" charset="0"/>
              <a:ea typeface="+mj-ea"/>
              <a:cs typeface="+mj-cs"/>
            </a:endParaRPr>
          </a:p>
        </p:txBody>
      </p:sp>
      <p:sp>
        <p:nvSpPr>
          <p:cNvPr id="3" name="Subtitle 2"/>
          <p:cNvSpPr>
            <a:spLocks noGrp="1"/>
          </p:cNvSpPr>
          <p:nvPr>
            <p:ph type="subTitle" idx="1"/>
          </p:nvPr>
        </p:nvSpPr>
        <p:spPr/>
        <p:txBody>
          <a:bodyPr>
            <a:normAutofit/>
          </a:bodyPr>
          <a:lstStyle/>
          <a:p>
            <a:r>
              <a:rPr lang="en-US" sz="4000" b="1" dirty="0" smtClean="0"/>
              <a:t>Primary </a:t>
            </a:r>
            <a:r>
              <a:rPr lang="en-US" sz="4000" b="1" dirty="0" smtClean="0">
                <a:solidFill>
                  <a:srgbClr val="FFC000"/>
                </a:solidFill>
              </a:rPr>
              <a:t>Succession</a:t>
            </a:r>
            <a:endParaRPr lang="en-US" sz="4000" b="1" dirty="0">
              <a:solidFill>
                <a:srgbClr val="FFC000"/>
              </a:solidFill>
            </a:endParaRPr>
          </a:p>
        </p:txBody>
      </p:sp>
    </p:spTree>
    <p:extLst>
      <p:ext uri="{BB962C8B-B14F-4D97-AF65-F5344CB8AC3E}">
        <p14:creationId xmlns:p14="http://schemas.microsoft.com/office/powerpoint/2010/main" val="12854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6000" kern="1200" dirty="0" smtClean="0">
                <a:solidFill>
                  <a:srgbClr val="FFFF00"/>
                </a:solidFill>
                <a:effectLst/>
                <a:latin typeface="Arial Black" panose="020B0A04020102020204" pitchFamily="34" charset="0"/>
                <a:ea typeface="+mj-ea"/>
                <a:cs typeface="+mj-cs"/>
              </a:rPr>
              <a:t>The pioneer species in secondary succession is usually</a:t>
            </a:r>
            <a:endParaRPr lang="en-US" dirty="0">
              <a:solidFill>
                <a:srgbClr val="FFFF00"/>
              </a:solidFill>
            </a:endParaRPr>
          </a:p>
        </p:txBody>
      </p:sp>
      <p:sp>
        <p:nvSpPr>
          <p:cNvPr id="3" name="Content Placeholder 2"/>
          <p:cNvSpPr>
            <a:spLocks noGrp="1"/>
          </p:cNvSpPr>
          <p:nvPr>
            <p:ph idx="1"/>
          </p:nvPr>
        </p:nvSpPr>
        <p:spPr>
          <a:xfrm>
            <a:off x="646111" y="3250346"/>
            <a:ext cx="8946541" cy="4195481"/>
          </a:xfrm>
        </p:spPr>
        <p:txBody>
          <a:bodyPr>
            <a:normAutofit/>
          </a:bodyPr>
          <a:lstStyle/>
          <a:p>
            <a:pPr marL="0" indent="0">
              <a:buNone/>
            </a:pPr>
            <a:r>
              <a:rPr lang="en-US" sz="3200" dirty="0" smtClean="0">
                <a:solidFill>
                  <a:srgbClr val="FFC000"/>
                </a:solidFill>
              </a:rPr>
              <a:t>CRAB GRASS</a:t>
            </a:r>
            <a:endParaRPr lang="en-US" sz="3200" dirty="0">
              <a:solidFill>
                <a:srgbClr val="FFC000"/>
              </a:solidFill>
            </a:endParaRPr>
          </a:p>
        </p:txBody>
      </p:sp>
      <p:pic>
        <p:nvPicPr>
          <p:cNvPr id="6146" name="Picture 2" descr="https://extension.umd.edu/sites/default/files/styles/large/public/_images/articles/crabgrass.jpg?itok=HJ_USooQ"/>
          <p:cNvPicPr>
            <a:picLocks noChangeAspect="1" noChangeArrowheads="1"/>
          </p:cNvPicPr>
          <p:nvPr/>
        </p:nvPicPr>
        <p:blipFill rotWithShape="1">
          <a:blip r:embed="rId2">
            <a:extLst>
              <a:ext uri="{28A0092B-C50C-407E-A947-70E740481C1C}">
                <a14:useLocalDpi xmlns:a14="http://schemas.microsoft.com/office/drawing/2010/main" val="0"/>
              </a:ext>
            </a:extLst>
          </a:blip>
          <a:srcRect t="7299"/>
          <a:stretch/>
        </p:blipFill>
        <p:spPr bwMode="auto">
          <a:xfrm>
            <a:off x="6083300" y="2527300"/>
            <a:ext cx="5553075"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6000" kern="1200" dirty="0" smtClean="0">
                <a:solidFill>
                  <a:srgbClr val="FFFF00"/>
                </a:solidFill>
                <a:effectLst/>
                <a:latin typeface="Arial Black" panose="020B0A04020102020204" pitchFamily="34" charset="0"/>
                <a:ea typeface="+mj-ea"/>
                <a:cs typeface="+mj-cs"/>
              </a:rPr>
              <a:t>The climax species in secondary succession is…</a:t>
            </a:r>
            <a:endParaRPr lang="en-US" dirty="0">
              <a:solidFill>
                <a:srgbClr val="FFFF00"/>
              </a:solidFill>
            </a:endParaRPr>
          </a:p>
        </p:txBody>
      </p:sp>
      <p:sp>
        <p:nvSpPr>
          <p:cNvPr id="4" name="TextBox 3"/>
          <p:cNvSpPr txBox="1"/>
          <p:nvPr/>
        </p:nvSpPr>
        <p:spPr>
          <a:xfrm>
            <a:off x="646111" y="3472544"/>
            <a:ext cx="5360989" cy="2554545"/>
          </a:xfrm>
          <a:prstGeom prst="rect">
            <a:avLst/>
          </a:prstGeom>
          <a:noFill/>
        </p:spPr>
        <p:txBody>
          <a:bodyPr wrap="square" rtlCol="0">
            <a:spAutoFit/>
          </a:bodyPr>
          <a:lstStyle/>
          <a:p>
            <a:r>
              <a:rPr lang="en-US" sz="3200" dirty="0" smtClean="0">
                <a:solidFill>
                  <a:srgbClr val="FFC000"/>
                </a:solidFill>
              </a:rPr>
              <a:t>OAK OR MAPLE TREES</a:t>
            </a:r>
            <a:br>
              <a:rPr lang="en-US" sz="3200" dirty="0" smtClean="0">
                <a:solidFill>
                  <a:srgbClr val="FFC000"/>
                </a:solidFill>
              </a:rPr>
            </a:br>
            <a:r>
              <a:rPr lang="en-US" sz="3200" dirty="0" smtClean="0">
                <a:solidFill>
                  <a:srgbClr val="FFC000"/>
                </a:solidFill>
              </a:rPr>
              <a:t>(yup – the climax species for both primary </a:t>
            </a:r>
            <a:br>
              <a:rPr lang="en-US" sz="3200" dirty="0" smtClean="0">
                <a:solidFill>
                  <a:srgbClr val="FFC000"/>
                </a:solidFill>
              </a:rPr>
            </a:br>
            <a:r>
              <a:rPr lang="en-US" sz="3200" dirty="0" smtClean="0">
                <a:solidFill>
                  <a:srgbClr val="FFC000"/>
                </a:solidFill>
              </a:rPr>
              <a:t>&amp; secondary succession </a:t>
            </a:r>
            <a:br>
              <a:rPr lang="en-US" sz="3200" dirty="0" smtClean="0">
                <a:solidFill>
                  <a:srgbClr val="FFC000"/>
                </a:solidFill>
              </a:rPr>
            </a:br>
            <a:r>
              <a:rPr lang="en-US" sz="3200" dirty="0" smtClean="0">
                <a:solidFill>
                  <a:srgbClr val="FFC000"/>
                </a:solidFill>
              </a:rPr>
              <a:t>is the same)</a:t>
            </a:r>
            <a:endParaRPr lang="en-US" sz="3200" dirty="0">
              <a:solidFill>
                <a:srgbClr val="FFC000"/>
              </a:solidFill>
            </a:endParaRPr>
          </a:p>
        </p:txBody>
      </p:sp>
      <p:pic>
        <p:nvPicPr>
          <p:cNvPr id="5" name="Picture 2" descr="http://bissellmaplefarm.com/blog/wp-content/uploads/2014/09/Sugar-Ma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2607" y="2216296"/>
            <a:ext cx="5556163" cy="416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kern="1200" dirty="0" smtClean="0">
                <a:solidFill>
                  <a:srgbClr val="FFFF00"/>
                </a:solidFill>
                <a:effectLst/>
                <a:latin typeface="Arial Black" panose="020B0A04020102020204" pitchFamily="34" charset="0"/>
                <a:ea typeface="+mj-ea"/>
                <a:cs typeface="+mj-cs"/>
              </a:rPr>
              <a:t>Compare and contrast Primary Succession with Secondary Succession</a:t>
            </a:r>
          </a:p>
        </p:txBody>
      </p:sp>
      <p:graphicFrame>
        <p:nvGraphicFramePr>
          <p:cNvPr id="5" name="Table 4"/>
          <p:cNvGraphicFramePr>
            <a:graphicFrameLocks noGrp="1"/>
          </p:cNvGraphicFramePr>
          <p:nvPr>
            <p:extLst>
              <p:ext uri="{D42A27DB-BD31-4B8C-83A1-F6EECF244321}">
                <p14:modId xmlns:p14="http://schemas.microsoft.com/office/powerpoint/2010/main" val="305366320"/>
              </p:ext>
            </p:extLst>
          </p:nvPr>
        </p:nvGraphicFramePr>
        <p:xfrm>
          <a:off x="671469" y="2983892"/>
          <a:ext cx="10595244" cy="3273940"/>
        </p:xfrm>
        <a:graphic>
          <a:graphicData uri="http://schemas.openxmlformats.org/drawingml/2006/table">
            <a:tbl>
              <a:tblPr firstRow="1" bandRow="1">
                <a:tableStyleId>{5C22544A-7EE6-4342-B048-85BDC9FD1C3A}</a:tableStyleId>
              </a:tblPr>
              <a:tblGrid>
                <a:gridCol w="3531748"/>
                <a:gridCol w="3531748"/>
                <a:gridCol w="3531748"/>
              </a:tblGrid>
              <a:tr h="539690">
                <a:tc>
                  <a:txBody>
                    <a:bodyPr/>
                    <a:lstStyle/>
                    <a:p>
                      <a:pPr algn="ctr"/>
                      <a:r>
                        <a:rPr lang="en-US" dirty="0" smtClean="0"/>
                        <a:t>PRIMARY</a:t>
                      </a:r>
                      <a:r>
                        <a:rPr lang="en-US" baseline="0" dirty="0" smtClean="0"/>
                        <a:t> SUCCESSION</a:t>
                      </a:r>
                      <a:endParaRPr lang="en-US" dirty="0"/>
                    </a:p>
                  </a:txBody>
                  <a:tcPr>
                    <a:noFill/>
                  </a:tcPr>
                </a:tc>
                <a:tc>
                  <a:txBody>
                    <a:bodyPr/>
                    <a:lstStyle/>
                    <a:p>
                      <a:pPr algn="ctr"/>
                      <a:r>
                        <a:rPr lang="en-US" dirty="0" smtClean="0"/>
                        <a:t>BOTH</a:t>
                      </a:r>
                      <a:endParaRPr lang="en-US" dirty="0"/>
                    </a:p>
                  </a:txBody>
                  <a:tcPr>
                    <a:noFill/>
                  </a:tcPr>
                </a:tc>
                <a:tc>
                  <a:txBody>
                    <a:bodyPr/>
                    <a:lstStyle/>
                    <a:p>
                      <a:pPr algn="ctr"/>
                      <a:r>
                        <a:rPr lang="en-US" dirty="0" smtClean="0"/>
                        <a:t>SECONDARY SUCCESSION</a:t>
                      </a:r>
                      <a:endParaRPr lang="en-US" dirty="0"/>
                    </a:p>
                  </a:txBody>
                  <a:tcPr>
                    <a:noFill/>
                  </a:tcPr>
                </a:tc>
              </a:tr>
              <a:tr h="539690">
                <a:tc>
                  <a:txBody>
                    <a:bodyPr/>
                    <a:lstStyle/>
                    <a:p>
                      <a:r>
                        <a:rPr lang="en-US" dirty="0" smtClean="0"/>
                        <a:t>Starts</a:t>
                      </a:r>
                      <a:r>
                        <a:rPr lang="en-US" baseline="0" dirty="0" smtClean="0"/>
                        <a:t> with bare rock</a:t>
                      </a:r>
                      <a:endParaRPr lang="en-US" dirty="0"/>
                    </a:p>
                  </a:txBody>
                  <a:tcPr>
                    <a:noFill/>
                  </a:tcPr>
                </a:tc>
                <a:tc>
                  <a:txBody>
                    <a:bodyPr/>
                    <a:lstStyle/>
                    <a:p>
                      <a:r>
                        <a:rPr lang="en-US" dirty="0" smtClean="0"/>
                        <a:t>Replace one species with another species </a:t>
                      </a:r>
                      <a:endParaRPr lang="en-US" dirty="0"/>
                    </a:p>
                  </a:txBody>
                  <a:tcPr>
                    <a:noFill/>
                  </a:tcPr>
                </a:tc>
                <a:tc>
                  <a:txBody>
                    <a:bodyPr/>
                    <a:lstStyle/>
                    <a:p>
                      <a:r>
                        <a:rPr lang="en-US" dirty="0" smtClean="0"/>
                        <a:t>Starts with soil</a:t>
                      </a:r>
                      <a:endParaRPr lang="en-US" dirty="0"/>
                    </a:p>
                  </a:txBody>
                  <a:tcPr>
                    <a:noFill/>
                  </a:tcPr>
                </a:tc>
              </a:tr>
              <a:tr h="539690">
                <a:tc>
                  <a:txBody>
                    <a:bodyPr/>
                    <a:lstStyle/>
                    <a:p>
                      <a:r>
                        <a:rPr lang="en-US" dirty="0" smtClean="0"/>
                        <a:t>Pioneer</a:t>
                      </a:r>
                      <a:r>
                        <a:rPr lang="en-US" baseline="0" dirty="0" smtClean="0"/>
                        <a:t> Species - Lichen</a:t>
                      </a:r>
                      <a:endParaRPr lang="en-US" dirty="0"/>
                    </a:p>
                  </a:txBody>
                  <a:tcPr>
                    <a:noFill/>
                  </a:tcPr>
                </a:tc>
                <a:tc>
                  <a:txBody>
                    <a:bodyPr/>
                    <a:lstStyle/>
                    <a:p>
                      <a:r>
                        <a:rPr lang="en-US" dirty="0" smtClean="0"/>
                        <a:t>Finish</a:t>
                      </a:r>
                      <a:r>
                        <a:rPr lang="en-US" baseline="0" dirty="0" smtClean="0"/>
                        <a:t> with Oak or Maple trees as the climax species</a:t>
                      </a:r>
                      <a:endParaRPr lang="en-US" dirty="0"/>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Pioneer</a:t>
                      </a:r>
                      <a:r>
                        <a:rPr lang="en-US" baseline="0" dirty="0" smtClean="0"/>
                        <a:t> Species – crab grass</a:t>
                      </a:r>
                      <a:endParaRPr lang="en-US" dirty="0" smtClean="0"/>
                    </a:p>
                  </a:txBody>
                  <a:tcPr>
                    <a:noFill/>
                  </a:tcPr>
                </a:tc>
              </a:tr>
              <a:tr h="539690">
                <a:tc>
                  <a:txBody>
                    <a:bodyPr/>
                    <a:lstStyle/>
                    <a:p>
                      <a:r>
                        <a:rPr lang="en-US" dirty="0" smtClean="0"/>
                        <a:t>Takes a VERY long time</a:t>
                      </a:r>
                      <a:endParaRPr lang="en-US" dirty="0"/>
                    </a:p>
                  </a:txBody>
                  <a:tcPr>
                    <a:noFill/>
                  </a:tcPr>
                </a:tc>
                <a:tc>
                  <a:txBody>
                    <a:bodyPr/>
                    <a:lstStyle/>
                    <a:p>
                      <a:r>
                        <a:rPr lang="en-US" dirty="0" smtClean="0"/>
                        <a:t>End</a:t>
                      </a:r>
                      <a:r>
                        <a:rPr lang="en-US" baseline="0" dirty="0" smtClean="0"/>
                        <a:t> with climax community</a:t>
                      </a:r>
                      <a:endParaRPr lang="en-US" dirty="0"/>
                    </a:p>
                  </a:txBody>
                  <a:tcPr>
                    <a:noFill/>
                  </a:tcPr>
                </a:tc>
                <a:tc>
                  <a:txBody>
                    <a:bodyPr/>
                    <a:lstStyle/>
                    <a:p>
                      <a:r>
                        <a:rPr lang="en-US" dirty="0" smtClean="0"/>
                        <a:t>Shorter than Primary</a:t>
                      </a:r>
                      <a:endParaRPr lang="en-US" dirty="0"/>
                    </a:p>
                  </a:txBody>
                  <a:tcPr>
                    <a:noFill/>
                  </a:tcPr>
                </a:tc>
              </a:tr>
              <a:tr h="539690">
                <a:tc>
                  <a:txBody>
                    <a:bodyPr/>
                    <a:lstStyle/>
                    <a:p>
                      <a:r>
                        <a:rPr lang="en-US" dirty="0" smtClean="0"/>
                        <a:t>After a glacier melts or a volcano</a:t>
                      </a:r>
                      <a:r>
                        <a:rPr lang="en-US" baseline="0" dirty="0" smtClean="0"/>
                        <a:t> erupts and leaves rock</a:t>
                      </a:r>
                      <a:endParaRPr lang="en-US" dirty="0"/>
                    </a:p>
                  </a:txBody>
                  <a:tcPr>
                    <a:noFill/>
                  </a:tcPr>
                </a:tc>
                <a:tc>
                  <a:txBody>
                    <a:bodyPr/>
                    <a:lstStyle/>
                    <a:p>
                      <a:r>
                        <a:rPr lang="en-US" dirty="0" smtClean="0"/>
                        <a:t>Take</a:t>
                      </a:r>
                      <a:r>
                        <a:rPr lang="en-US" baseline="0" dirty="0" smtClean="0"/>
                        <a:t> longer than one human life</a:t>
                      </a:r>
                      <a:endParaRPr lang="en-US" dirty="0"/>
                    </a:p>
                  </a:txBody>
                  <a:tcPr>
                    <a:noFill/>
                  </a:tcPr>
                </a:tc>
                <a:tc>
                  <a:txBody>
                    <a:bodyPr/>
                    <a:lstStyle/>
                    <a:p>
                      <a:r>
                        <a:rPr lang="en-US" dirty="0" smtClean="0"/>
                        <a:t>After a farmer abandons his field or after a </a:t>
                      </a:r>
                      <a:r>
                        <a:rPr lang="en-US" u="sng" dirty="0" smtClean="0"/>
                        <a:t>fire</a:t>
                      </a:r>
                      <a:r>
                        <a:rPr lang="en-US" dirty="0" smtClean="0"/>
                        <a:t>, tornado,</a:t>
                      </a:r>
                      <a:r>
                        <a:rPr lang="en-US" baseline="0" dirty="0" smtClean="0"/>
                        <a:t> hurricane, flood</a:t>
                      </a:r>
                      <a:endParaRPr lang="en-US" dirty="0"/>
                    </a:p>
                  </a:txBody>
                  <a:tcPr>
                    <a:noFill/>
                  </a:tcPr>
                </a:tc>
              </a:tr>
            </a:tbl>
          </a:graphicData>
        </a:graphic>
      </p:graphicFrame>
    </p:spTree>
    <p:extLst>
      <p:ext uri="{BB962C8B-B14F-4D97-AF65-F5344CB8AC3E}">
        <p14:creationId xmlns:p14="http://schemas.microsoft.com/office/powerpoint/2010/main" val="332400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kern="1200" dirty="0" smtClean="0">
                <a:solidFill>
                  <a:srgbClr val="FFFF00"/>
                </a:solidFill>
                <a:effectLst/>
                <a:latin typeface="Arial Black" panose="020B0A04020102020204" pitchFamily="34" charset="0"/>
                <a:ea typeface="+mj-ea"/>
                <a:cs typeface="+mj-cs"/>
              </a:rPr>
              <a:t>Explain the two ways that water is cleaned naturally.</a:t>
            </a:r>
            <a:endParaRPr lang="en-US" sz="3600" dirty="0">
              <a:solidFill>
                <a:srgbClr val="FFFF00"/>
              </a:solidFill>
            </a:endParaRPr>
          </a:p>
        </p:txBody>
      </p:sp>
      <p:sp>
        <p:nvSpPr>
          <p:cNvPr id="4" name="TextBox 3"/>
          <p:cNvSpPr txBox="1"/>
          <p:nvPr/>
        </p:nvSpPr>
        <p:spPr>
          <a:xfrm>
            <a:off x="805543" y="2993571"/>
            <a:ext cx="10831811" cy="1569660"/>
          </a:xfrm>
          <a:prstGeom prst="rect">
            <a:avLst/>
          </a:prstGeom>
          <a:noFill/>
        </p:spPr>
        <p:txBody>
          <a:bodyPr wrap="none" rtlCol="0">
            <a:spAutoFit/>
          </a:bodyPr>
          <a:lstStyle/>
          <a:p>
            <a:r>
              <a:rPr lang="en-US" sz="3200" b="1" dirty="0" smtClean="0">
                <a:solidFill>
                  <a:srgbClr val="FFC000"/>
                </a:solidFill>
              </a:rPr>
              <a:t>Filtration </a:t>
            </a:r>
            <a:r>
              <a:rPr lang="en-US" sz="3200" dirty="0" smtClean="0">
                <a:solidFill>
                  <a:srgbClr val="FFC000"/>
                </a:solidFill>
              </a:rPr>
              <a:t>– bad stuff gets stuck in the layers of soil and </a:t>
            </a:r>
            <a:br>
              <a:rPr lang="en-US" sz="3200" dirty="0" smtClean="0">
                <a:solidFill>
                  <a:srgbClr val="FFC000"/>
                </a:solidFill>
              </a:rPr>
            </a:br>
            <a:r>
              <a:rPr lang="en-US" sz="3200" dirty="0" smtClean="0">
                <a:solidFill>
                  <a:srgbClr val="FFC000"/>
                </a:solidFill>
              </a:rPr>
              <a:t>only pure water reaches the aquifers</a:t>
            </a:r>
          </a:p>
          <a:p>
            <a:endParaRPr lang="en-US" sz="3200" dirty="0">
              <a:solidFill>
                <a:srgbClr val="FFC000"/>
              </a:solidFill>
            </a:endParaRPr>
          </a:p>
        </p:txBody>
      </p:sp>
      <p:sp>
        <p:nvSpPr>
          <p:cNvPr id="5" name="TextBox 4"/>
          <p:cNvSpPr txBox="1"/>
          <p:nvPr/>
        </p:nvSpPr>
        <p:spPr>
          <a:xfrm>
            <a:off x="805543" y="4563231"/>
            <a:ext cx="10721205" cy="1077218"/>
          </a:xfrm>
          <a:prstGeom prst="rect">
            <a:avLst/>
          </a:prstGeom>
          <a:noFill/>
        </p:spPr>
        <p:txBody>
          <a:bodyPr wrap="none" rtlCol="0">
            <a:spAutoFit/>
          </a:bodyPr>
          <a:lstStyle/>
          <a:p>
            <a:r>
              <a:rPr lang="en-US" sz="3200" b="1" dirty="0" smtClean="0">
                <a:solidFill>
                  <a:srgbClr val="FFC000"/>
                </a:solidFill>
              </a:rPr>
              <a:t>Evaporation</a:t>
            </a:r>
            <a:r>
              <a:rPr lang="en-US" sz="3200" dirty="0" smtClean="0">
                <a:solidFill>
                  <a:srgbClr val="FFC000"/>
                </a:solidFill>
              </a:rPr>
              <a:t> - Only H</a:t>
            </a:r>
            <a:r>
              <a:rPr lang="en-US" sz="3200" baseline="-25000" dirty="0" smtClean="0">
                <a:solidFill>
                  <a:srgbClr val="FFC000"/>
                </a:solidFill>
              </a:rPr>
              <a:t>2</a:t>
            </a:r>
            <a:r>
              <a:rPr lang="en-US" sz="3200" dirty="0" smtClean="0">
                <a:solidFill>
                  <a:srgbClr val="FFC000"/>
                </a:solidFill>
              </a:rPr>
              <a:t>O molecules </a:t>
            </a:r>
            <a:br>
              <a:rPr lang="en-US" sz="3200" dirty="0" smtClean="0">
                <a:solidFill>
                  <a:srgbClr val="FFC000"/>
                </a:solidFill>
              </a:rPr>
            </a:br>
            <a:r>
              <a:rPr lang="en-US" sz="3200" dirty="0" smtClean="0">
                <a:solidFill>
                  <a:srgbClr val="FFC000"/>
                </a:solidFill>
              </a:rPr>
              <a:t>evaporate – any dirt or salt in the water is left behind.</a:t>
            </a:r>
            <a:endParaRPr lang="en-US" sz="3200" dirty="0">
              <a:solidFill>
                <a:srgbClr val="FFC000"/>
              </a:solidFill>
            </a:endParaRPr>
          </a:p>
        </p:txBody>
      </p:sp>
    </p:spTree>
    <p:extLst>
      <p:ext uri="{BB962C8B-B14F-4D97-AF65-F5344CB8AC3E}">
        <p14:creationId xmlns:p14="http://schemas.microsoft.com/office/powerpoint/2010/main" val="41139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kern="1200" dirty="0" smtClean="0">
                <a:solidFill>
                  <a:srgbClr val="FFFF00"/>
                </a:solidFill>
                <a:effectLst/>
                <a:latin typeface="Arial Black" panose="020B0A04020102020204" pitchFamily="34" charset="0"/>
                <a:ea typeface="+mj-ea"/>
                <a:cs typeface="+mj-cs"/>
              </a:rPr>
              <a:t>How are photosynthesis, respiration, decomposition, and combustion are related to carbon cycle?</a:t>
            </a:r>
            <a:endParaRPr lang="en-US" sz="3200" dirty="0">
              <a:solidFill>
                <a:srgbClr val="FFFF00"/>
              </a:solidFill>
            </a:endParaRPr>
          </a:p>
        </p:txBody>
      </p:sp>
      <p:sp>
        <p:nvSpPr>
          <p:cNvPr id="4" name="TextBox 3"/>
          <p:cNvSpPr txBox="1"/>
          <p:nvPr/>
        </p:nvSpPr>
        <p:spPr>
          <a:xfrm>
            <a:off x="646111" y="3492455"/>
            <a:ext cx="8555547" cy="584775"/>
          </a:xfrm>
          <a:prstGeom prst="rect">
            <a:avLst/>
          </a:prstGeom>
          <a:noFill/>
        </p:spPr>
        <p:txBody>
          <a:bodyPr wrap="none" rtlCol="0">
            <a:spAutoFit/>
          </a:bodyPr>
          <a:lstStyle/>
          <a:p>
            <a:r>
              <a:rPr lang="en-US" sz="3200" dirty="0" smtClean="0">
                <a:solidFill>
                  <a:srgbClr val="FFC000"/>
                </a:solidFill>
              </a:rPr>
              <a:t>Photosynthesis takes carbon out of the air.</a:t>
            </a:r>
          </a:p>
        </p:txBody>
      </p:sp>
      <p:sp>
        <p:nvSpPr>
          <p:cNvPr id="5" name="TextBox 4"/>
          <p:cNvSpPr txBox="1"/>
          <p:nvPr/>
        </p:nvSpPr>
        <p:spPr>
          <a:xfrm>
            <a:off x="646111" y="4250738"/>
            <a:ext cx="9876422" cy="1077218"/>
          </a:xfrm>
          <a:prstGeom prst="rect">
            <a:avLst/>
          </a:prstGeom>
          <a:noFill/>
        </p:spPr>
        <p:txBody>
          <a:bodyPr wrap="none" rtlCol="0">
            <a:spAutoFit/>
          </a:bodyPr>
          <a:lstStyle/>
          <a:p>
            <a:r>
              <a:rPr lang="en-US" sz="3200" dirty="0" smtClean="0"/>
              <a:t>Respiration, decomposition and combustion put </a:t>
            </a:r>
            <a:br>
              <a:rPr lang="en-US" sz="3200" dirty="0" smtClean="0"/>
            </a:br>
            <a:r>
              <a:rPr lang="en-US" sz="3200" dirty="0" smtClean="0"/>
              <a:t>carbon back into the air</a:t>
            </a:r>
          </a:p>
        </p:txBody>
      </p:sp>
      <p:sp>
        <p:nvSpPr>
          <p:cNvPr id="6" name="TextBox 5"/>
          <p:cNvSpPr txBox="1"/>
          <p:nvPr/>
        </p:nvSpPr>
        <p:spPr>
          <a:xfrm>
            <a:off x="646111" y="5611187"/>
            <a:ext cx="9916497" cy="1077218"/>
          </a:xfrm>
          <a:prstGeom prst="rect">
            <a:avLst/>
          </a:prstGeom>
          <a:noFill/>
        </p:spPr>
        <p:txBody>
          <a:bodyPr wrap="none" rtlCol="0">
            <a:spAutoFit/>
          </a:bodyPr>
          <a:lstStyle/>
          <a:p>
            <a:r>
              <a:rPr lang="en-US" sz="3200" dirty="0" smtClean="0">
                <a:solidFill>
                  <a:srgbClr val="92D050"/>
                </a:solidFill>
              </a:rPr>
              <a:t>Photosynthesis uses carbon and releases oxygen.</a:t>
            </a:r>
          </a:p>
          <a:p>
            <a:r>
              <a:rPr lang="en-US" sz="3200" dirty="0" smtClean="0">
                <a:solidFill>
                  <a:srgbClr val="92D050"/>
                </a:solidFill>
              </a:rPr>
              <a:t>Respiration uses oxygen and releases carbon</a:t>
            </a:r>
          </a:p>
        </p:txBody>
      </p:sp>
    </p:spTree>
    <p:extLst>
      <p:ext uri="{BB962C8B-B14F-4D97-AF65-F5344CB8AC3E}">
        <p14:creationId xmlns:p14="http://schemas.microsoft.com/office/powerpoint/2010/main" val="93230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kern="1200" dirty="0" smtClean="0">
                <a:solidFill>
                  <a:srgbClr val="FFFF00"/>
                </a:solidFill>
                <a:effectLst/>
                <a:latin typeface="Arial Black" panose="020B0A04020102020204" pitchFamily="34" charset="0"/>
                <a:ea typeface="+mj-ea"/>
                <a:cs typeface="+mj-cs"/>
              </a:rPr>
              <a:t>Nitrogen is in the air all around us.  What must happen before plants can use nitrogen?</a:t>
            </a:r>
            <a:endParaRPr lang="en-US" sz="3200" dirty="0">
              <a:solidFill>
                <a:srgbClr val="FFFF00"/>
              </a:solidFill>
            </a:endParaRPr>
          </a:p>
        </p:txBody>
      </p:sp>
      <p:sp>
        <p:nvSpPr>
          <p:cNvPr id="4" name="TextBox 3"/>
          <p:cNvSpPr txBox="1"/>
          <p:nvPr/>
        </p:nvSpPr>
        <p:spPr>
          <a:xfrm>
            <a:off x="778476" y="4263081"/>
            <a:ext cx="11429732" cy="1077218"/>
          </a:xfrm>
          <a:prstGeom prst="rect">
            <a:avLst/>
          </a:prstGeom>
          <a:noFill/>
        </p:spPr>
        <p:txBody>
          <a:bodyPr wrap="none" rtlCol="0">
            <a:spAutoFit/>
          </a:bodyPr>
          <a:lstStyle/>
          <a:p>
            <a:r>
              <a:rPr lang="en-US" sz="3200" dirty="0" smtClean="0">
                <a:solidFill>
                  <a:srgbClr val="92D050"/>
                </a:solidFill>
              </a:rPr>
              <a:t>Bacteria that grows on plant roots must “fix” the nitrogen</a:t>
            </a:r>
          </a:p>
          <a:p>
            <a:r>
              <a:rPr lang="en-US" sz="3200" dirty="0" smtClean="0">
                <a:solidFill>
                  <a:srgbClr val="92D050"/>
                </a:solidFill>
              </a:rPr>
              <a:t>so that the plant can “drink” it in with water.</a:t>
            </a:r>
            <a:endParaRPr lang="en-US" sz="3200" dirty="0">
              <a:solidFill>
                <a:srgbClr val="92D050"/>
              </a:solidFill>
            </a:endParaRPr>
          </a:p>
        </p:txBody>
      </p:sp>
    </p:spTree>
    <p:extLst>
      <p:ext uri="{BB962C8B-B14F-4D97-AF65-F5344CB8AC3E}">
        <p14:creationId xmlns:p14="http://schemas.microsoft.com/office/powerpoint/2010/main" val="420308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1200" dirty="0" smtClean="0">
                <a:solidFill>
                  <a:srgbClr val="FFFF00"/>
                </a:solidFill>
                <a:effectLst/>
                <a:latin typeface="Arial Black" panose="020B0A04020102020204" pitchFamily="34" charset="0"/>
                <a:ea typeface="+mj-ea"/>
                <a:cs typeface="+mj-cs"/>
              </a:rPr>
              <a:t>How do animals get nitrogen?</a:t>
            </a:r>
            <a:endParaRPr lang="en-US" dirty="0"/>
          </a:p>
        </p:txBody>
      </p:sp>
      <p:sp>
        <p:nvSpPr>
          <p:cNvPr id="4" name="TextBox 3"/>
          <p:cNvSpPr txBox="1"/>
          <p:nvPr/>
        </p:nvSpPr>
        <p:spPr>
          <a:xfrm>
            <a:off x="778476" y="4263081"/>
            <a:ext cx="9509334" cy="1077218"/>
          </a:xfrm>
          <a:prstGeom prst="rect">
            <a:avLst/>
          </a:prstGeom>
          <a:noFill/>
        </p:spPr>
        <p:txBody>
          <a:bodyPr wrap="none" rtlCol="0">
            <a:spAutoFit/>
          </a:bodyPr>
          <a:lstStyle/>
          <a:p>
            <a:r>
              <a:rPr lang="en-US" sz="3200" dirty="0" smtClean="0">
                <a:solidFill>
                  <a:srgbClr val="FFC000"/>
                </a:solidFill>
              </a:rPr>
              <a:t>Animals (consumers) eat the plant, or they eat </a:t>
            </a:r>
            <a:br>
              <a:rPr lang="en-US" sz="3200" dirty="0" smtClean="0">
                <a:solidFill>
                  <a:srgbClr val="FFC000"/>
                </a:solidFill>
              </a:rPr>
            </a:br>
            <a:r>
              <a:rPr lang="en-US" sz="3200" dirty="0" smtClean="0">
                <a:solidFill>
                  <a:srgbClr val="FFC000"/>
                </a:solidFill>
              </a:rPr>
              <a:t>another animal that has eaten the plant.</a:t>
            </a:r>
            <a:endParaRPr lang="en-US" sz="3200" dirty="0">
              <a:solidFill>
                <a:srgbClr val="FFC000"/>
              </a:solidFill>
            </a:endParaRPr>
          </a:p>
        </p:txBody>
      </p:sp>
    </p:spTree>
    <p:extLst>
      <p:ext uri="{BB962C8B-B14F-4D97-AF65-F5344CB8AC3E}">
        <p14:creationId xmlns:p14="http://schemas.microsoft.com/office/powerpoint/2010/main" val="4774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1200" dirty="0" smtClean="0">
                <a:solidFill>
                  <a:srgbClr val="FFFF00"/>
                </a:solidFill>
                <a:effectLst/>
                <a:latin typeface="Arial Black" panose="020B0A04020102020204" pitchFamily="34" charset="0"/>
                <a:ea typeface="+mj-ea"/>
                <a:cs typeface="+mj-cs"/>
              </a:rPr>
              <a:t>Did you know that </a:t>
            </a:r>
            <a:br>
              <a:rPr lang="en-US" sz="4400" kern="1200" dirty="0" smtClean="0">
                <a:solidFill>
                  <a:srgbClr val="FFFF00"/>
                </a:solidFill>
                <a:effectLst/>
                <a:latin typeface="Arial Black" panose="020B0A04020102020204" pitchFamily="34" charset="0"/>
                <a:ea typeface="+mj-ea"/>
                <a:cs typeface="+mj-cs"/>
              </a:rPr>
            </a:br>
            <a:r>
              <a:rPr lang="en-US" sz="4400" kern="1200" dirty="0" smtClean="0">
                <a:solidFill>
                  <a:srgbClr val="FFFF00"/>
                </a:solidFill>
                <a:effectLst/>
                <a:latin typeface="Arial Black" panose="020B0A04020102020204" pitchFamily="34" charset="0"/>
                <a:ea typeface="+mj-ea"/>
                <a:cs typeface="+mj-cs"/>
              </a:rPr>
              <a:t>lightning can “fix” </a:t>
            </a:r>
            <a:br>
              <a:rPr lang="en-US" sz="4400" kern="1200" dirty="0" smtClean="0">
                <a:solidFill>
                  <a:srgbClr val="FFFF00"/>
                </a:solidFill>
                <a:effectLst/>
                <a:latin typeface="Arial Black" panose="020B0A04020102020204" pitchFamily="34" charset="0"/>
                <a:ea typeface="+mj-ea"/>
                <a:cs typeface="+mj-cs"/>
              </a:rPr>
            </a:br>
            <a:r>
              <a:rPr lang="en-US" sz="4400" kern="1200" dirty="0" smtClean="0">
                <a:solidFill>
                  <a:srgbClr val="FFFF00"/>
                </a:solidFill>
                <a:effectLst/>
                <a:latin typeface="Arial Black" panose="020B0A04020102020204" pitchFamily="34" charset="0"/>
                <a:ea typeface="+mj-ea"/>
                <a:cs typeface="+mj-cs"/>
              </a:rPr>
              <a:t>nitrogen too?</a:t>
            </a:r>
            <a:endParaRPr lang="en-US" dirty="0"/>
          </a:p>
        </p:txBody>
      </p:sp>
      <p:sp>
        <p:nvSpPr>
          <p:cNvPr id="4" name="TextBox 3"/>
          <p:cNvSpPr txBox="1"/>
          <p:nvPr/>
        </p:nvSpPr>
        <p:spPr>
          <a:xfrm>
            <a:off x="646111" y="3114505"/>
            <a:ext cx="6925567" cy="2554545"/>
          </a:xfrm>
          <a:prstGeom prst="rect">
            <a:avLst/>
          </a:prstGeom>
          <a:noFill/>
        </p:spPr>
        <p:txBody>
          <a:bodyPr wrap="square" rtlCol="0">
            <a:spAutoFit/>
          </a:bodyPr>
          <a:lstStyle/>
          <a:p>
            <a:r>
              <a:rPr lang="en-US" sz="3200" dirty="0" smtClean="0">
                <a:solidFill>
                  <a:srgbClr val="92D050"/>
                </a:solidFill>
              </a:rPr>
              <a:t>When the lightning heats up the sky it “fixes” the</a:t>
            </a:r>
            <a:r>
              <a:rPr lang="en-US" sz="3200" dirty="0">
                <a:solidFill>
                  <a:srgbClr val="92D050"/>
                </a:solidFill>
              </a:rPr>
              <a:t> </a:t>
            </a:r>
            <a:r>
              <a:rPr lang="en-US" sz="3200" dirty="0" smtClean="0">
                <a:solidFill>
                  <a:srgbClr val="92D050"/>
                </a:solidFill>
              </a:rPr>
              <a:t>nitrogen so that when it drops to the soil a plant </a:t>
            </a:r>
          </a:p>
          <a:p>
            <a:r>
              <a:rPr lang="en-US" sz="3200" dirty="0" smtClean="0">
                <a:solidFill>
                  <a:srgbClr val="92D050"/>
                </a:solidFill>
              </a:rPr>
              <a:t>can use it with out the help of bacteria!</a:t>
            </a:r>
            <a:endParaRPr lang="en-US" sz="3200" dirty="0">
              <a:solidFill>
                <a:srgbClr val="92D050"/>
              </a:solidFill>
            </a:endParaRPr>
          </a:p>
        </p:txBody>
      </p:sp>
      <p:pic>
        <p:nvPicPr>
          <p:cNvPr id="1032" name="Picture 8" descr="http://www.clipartbest.com/cliparts/9i4/ajp/9i4ajp4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251" y="136416"/>
            <a:ext cx="5698273" cy="617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2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kern="1200" dirty="0" smtClean="0">
                <a:solidFill>
                  <a:srgbClr val="FFFF00"/>
                </a:solidFill>
                <a:effectLst/>
                <a:latin typeface="Arial Black" panose="020B0A04020102020204" pitchFamily="34" charset="0"/>
                <a:ea typeface="+mj-ea"/>
                <a:cs typeface="+mj-cs"/>
              </a:rPr>
              <a:t>Which equation is represented below?</a:t>
            </a:r>
            <a:br>
              <a:rPr lang="en-US" sz="4800" kern="1200" dirty="0" smtClean="0">
                <a:solidFill>
                  <a:srgbClr val="FFFF00"/>
                </a:solidFill>
                <a:effectLst/>
                <a:latin typeface="Arial Black" panose="020B0A04020102020204" pitchFamily="34" charset="0"/>
                <a:ea typeface="+mj-ea"/>
                <a:cs typeface="+mj-cs"/>
              </a:rPr>
            </a:br>
            <a:r>
              <a:rPr lang="en-US" sz="4800" dirty="0">
                <a:solidFill>
                  <a:srgbClr val="FFFF00"/>
                </a:solidFill>
                <a:latin typeface="Arial Black" panose="020B0A04020102020204" pitchFamily="34" charset="0"/>
              </a:rPr>
              <a:t/>
            </a:r>
            <a:br>
              <a:rPr lang="en-US" sz="4800" dirty="0">
                <a:solidFill>
                  <a:srgbClr val="FFFF00"/>
                </a:solidFill>
                <a:latin typeface="Arial Black" panose="020B0A04020102020204" pitchFamily="34" charset="0"/>
              </a:rPr>
            </a:br>
            <a:r>
              <a:rPr lang="en-US" sz="2800" dirty="0" smtClean="0">
                <a:solidFill>
                  <a:srgbClr val="92D050"/>
                </a:solidFill>
                <a:latin typeface="Arial Black" panose="020B0A04020102020204" pitchFamily="34" charset="0"/>
              </a:rPr>
              <a:t>Carbon dioxide + water → </a:t>
            </a:r>
            <a:r>
              <a:rPr lang="en-US" sz="2800" kern="1200" dirty="0" smtClean="0">
                <a:solidFill>
                  <a:srgbClr val="92D050"/>
                </a:solidFill>
                <a:effectLst/>
                <a:latin typeface="Arial Black" panose="020B0A04020102020204" pitchFamily="34" charset="0"/>
              </a:rPr>
              <a:t> sugars + oxygen</a:t>
            </a:r>
            <a:endParaRPr lang="en-US" sz="1800" dirty="0">
              <a:solidFill>
                <a:srgbClr val="92D050"/>
              </a:solidFill>
            </a:endParaRPr>
          </a:p>
        </p:txBody>
      </p:sp>
      <p:sp>
        <p:nvSpPr>
          <p:cNvPr id="4" name="TextBox 3"/>
          <p:cNvSpPr txBox="1"/>
          <p:nvPr/>
        </p:nvSpPr>
        <p:spPr>
          <a:xfrm>
            <a:off x="646111" y="3534635"/>
            <a:ext cx="6925567" cy="584775"/>
          </a:xfrm>
          <a:prstGeom prst="rect">
            <a:avLst/>
          </a:prstGeom>
          <a:noFill/>
        </p:spPr>
        <p:txBody>
          <a:bodyPr wrap="square" rtlCol="0">
            <a:spAutoFit/>
          </a:bodyPr>
          <a:lstStyle/>
          <a:p>
            <a:r>
              <a:rPr lang="en-US" sz="3200" dirty="0" smtClean="0">
                <a:solidFill>
                  <a:srgbClr val="00B0F0"/>
                </a:solidFill>
              </a:rPr>
              <a:t>Photosynthesis!</a:t>
            </a:r>
            <a:endParaRPr lang="en-US" sz="3200" dirty="0">
              <a:solidFill>
                <a:srgbClr val="00B0F0"/>
              </a:solidFill>
            </a:endParaRPr>
          </a:p>
        </p:txBody>
      </p:sp>
      <p:sp>
        <p:nvSpPr>
          <p:cNvPr id="5" name="TextBox 4"/>
          <p:cNvSpPr txBox="1"/>
          <p:nvPr/>
        </p:nvSpPr>
        <p:spPr>
          <a:xfrm>
            <a:off x="4677305" y="2293831"/>
            <a:ext cx="1884133" cy="400110"/>
          </a:xfrm>
          <a:prstGeom prst="rect">
            <a:avLst/>
          </a:prstGeom>
          <a:noFill/>
        </p:spPr>
        <p:txBody>
          <a:bodyPr wrap="square" rtlCol="0">
            <a:spAutoFit/>
          </a:bodyPr>
          <a:lstStyle/>
          <a:p>
            <a:r>
              <a:rPr lang="en-US" sz="2000" dirty="0" smtClean="0">
                <a:solidFill>
                  <a:srgbClr val="00B0F0"/>
                </a:solidFill>
              </a:rPr>
              <a:t>plus sunlight</a:t>
            </a:r>
            <a:endParaRPr lang="en-US" sz="2000" dirty="0">
              <a:solidFill>
                <a:srgbClr val="00B0F0"/>
              </a:solidFill>
            </a:endParaRPr>
          </a:p>
        </p:txBody>
      </p:sp>
    </p:spTree>
    <p:extLst>
      <p:ext uri="{BB962C8B-B14F-4D97-AF65-F5344CB8AC3E}">
        <p14:creationId xmlns:p14="http://schemas.microsoft.com/office/powerpoint/2010/main" val="290114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kern="1200" dirty="0" smtClean="0">
                <a:solidFill>
                  <a:srgbClr val="92D050"/>
                </a:solidFill>
                <a:effectLst/>
                <a:latin typeface="Arial Black" panose="020B0A04020102020204" pitchFamily="34" charset="0"/>
              </a:rPr>
              <a:t>What supplies the energy for this to occur?</a:t>
            </a:r>
            <a:endParaRPr lang="en-US" dirty="0">
              <a:solidFill>
                <a:srgbClr val="92D050"/>
              </a:solidFill>
            </a:endParaRPr>
          </a:p>
        </p:txBody>
      </p:sp>
      <p:sp>
        <p:nvSpPr>
          <p:cNvPr id="5" name="32-Point Star 4"/>
          <p:cNvSpPr/>
          <p:nvPr/>
        </p:nvSpPr>
        <p:spPr>
          <a:xfrm>
            <a:off x="3274541" y="2100649"/>
            <a:ext cx="4584356" cy="4399005"/>
          </a:xfrm>
          <a:prstGeom prst="star32">
            <a:avLst>
              <a:gd name="adj" fmla="val 23736"/>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923270" y="3476319"/>
            <a:ext cx="3286897"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smtClean="0">
                <a:solidFill>
                  <a:schemeClr val="bg1"/>
                </a:solidFill>
                <a:latin typeface="Arial Black" panose="020B0A04020102020204" pitchFamily="34" charset="0"/>
              </a:rPr>
              <a:t>The </a:t>
            </a:r>
            <a:br>
              <a:rPr lang="en-US" sz="4800" dirty="0" smtClean="0">
                <a:solidFill>
                  <a:schemeClr val="bg1"/>
                </a:solidFill>
                <a:latin typeface="Arial Black" panose="020B0A04020102020204" pitchFamily="34" charset="0"/>
              </a:rPr>
            </a:br>
            <a:r>
              <a:rPr lang="en-US" sz="4800" dirty="0" smtClean="0">
                <a:solidFill>
                  <a:schemeClr val="bg1"/>
                </a:solidFill>
                <a:latin typeface="Arial Black" panose="020B0A04020102020204" pitchFamily="34" charset="0"/>
              </a:rPr>
              <a:t>Sun!</a:t>
            </a:r>
            <a:endParaRPr lang="en-US" dirty="0">
              <a:solidFill>
                <a:schemeClr val="bg1"/>
              </a:solidFill>
            </a:endParaRPr>
          </a:p>
        </p:txBody>
      </p:sp>
    </p:spTree>
    <p:extLst>
      <p:ext uri="{BB962C8B-B14F-4D97-AF65-F5344CB8AC3E}">
        <p14:creationId xmlns:p14="http://schemas.microsoft.com/office/powerpoint/2010/main" val="390854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6000" kern="1200" dirty="0" smtClean="0">
                <a:solidFill>
                  <a:srgbClr val="FFFF00"/>
                </a:solidFill>
                <a:effectLst/>
                <a:latin typeface="Arial Black" panose="020B0A04020102020204" pitchFamily="34" charset="0"/>
                <a:ea typeface="+mj-ea"/>
                <a:cs typeface="+mj-cs"/>
              </a:rPr>
              <a:t>What is the pioneer species in primary succession?</a:t>
            </a:r>
            <a:endParaRPr lang="en-US" dirty="0">
              <a:solidFill>
                <a:srgbClr val="FFFF00"/>
              </a:solidFill>
            </a:endParaRPr>
          </a:p>
        </p:txBody>
      </p:sp>
      <p:sp>
        <p:nvSpPr>
          <p:cNvPr id="3" name="Content Placeholder 2"/>
          <p:cNvSpPr>
            <a:spLocks noGrp="1"/>
          </p:cNvSpPr>
          <p:nvPr>
            <p:ph idx="1"/>
          </p:nvPr>
        </p:nvSpPr>
        <p:spPr>
          <a:xfrm>
            <a:off x="790832" y="3299254"/>
            <a:ext cx="9259021" cy="2949145"/>
          </a:xfrm>
        </p:spPr>
        <p:txBody>
          <a:bodyPr>
            <a:normAutofit/>
          </a:bodyPr>
          <a:lstStyle/>
          <a:p>
            <a:pPr marL="0" indent="0">
              <a:buNone/>
            </a:pPr>
            <a:r>
              <a:rPr lang="en-US" sz="4000" b="1" dirty="0" smtClean="0">
                <a:solidFill>
                  <a:srgbClr val="FFC000"/>
                </a:solidFill>
              </a:rPr>
              <a:t>LICHEN</a:t>
            </a:r>
            <a:endParaRPr lang="en-US" sz="3200" b="1" dirty="0">
              <a:solidFill>
                <a:srgbClr val="FFC000"/>
              </a:solidFill>
            </a:endParaRPr>
          </a:p>
        </p:txBody>
      </p:sp>
    </p:spTree>
    <p:extLst>
      <p:ext uri="{BB962C8B-B14F-4D97-AF65-F5344CB8AC3E}">
        <p14:creationId xmlns:p14="http://schemas.microsoft.com/office/powerpoint/2010/main" val="21496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kern="1200" dirty="0" smtClean="0">
                <a:solidFill>
                  <a:srgbClr val="92D050"/>
                </a:solidFill>
                <a:effectLst/>
                <a:latin typeface="Arial Black" panose="020B0A04020102020204" pitchFamily="34" charset="0"/>
              </a:rPr>
              <a:t>A cycle has no beginning and no end but…</a:t>
            </a:r>
            <a:endParaRPr lang="en-US" dirty="0">
              <a:solidFill>
                <a:srgbClr val="92D050"/>
              </a:solidFill>
            </a:endParaRPr>
          </a:p>
        </p:txBody>
      </p:sp>
    </p:spTree>
    <p:extLst>
      <p:ext uri="{BB962C8B-B14F-4D97-AF65-F5344CB8AC3E}">
        <p14:creationId xmlns:p14="http://schemas.microsoft.com/office/powerpoint/2010/main" val="3616585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00B0F0"/>
                </a:solidFill>
                <a:latin typeface="Arial Black" panose="020B0A04020102020204" pitchFamily="34" charset="0"/>
              </a:rPr>
              <a:t>Can you tell me the “story” of the water cycle?</a:t>
            </a:r>
            <a:endParaRPr lang="en-US" dirty="0">
              <a:solidFill>
                <a:srgbClr val="00B0F0"/>
              </a:solidFill>
            </a:endParaRPr>
          </a:p>
        </p:txBody>
      </p:sp>
      <p:sp>
        <p:nvSpPr>
          <p:cNvPr id="3" name="Title 1"/>
          <p:cNvSpPr txBox="1">
            <a:spLocks/>
          </p:cNvSpPr>
          <p:nvPr/>
        </p:nvSpPr>
        <p:spPr>
          <a:xfrm>
            <a:off x="646111" y="2303289"/>
            <a:ext cx="10609718"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FFC000"/>
                </a:solidFill>
              </a:rPr>
              <a:t>Water vapor evaporates from oceans and rises through the atmosphere.  When it gets high enough and cold enough it condenses into water droplets (clouds).  When the droplets get too heavy they fall to earth as precipitation.  Precipitation either </a:t>
            </a:r>
            <a:r>
              <a:rPr lang="en-US" sz="3200" dirty="0" smtClean="0">
                <a:solidFill>
                  <a:srgbClr val="FFC000"/>
                </a:solidFill>
              </a:rPr>
              <a:t>runs-off </a:t>
            </a:r>
            <a:r>
              <a:rPr lang="en-US" sz="3200" dirty="0">
                <a:solidFill>
                  <a:srgbClr val="FFC000"/>
                </a:solidFill>
              </a:rPr>
              <a:t>or filters through the ground into aquifers.  Trees add water vapor to the air with transpiration - which is when plants “breathe”.</a:t>
            </a:r>
            <a:endParaRPr lang="en-US" sz="2800" dirty="0">
              <a:solidFill>
                <a:srgbClr val="FFC000"/>
              </a:solidFill>
              <a:latin typeface="+mn-lt"/>
            </a:endParaRPr>
          </a:p>
        </p:txBody>
      </p:sp>
    </p:spTree>
    <p:extLst>
      <p:ext uri="{BB962C8B-B14F-4D97-AF65-F5344CB8AC3E}">
        <p14:creationId xmlns:p14="http://schemas.microsoft.com/office/powerpoint/2010/main" val="50515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FF00"/>
                </a:solidFill>
                <a:latin typeface="Arial Black" panose="020B0A04020102020204" pitchFamily="34" charset="0"/>
              </a:rPr>
              <a:t>Can you tell me the “story” of the Nitrogen cycle</a:t>
            </a:r>
            <a:endParaRPr lang="en-US" dirty="0">
              <a:solidFill>
                <a:srgbClr val="FFFF00"/>
              </a:solidFill>
            </a:endParaRPr>
          </a:p>
        </p:txBody>
      </p:sp>
      <p:sp>
        <p:nvSpPr>
          <p:cNvPr id="3" name="Title 1"/>
          <p:cNvSpPr txBox="1">
            <a:spLocks/>
          </p:cNvSpPr>
          <p:nvPr/>
        </p:nvSpPr>
        <p:spPr>
          <a:xfrm>
            <a:off x="646111" y="2303289"/>
            <a:ext cx="10609718"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FFC000"/>
                </a:solidFill>
              </a:rPr>
              <a:t>Plants live in air that is 78% Nitrogen, but they can’t get Nitrogen from air.  Instead they use Nitrogen fixation.  When a plant or animal dies and decomposes, all the minerals go into the dirt.  Bacteria lives on the roots of plants and “fix” nitrogen it into a form that plants can “drink”.   We get nitrogen by eating producers or consumers. We need Nitrogen to make DNA.</a:t>
            </a:r>
            <a:endParaRPr lang="en-US" sz="2800" dirty="0">
              <a:solidFill>
                <a:srgbClr val="FFC000"/>
              </a:solidFill>
              <a:latin typeface="+mn-lt"/>
            </a:endParaRPr>
          </a:p>
        </p:txBody>
      </p:sp>
    </p:spTree>
    <p:extLst>
      <p:ext uri="{BB962C8B-B14F-4D97-AF65-F5344CB8AC3E}">
        <p14:creationId xmlns:p14="http://schemas.microsoft.com/office/powerpoint/2010/main" val="379181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99FF33"/>
                </a:solidFill>
                <a:latin typeface="Arial Black" panose="020B0A04020102020204" pitchFamily="34" charset="0"/>
              </a:rPr>
              <a:t>Can you tell me the “story” of the Carbon cycle</a:t>
            </a:r>
            <a:endParaRPr lang="en-US" dirty="0">
              <a:solidFill>
                <a:srgbClr val="99FF33"/>
              </a:solidFill>
            </a:endParaRPr>
          </a:p>
        </p:txBody>
      </p:sp>
      <p:sp>
        <p:nvSpPr>
          <p:cNvPr id="3" name="Title 1"/>
          <p:cNvSpPr txBox="1">
            <a:spLocks/>
          </p:cNvSpPr>
          <p:nvPr/>
        </p:nvSpPr>
        <p:spPr>
          <a:xfrm>
            <a:off x="646111" y="2303289"/>
            <a:ext cx="10609718"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FFC000"/>
                </a:solidFill>
              </a:rPr>
              <a:t>A little bit of carbon dioxide is in the air around us.  Plants use </a:t>
            </a:r>
            <a:r>
              <a:rPr lang="en-US" sz="3200" dirty="0" smtClean="0">
                <a:solidFill>
                  <a:srgbClr val="FFC000"/>
                </a:solidFill>
              </a:rPr>
              <a:t>it for </a:t>
            </a:r>
            <a:r>
              <a:rPr lang="en-US" sz="3200" dirty="0">
                <a:solidFill>
                  <a:srgbClr val="FFC000"/>
                </a:solidFill>
              </a:rPr>
              <a:t>photosynthesis - they mix carbon dioxide with water and add sunlight to make sugars and oxygen. </a:t>
            </a:r>
            <a:r>
              <a:rPr lang="en-US" sz="3200" dirty="0" smtClean="0">
                <a:solidFill>
                  <a:srgbClr val="FFC000"/>
                </a:solidFill>
              </a:rPr>
              <a:t>Both </a:t>
            </a:r>
            <a:r>
              <a:rPr lang="en-US" sz="3200" dirty="0">
                <a:solidFill>
                  <a:srgbClr val="FFC000"/>
                </a:solidFill>
              </a:rPr>
              <a:t>plants and animals release carbon dioxide through respiration.  When plants and animals die they either decompose - and release carbon dioxide into the air or they become fossil fuels and carbon is released into the air when we use them for combustion. </a:t>
            </a:r>
            <a:endParaRPr lang="en-US" sz="2800" dirty="0">
              <a:solidFill>
                <a:srgbClr val="FFC000"/>
              </a:solidFill>
              <a:latin typeface="+mn-lt"/>
            </a:endParaRPr>
          </a:p>
        </p:txBody>
      </p:sp>
    </p:spTree>
    <p:extLst>
      <p:ext uri="{BB962C8B-B14F-4D97-AF65-F5344CB8AC3E}">
        <p14:creationId xmlns:p14="http://schemas.microsoft.com/office/powerpoint/2010/main" val="201513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730117" cy="1400530"/>
          </a:xfrm>
        </p:spPr>
        <p:txBody>
          <a:bodyPr/>
          <a:lstStyle/>
          <a:p>
            <a:r>
              <a:rPr lang="en-US" sz="4000" kern="1200" dirty="0" smtClean="0">
                <a:solidFill>
                  <a:srgbClr val="FFFF00"/>
                </a:solidFill>
                <a:effectLst/>
                <a:latin typeface="Arial Black" panose="020B0A04020102020204" pitchFamily="34" charset="0"/>
              </a:rPr>
              <a:t>Lichen produces acid that </a:t>
            </a:r>
            <a:br>
              <a:rPr lang="en-US" sz="4000" kern="1200" dirty="0" smtClean="0">
                <a:solidFill>
                  <a:srgbClr val="FFFF00"/>
                </a:solidFill>
                <a:effectLst/>
                <a:latin typeface="Arial Black" panose="020B0A04020102020204" pitchFamily="34" charset="0"/>
              </a:rPr>
            </a:br>
            <a:r>
              <a:rPr lang="en-US" sz="4000" dirty="0">
                <a:solidFill>
                  <a:srgbClr val="FFFF00"/>
                </a:solidFill>
                <a:latin typeface="Arial Black" panose="020B0A04020102020204" pitchFamily="34" charset="0"/>
              </a:rPr>
              <a:t>breaks down rock .  </a:t>
            </a:r>
            <a:r>
              <a:rPr lang="en-US" sz="4000" dirty="0" smtClean="0">
                <a:solidFill>
                  <a:srgbClr val="FFFF00"/>
                </a:solidFill>
                <a:latin typeface="Arial Black" panose="020B0A04020102020204" pitchFamily="34" charset="0"/>
              </a:rPr>
              <a:t/>
            </a:r>
            <a:br>
              <a:rPr lang="en-US" sz="4000" dirty="0" smtClean="0">
                <a:solidFill>
                  <a:srgbClr val="FFFF00"/>
                </a:solidFill>
                <a:latin typeface="Arial Black" panose="020B0A04020102020204" pitchFamily="34" charset="0"/>
              </a:rPr>
            </a:br>
            <a:r>
              <a:rPr lang="en-US" sz="4000" kern="1200" dirty="0" smtClean="0">
                <a:solidFill>
                  <a:srgbClr val="FFFF00"/>
                </a:solidFill>
                <a:effectLst/>
                <a:latin typeface="Arial Black" panose="020B0A04020102020204" pitchFamily="34" charset="0"/>
              </a:rPr>
              <a:t/>
            </a:r>
            <a:br>
              <a:rPr lang="en-US" sz="4000" kern="1200" dirty="0" smtClean="0">
                <a:solidFill>
                  <a:srgbClr val="FFFF00"/>
                </a:solidFill>
                <a:effectLst/>
                <a:latin typeface="Arial Black" panose="020B0A04020102020204" pitchFamily="34" charset="0"/>
              </a:rPr>
            </a:br>
            <a:r>
              <a:rPr lang="en-US" sz="4000" kern="1200" dirty="0" smtClean="0">
                <a:solidFill>
                  <a:srgbClr val="FFFF00"/>
                </a:solidFill>
                <a:effectLst/>
                <a:latin typeface="Arial Black" panose="020B0A04020102020204" pitchFamily="34" charset="0"/>
              </a:rPr>
              <a:t>When </a:t>
            </a:r>
            <a:r>
              <a:rPr lang="en-US" sz="4000" dirty="0" smtClean="0">
                <a:solidFill>
                  <a:srgbClr val="FFFF00"/>
                </a:solidFill>
                <a:latin typeface="Arial Black" panose="020B0A04020102020204" pitchFamily="34" charset="0"/>
              </a:rPr>
              <a:t>lichen </a:t>
            </a:r>
            <a:r>
              <a:rPr lang="en-US" sz="4000" kern="1200" dirty="0" smtClean="0">
                <a:solidFill>
                  <a:srgbClr val="FFFF00"/>
                </a:solidFill>
                <a:effectLst/>
                <a:latin typeface="Arial Black" panose="020B0A04020102020204" pitchFamily="34" charset="0"/>
              </a:rPr>
              <a:t>dies it </a:t>
            </a:r>
            <a:br>
              <a:rPr lang="en-US" sz="4000" kern="1200" dirty="0" smtClean="0">
                <a:solidFill>
                  <a:srgbClr val="FFFF00"/>
                </a:solidFill>
                <a:effectLst/>
                <a:latin typeface="Arial Black" panose="020B0A04020102020204" pitchFamily="34" charset="0"/>
              </a:rPr>
            </a:br>
            <a:r>
              <a:rPr lang="en-US" sz="4000" kern="1200" dirty="0" smtClean="0">
                <a:solidFill>
                  <a:srgbClr val="FFFF00"/>
                </a:solidFill>
                <a:effectLst/>
                <a:latin typeface="Arial Black" panose="020B0A04020102020204" pitchFamily="34" charset="0"/>
              </a:rPr>
              <a:t>leaves behind a little </a:t>
            </a:r>
            <a:br>
              <a:rPr lang="en-US" sz="4000" kern="1200" dirty="0" smtClean="0">
                <a:solidFill>
                  <a:srgbClr val="FFFF00"/>
                </a:solidFill>
                <a:effectLst/>
                <a:latin typeface="Arial Black" panose="020B0A04020102020204" pitchFamily="34" charset="0"/>
              </a:rPr>
            </a:br>
            <a:r>
              <a:rPr lang="en-US" sz="4000" kern="1200" dirty="0" smtClean="0">
                <a:solidFill>
                  <a:srgbClr val="FFFF00"/>
                </a:solidFill>
                <a:effectLst/>
                <a:latin typeface="Arial Black" panose="020B0A04020102020204" pitchFamily="34" charset="0"/>
              </a:rPr>
              <a:t>bit of dirt and a little </a:t>
            </a:r>
            <a:br>
              <a:rPr lang="en-US" sz="4000" kern="1200" dirty="0" smtClean="0">
                <a:solidFill>
                  <a:srgbClr val="FFFF00"/>
                </a:solidFill>
                <a:effectLst/>
                <a:latin typeface="Arial Black" panose="020B0A04020102020204" pitchFamily="34" charset="0"/>
              </a:rPr>
            </a:br>
            <a:r>
              <a:rPr lang="en-US" sz="4000" kern="1200" dirty="0" smtClean="0">
                <a:solidFill>
                  <a:srgbClr val="FFFF00"/>
                </a:solidFill>
                <a:effectLst/>
                <a:latin typeface="Arial Black" panose="020B0A04020102020204" pitchFamily="34" charset="0"/>
              </a:rPr>
              <a:t>bit of broken rock </a:t>
            </a:r>
            <a:br>
              <a:rPr lang="en-US" sz="4000" kern="1200" dirty="0" smtClean="0">
                <a:solidFill>
                  <a:srgbClr val="FFFF00"/>
                </a:solidFill>
                <a:effectLst/>
                <a:latin typeface="Arial Black" panose="020B0A04020102020204" pitchFamily="34" charset="0"/>
              </a:rPr>
            </a:br>
            <a:r>
              <a:rPr lang="en-US" sz="4000" kern="1200" dirty="0" smtClean="0">
                <a:solidFill>
                  <a:srgbClr val="FFFF00"/>
                </a:solidFill>
                <a:effectLst/>
                <a:latin typeface="Arial Black" panose="020B0A04020102020204" pitchFamily="34" charset="0"/>
              </a:rPr>
              <a:t>that looks like sand.</a:t>
            </a:r>
            <a:r>
              <a:rPr lang="en-US" sz="4000" dirty="0">
                <a:solidFill>
                  <a:srgbClr val="FFFF00"/>
                </a:solidFill>
                <a:latin typeface="Arial Black" panose="020B0A04020102020204" pitchFamily="34" charset="0"/>
              </a:rPr>
              <a:t/>
            </a:r>
            <a:br>
              <a:rPr lang="en-US" sz="4000" dirty="0">
                <a:solidFill>
                  <a:srgbClr val="FFFF00"/>
                </a:solidFill>
                <a:latin typeface="Arial Black" panose="020B0A04020102020204" pitchFamily="34" charset="0"/>
              </a:rPr>
            </a:br>
            <a:r>
              <a:rPr lang="en-US" sz="4000" dirty="0" smtClean="0">
                <a:solidFill>
                  <a:srgbClr val="FFFF00"/>
                </a:solidFill>
                <a:latin typeface="Arial Black" panose="020B0A04020102020204" pitchFamily="34" charset="0"/>
              </a:rPr>
              <a:t/>
            </a:r>
            <a:br>
              <a:rPr lang="en-US" sz="4000" dirty="0" smtClean="0">
                <a:solidFill>
                  <a:srgbClr val="FFFF00"/>
                </a:solidFill>
                <a:latin typeface="Arial Black" panose="020B0A04020102020204" pitchFamily="34" charset="0"/>
              </a:rPr>
            </a:br>
            <a:r>
              <a:rPr lang="en-US" sz="4000" dirty="0">
                <a:solidFill>
                  <a:srgbClr val="FFFF00"/>
                </a:solidFill>
                <a:latin typeface="Arial Black" panose="020B0A04020102020204" pitchFamily="34" charset="0"/>
              </a:rPr>
              <a:t/>
            </a:r>
            <a:br>
              <a:rPr lang="en-US" sz="4000" dirty="0">
                <a:solidFill>
                  <a:srgbClr val="FFFF00"/>
                </a:solidFill>
                <a:latin typeface="Arial Black" panose="020B0A04020102020204" pitchFamily="34" charset="0"/>
              </a:rPr>
            </a:br>
            <a:endParaRPr lang="en-US" sz="2800" dirty="0"/>
          </a:p>
        </p:txBody>
      </p:sp>
      <p:pic>
        <p:nvPicPr>
          <p:cNvPr id="1026" name="Picture 2" descr="http://www.fs.fed.us/wildflowers/beauty/lichens/images/foliose_on_rocks_lg.jpg"/>
          <p:cNvPicPr>
            <a:picLocks noChangeAspect="1" noChangeArrowheads="1"/>
          </p:cNvPicPr>
          <p:nvPr/>
        </p:nvPicPr>
        <p:blipFill rotWithShape="1">
          <a:blip r:embed="rId2">
            <a:extLst>
              <a:ext uri="{28A0092B-C50C-407E-A947-70E740481C1C}">
                <a14:useLocalDpi xmlns:a14="http://schemas.microsoft.com/office/drawing/2010/main" val="0"/>
              </a:ext>
            </a:extLst>
          </a:blip>
          <a:srcRect t="46730" r="46613"/>
          <a:stretch/>
        </p:blipFill>
        <p:spPr bwMode="auto">
          <a:xfrm>
            <a:off x="6734628" y="2408896"/>
            <a:ext cx="5094513" cy="406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469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solidFill>
                  <a:srgbClr val="FFFF00"/>
                </a:solidFill>
                <a:latin typeface="Arial Black" panose="020B0A04020102020204" pitchFamily="34" charset="0"/>
              </a:rPr>
              <a:t>More lichen grow </a:t>
            </a:r>
            <a:r>
              <a:rPr lang="en-US" sz="4400" dirty="0" smtClean="0">
                <a:solidFill>
                  <a:srgbClr val="FFFF00"/>
                </a:solidFill>
                <a:latin typeface="Arial Black" panose="020B0A04020102020204" pitchFamily="34" charset="0"/>
              </a:rPr>
              <a:t>for </a:t>
            </a:r>
            <a:r>
              <a:rPr lang="en-US" sz="4400" dirty="0">
                <a:solidFill>
                  <a:srgbClr val="FFFF00"/>
                </a:solidFill>
                <a:latin typeface="Arial Black" panose="020B0A04020102020204" pitchFamily="34" charset="0"/>
              </a:rPr>
              <a:t>many </a:t>
            </a:r>
            <a:r>
              <a:rPr lang="en-US" sz="4400" dirty="0" err="1">
                <a:solidFill>
                  <a:srgbClr val="FFFF00"/>
                </a:solidFill>
                <a:latin typeface="Arial Black" panose="020B0A04020102020204" pitchFamily="34" charset="0"/>
              </a:rPr>
              <a:t>many</a:t>
            </a:r>
            <a:r>
              <a:rPr lang="en-US" sz="4400" dirty="0">
                <a:solidFill>
                  <a:srgbClr val="FFFF00"/>
                </a:solidFill>
                <a:latin typeface="Arial Black" panose="020B0A04020102020204" pitchFamily="34" charset="0"/>
              </a:rPr>
              <a:t> generations – until there is enough dirt to grow… </a:t>
            </a:r>
            <a:r>
              <a:rPr lang="en-US" sz="6000" dirty="0" smtClean="0">
                <a:solidFill>
                  <a:srgbClr val="FFFF00"/>
                </a:solidFill>
                <a:latin typeface="Arial Black" panose="020B0A04020102020204" pitchFamily="34" charset="0"/>
              </a:rPr>
              <a:t/>
            </a:r>
            <a:br>
              <a:rPr lang="en-US" sz="6000" dirty="0" smtClean="0">
                <a:solidFill>
                  <a:srgbClr val="FFFF00"/>
                </a:solidFill>
                <a:latin typeface="Arial Black" panose="020B0A04020102020204" pitchFamily="34" charset="0"/>
              </a:rPr>
            </a:br>
            <a:r>
              <a:rPr lang="en-US" sz="6000" dirty="0">
                <a:solidFill>
                  <a:srgbClr val="FFFF00"/>
                </a:solidFill>
                <a:latin typeface="Arial Black" panose="020B0A04020102020204" pitchFamily="34" charset="0"/>
              </a:rPr>
              <a:t/>
            </a:r>
            <a:br>
              <a:rPr lang="en-US" sz="6000" dirty="0">
                <a:solidFill>
                  <a:srgbClr val="FFFF00"/>
                </a:solidFill>
                <a:latin typeface="Arial Black" panose="020B0A04020102020204" pitchFamily="34" charset="0"/>
              </a:rPr>
            </a:br>
            <a:endParaRPr lang="en-US" dirty="0">
              <a:solidFill>
                <a:srgbClr val="FFFF00"/>
              </a:solidFill>
            </a:endParaRPr>
          </a:p>
        </p:txBody>
      </p:sp>
      <p:sp>
        <p:nvSpPr>
          <p:cNvPr id="5" name="TextBox 4"/>
          <p:cNvSpPr txBox="1"/>
          <p:nvPr/>
        </p:nvSpPr>
        <p:spPr>
          <a:xfrm>
            <a:off x="646111" y="4275702"/>
            <a:ext cx="1611339" cy="707886"/>
          </a:xfrm>
          <a:prstGeom prst="rect">
            <a:avLst/>
          </a:prstGeom>
          <a:noFill/>
        </p:spPr>
        <p:txBody>
          <a:bodyPr wrap="none" rtlCol="0">
            <a:spAutoFit/>
          </a:bodyPr>
          <a:lstStyle/>
          <a:p>
            <a:r>
              <a:rPr lang="en-US" sz="4000" b="1" dirty="0">
                <a:solidFill>
                  <a:srgbClr val="FFC000"/>
                </a:solidFill>
              </a:rPr>
              <a:t>MOSS</a:t>
            </a:r>
          </a:p>
        </p:txBody>
      </p:sp>
      <p:pic>
        <p:nvPicPr>
          <p:cNvPr id="2050" name="Picture 2" descr="http://orig06.deviantart.net/ec03/f/2010/295/4/6/the_mushroom_are_lying_on_moss_by_deviant_kaneda-d319ym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1447" b="39122"/>
          <a:stretch/>
        </p:blipFill>
        <p:spPr bwMode="auto">
          <a:xfrm>
            <a:off x="6002165" y="2510971"/>
            <a:ext cx="5223223" cy="36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2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1200" dirty="0" smtClean="0">
                <a:solidFill>
                  <a:srgbClr val="FFFF00"/>
                </a:solidFill>
                <a:effectLst/>
                <a:latin typeface="Arial Black" panose="020B0A04020102020204" pitchFamily="34" charset="0"/>
                <a:ea typeface="+mj-ea"/>
                <a:cs typeface="+mj-cs"/>
              </a:rPr>
              <a:t>Finally ferns and other, larger plants move in and eventually the area becomes a forest.</a:t>
            </a:r>
            <a:endParaRPr lang="en-US" sz="3200" dirty="0"/>
          </a:p>
        </p:txBody>
      </p:sp>
      <p:pic>
        <p:nvPicPr>
          <p:cNvPr id="3074" name="Picture 2" descr="http://www.calloways.com/wp-content/uploads/2014/07/Southern-Wood-Fern-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089" y="2817812"/>
            <a:ext cx="5286375"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8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kern="1200" dirty="0" smtClean="0">
                <a:solidFill>
                  <a:srgbClr val="FFFF00"/>
                </a:solidFill>
                <a:effectLst/>
                <a:latin typeface="Arial Black" panose="020B0A04020102020204" pitchFamily="34" charset="0"/>
                <a:ea typeface="+mj-ea"/>
                <a:cs typeface="+mj-cs"/>
              </a:rPr>
              <a:t>The climax species in both primary and secondary succession is…</a:t>
            </a:r>
            <a:endParaRPr lang="en-US" sz="3600" dirty="0"/>
          </a:p>
        </p:txBody>
      </p:sp>
      <p:sp>
        <p:nvSpPr>
          <p:cNvPr id="3" name="TextBox 2"/>
          <p:cNvSpPr txBox="1"/>
          <p:nvPr/>
        </p:nvSpPr>
        <p:spPr>
          <a:xfrm>
            <a:off x="1012371" y="4299857"/>
            <a:ext cx="4740400" cy="584775"/>
          </a:xfrm>
          <a:prstGeom prst="rect">
            <a:avLst/>
          </a:prstGeom>
          <a:noFill/>
        </p:spPr>
        <p:txBody>
          <a:bodyPr wrap="none" rtlCol="0">
            <a:spAutoFit/>
          </a:bodyPr>
          <a:lstStyle/>
          <a:p>
            <a:r>
              <a:rPr lang="en-US" sz="3200" dirty="0" smtClean="0">
                <a:solidFill>
                  <a:srgbClr val="FFC000"/>
                </a:solidFill>
              </a:rPr>
              <a:t>OAK AND MAPLE TREES</a:t>
            </a:r>
            <a:endParaRPr lang="en-US" sz="3200" dirty="0">
              <a:solidFill>
                <a:srgbClr val="FFC000"/>
              </a:solidFill>
            </a:endParaRPr>
          </a:p>
        </p:txBody>
      </p:sp>
      <p:pic>
        <p:nvPicPr>
          <p:cNvPr id="4098" name="Picture 2" descr="http://bissellmaplefarm.com/blog/wp-content/uploads/2014/09/Sugar-Ma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2607" y="2216296"/>
            <a:ext cx="5556163" cy="416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1200" dirty="0" smtClean="0">
                <a:solidFill>
                  <a:srgbClr val="FFFF00"/>
                </a:solidFill>
                <a:effectLst/>
                <a:latin typeface="Arial Black" panose="020B0A04020102020204" pitchFamily="34" charset="0"/>
                <a:ea typeface="+mj-ea"/>
                <a:cs typeface="+mj-cs"/>
              </a:rPr>
              <a:t>So…lichen, moss, ferns, shrubs and then mature trees</a:t>
            </a:r>
            <a:endParaRPr lang="en-US" sz="3200" dirty="0"/>
          </a:p>
        </p:txBody>
      </p:sp>
      <p:pic>
        <p:nvPicPr>
          <p:cNvPr id="4098" name="Picture 2" descr="http://bissellmaplefarm.com/blog/wp-content/uploads/2014/09/Sugar-Map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27" r="37480"/>
          <a:stretch/>
        </p:blipFill>
        <p:spPr bwMode="auto">
          <a:xfrm>
            <a:off x="9550400" y="2942428"/>
            <a:ext cx="2235200" cy="33266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fs.fed.us/wildflowers/beauty/lichens/images/foliose_on_rocks_lg.jpg"/>
          <p:cNvPicPr>
            <a:picLocks noChangeAspect="1" noChangeArrowheads="1"/>
          </p:cNvPicPr>
          <p:nvPr/>
        </p:nvPicPr>
        <p:blipFill rotWithShape="1">
          <a:blip r:embed="rId3">
            <a:extLst>
              <a:ext uri="{28A0092B-C50C-407E-A947-70E740481C1C}">
                <a14:useLocalDpi xmlns:a14="http://schemas.microsoft.com/office/drawing/2010/main" val="0"/>
              </a:ext>
            </a:extLst>
          </a:blip>
          <a:srcRect l="9710" t="46730" r="61997"/>
          <a:stretch/>
        </p:blipFill>
        <p:spPr bwMode="auto">
          <a:xfrm>
            <a:off x="544511" y="2942428"/>
            <a:ext cx="2209801" cy="33266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orig06.deviantart.net/ec03/f/2010/295/4/6/the_mushroom_are_lying_on_moss_by_deviant_kaneda-d319ym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533" r="41447" b="39122"/>
          <a:stretch/>
        </p:blipFill>
        <p:spPr bwMode="auto">
          <a:xfrm>
            <a:off x="2868093" y="2942428"/>
            <a:ext cx="2387600" cy="33266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alloways.com/wp-content/uploads/2014/07/Southern-Wood-Fern-555.jpg"/>
          <p:cNvPicPr>
            <a:picLocks noChangeAspect="1" noChangeArrowheads="1"/>
          </p:cNvPicPr>
          <p:nvPr/>
        </p:nvPicPr>
        <p:blipFill rotWithShape="1">
          <a:blip r:embed="rId5">
            <a:extLst>
              <a:ext uri="{28A0092B-C50C-407E-A947-70E740481C1C}">
                <a14:useLocalDpi xmlns:a14="http://schemas.microsoft.com/office/drawing/2010/main" val="0"/>
              </a:ext>
            </a:extLst>
          </a:blip>
          <a:srcRect l="40864" r="18936"/>
          <a:stretch/>
        </p:blipFill>
        <p:spPr bwMode="auto">
          <a:xfrm>
            <a:off x="5369474" y="2942428"/>
            <a:ext cx="2044700" cy="33266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home.comcast.net/~john.kimball1/BiologyPages/P/Pine_Hole_Pond.jpg"/>
          <p:cNvPicPr>
            <a:picLocks noChangeAspect="1" noChangeArrowheads="1"/>
          </p:cNvPicPr>
          <p:nvPr/>
        </p:nvPicPr>
        <p:blipFill rotWithShape="1">
          <a:blip r:embed="rId6">
            <a:extLst>
              <a:ext uri="{28A0092B-C50C-407E-A947-70E740481C1C}">
                <a14:useLocalDpi xmlns:a14="http://schemas.microsoft.com/office/drawing/2010/main" val="0"/>
              </a:ext>
            </a:extLst>
          </a:blip>
          <a:srcRect l="72042" r="11190" b="55938"/>
          <a:stretch/>
        </p:blipFill>
        <p:spPr bwMode="auto">
          <a:xfrm>
            <a:off x="7527955" y="2942428"/>
            <a:ext cx="1908662" cy="332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24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800" kern="1200" dirty="0" smtClean="0">
                <a:solidFill>
                  <a:srgbClr val="FFFF00"/>
                </a:solidFill>
                <a:effectLst/>
                <a:latin typeface="Arial Black" panose="020B0A04020102020204" pitchFamily="34" charset="0"/>
                <a:ea typeface="+mj-ea"/>
                <a:cs typeface="+mj-cs"/>
              </a:rPr>
              <a:t>Which succession begins when a catastrophic event strips an area down to the dirt.</a:t>
            </a:r>
            <a:endParaRPr lang="en-US" sz="3600" dirty="0">
              <a:solidFill>
                <a:srgbClr val="FFFF00"/>
              </a:solidFill>
            </a:endParaRPr>
          </a:p>
        </p:txBody>
      </p:sp>
      <p:sp>
        <p:nvSpPr>
          <p:cNvPr id="4" name="TextBox 3"/>
          <p:cNvSpPr txBox="1"/>
          <p:nvPr/>
        </p:nvSpPr>
        <p:spPr>
          <a:xfrm>
            <a:off x="925286" y="5138057"/>
            <a:ext cx="5343129" cy="584775"/>
          </a:xfrm>
          <a:prstGeom prst="rect">
            <a:avLst/>
          </a:prstGeom>
          <a:noFill/>
        </p:spPr>
        <p:txBody>
          <a:bodyPr wrap="none" rtlCol="0">
            <a:spAutoFit/>
          </a:bodyPr>
          <a:lstStyle/>
          <a:p>
            <a:r>
              <a:rPr lang="en-US" sz="3200" dirty="0" smtClean="0">
                <a:solidFill>
                  <a:srgbClr val="FFC000"/>
                </a:solidFill>
              </a:rPr>
              <a:t>SECONDARY SUCCESSION</a:t>
            </a:r>
            <a:endParaRPr lang="en-US" sz="3200" dirty="0">
              <a:solidFill>
                <a:srgbClr val="FFC000"/>
              </a:solidFill>
            </a:endParaRPr>
          </a:p>
        </p:txBody>
      </p:sp>
    </p:spTree>
    <p:extLst>
      <p:ext uri="{BB962C8B-B14F-4D97-AF65-F5344CB8AC3E}">
        <p14:creationId xmlns:p14="http://schemas.microsoft.com/office/powerpoint/2010/main" val="361460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6000" kern="1200" dirty="0" smtClean="0">
                <a:solidFill>
                  <a:srgbClr val="FFFF00"/>
                </a:solidFill>
                <a:effectLst/>
                <a:latin typeface="Arial Black" panose="020B0A04020102020204" pitchFamily="34" charset="0"/>
                <a:ea typeface="+mj-ea"/>
                <a:cs typeface="+mj-cs"/>
              </a:rPr>
              <a:t>The catastrophic event could be</a:t>
            </a:r>
            <a:endParaRPr lang="en-US" dirty="0">
              <a:solidFill>
                <a:srgbClr val="FFFF00"/>
              </a:solidFill>
            </a:endParaRPr>
          </a:p>
        </p:txBody>
      </p:sp>
      <p:sp>
        <p:nvSpPr>
          <p:cNvPr id="3" name="Content Placeholder 2"/>
          <p:cNvSpPr>
            <a:spLocks noGrp="1"/>
          </p:cNvSpPr>
          <p:nvPr>
            <p:ph idx="1"/>
          </p:nvPr>
        </p:nvSpPr>
        <p:spPr>
          <a:xfrm>
            <a:off x="733198" y="2129118"/>
            <a:ext cx="8946541" cy="4195481"/>
          </a:xfrm>
        </p:spPr>
        <p:txBody>
          <a:bodyPr>
            <a:normAutofit/>
          </a:bodyPr>
          <a:lstStyle/>
          <a:p>
            <a:pPr marL="0" indent="0">
              <a:buNone/>
            </a:pPr>
            <a:r>
              <a:rPr lang="en-US" sz="3200" dirty="0" smtClean="0">
                <a:solidFill>
                  <a:srgbClr val="FFC000"/>
                </a:solidFill>
              </a:rPr>
              <a:t>FIRE</a:t>
            </a:r>
          </a:p>
          <a:p>
            <a:pPr marL="0" indent="0">
              <a:buNone/>
            </a:pPr>
            <a:r>
              <a:rPr lang="en-US" sz="3200" dirty="0" smtClean="0">
                <a:solidFill>
                  <a:srgbClr val="FFC000"/>
                </a:solidFill>
              </a:rPr>
              <a:t>FLOOD</a:t>
            </a:r>
          </a:p>
          <a:p>
            <a:pPr marL="0" indent="0">
              <a:buNone/>
            </a:pPr>
            <a:r>
              <a:rPr lang="en-US" sz="3200" dirty="0" smtClean="0">
                <a:solidFill>
                  <a:srgbClr val="FFC000"/>
                </a:solidFill>
              </a:rPr>
              <a:t>TSUNAMI</a:t>
            </a:r>
          </a:p>
          <a:p>
            <a:pPr marL="0" indent="0">
              <a:buNone/>
            </a:pPr>
            <a:r>
              <a:rPr lang="en-US" sz="3200" dirty="0" smtClean="0">
                <a:solidFill>
                  <a:srgbClr val="FFC000"/>
                </a:solidFill>
              </a:rPr>
              <a:t>TORNADO</a:t>
            </a:r>
          </a:p>
          <a:p>
            <a:pPr marL="0" indent="0">
              <a:buNone/>
            </a:pPr>
            <a:r>
              <a:rPr lang="en-US" sz="3200" dirty="0" smtClean="0">
                <a:solidFill>
                  <a:srgbClr val="FFC000"/>
                </a:solidFill>
              </a:rPr>
              <a:t>HURRICANE</a:t>
            </a:r>
          </a:p>
          <a:p>
            <a:pPr marL="0" indent="0">
              <a:buNone/>
            </a:pPr>
            <a:r>
              <a:rPr lang="en-US" sz="3200" dirty="0" smtClean="0">
                <a:solidFill>
                  <a:srgbClr val="FFC000"/>
                </a:solidFill>
              </a:rPr>
              <a:t>Any event that leaves the soil</a:t>
            </a:r>
            <a:endParaRPr lang="en-US" sz="3200" dirty="0"/>
          </a:p>
        </p:txBody>
      </p:sp>
      <p:pic>
        <p:nvPicPr>
          <p:cNvPr id="7170" name="Picture 2" descr="http://images.natureworldnews.com/data/images/full/6714/forest-fire.jpg"/>
          <p:cNvPicPr>
            <a:picLocks noChangeAspect="1" noChangeArrowheads="1"/>
          </p:cNvPicPr>
          <p:nvPr/>
        </p:nvPicPr>
        <p:blipFill rotWithShape="1">
          <a:blip r:embed="rId2">
            <a:extLst>
              <a:ext uri="{28A0092B-C50C-407E-A947-70E740481C1C}">
                <a14:useLocalDpi xmlns:a14="http://schemas.microsoft.com/office/drawing/2010/main" val="0"/>
              </a:ext>
            </a:extLst>
          </a:blip>
          <a:srcRect l="25156" r="14427"/>
          <a:stretch/>
        </p:blipFill>
        <p:spPr bwMode="auto">
          <a:xfrm>
            <a:off x="8044543" y="2193270"/>
            <a:ext cx="3683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3.gstatic.com/images?q=tbn:ANd9GcRNwI6dwM5NpqBnKQCQ1oihjYFDQJjcM9y7hw4wYMsIEcVtQ5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671" y="2385786"/>
            <a:ext cx="4217715" cy="280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5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93</TotalTime>
  <Words>632</Words>
  <Application>Microsoft Office PowerPoint</Application>
  <PresentationFormat>Widescreen</PresentationFormat>
  <Paragraphs>69</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Century Gothic</vt:lpstr>
      <vt:lpstr>Wingdings 3</vt:lpstr>
      <vt:lpstr>Ion</vt:lpstr>
      <vt:lpstr>Which succession begins with bare rock?</vt:lpstr>
      <vt:lpstr>What is the pioneer species in primary succession?</vt:lpstr>
      <vt:lpstr>Lichen produces acid that  breaks down rock .    When lichen dies it  leaves behind a little  bit of dirt and a little  bit of broken rock  that looks like sand.   </vt:lpstr>
      <vt:lpstr>More lichen grow for many many generations – until there is enough dirt to grow…   </vt:lpstr>
      <vt:lpstr>Finally ferns and other, larger plants move in and eventually the area becomes a forest.</vt:lpstr>
      <vt:lpstr>The climax species in both primary and secondary succession is…</vt:lpstr>
      <vt:lpstr>So…lichen, moss, ferns, shrubs and then mature trees</vt:lpstr>
      <vt:lpstr>Which succession begins when a catastrophic event strips an area down to the dirt.</vt:lpstr>
      <vt:lpstr>The catastrophic event could be</vt:lpstr>
      <vt:lpstr>The pioneer species in secondary succession is usually</vt:lpstr>
      <vt:lpstr>The climax species in secondary succession is…</vt:lpstr>
      <vt:lpstr>Compare and contrast Primary Succession with Secondary Succession</vt:lpstr>
      <vt:lpstr>Explain the two ways that water is cleaned naturally.</vt:lpstr>
      <vt:lpstr>How are photosynthesis, respiration, decomposition, and combustion are related to carbon cycle?</vt:lpstr>
      <vt:lpstr>Nitrogen is in the air all around us.  What must happen before plants can use nitrogen?</vt:lpstr>
      <vt:lpstr>How do animals get nitrogen?</vt:lpstr>
      <vt:lpstr>Did you know that  lightning can “fix”  nitrogen too?</vt:lpstr>
      <vt:lpstr>Which equation is represented below?  Carbon dioxide + water →  sugars + oxygen</vt:lpstr>
      <vt:lpstr>What supplies the energy for this to occur?</vt:lpstr>
      <vt:lpstr>A cycle has no beginning and no end but…</vt:lpstr>
      <vt:lpstr>Can you tell me the “story” of the water cycle?</vt:lpstr>
      <vt:lpstr>Can you tell me the “story” of the Nitrogen cycle</vt:lpstr>
      <vt:lpstr>Can you tell me the “story” of the Carbon cycle</vt:lpstr>
    </vt:vector>
  </TitlesOfParts>
  <Company>WTPS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_________________________ succession begins with bare rock.</dc:title>
  <dc:creator>Christina Woertz</dc:creator>
  <cp:lastModifiedBy>Christina Woertz</cp:lastModifiedBy>
  <cp:revision>12</cp:revision>
  <dcterms:created xsi:type="dcterms:W3CDTF">2015-10-23T15:52:34Z</dcterms:created>
  <dcterms:modified xsi:type="dcterms:W3CDTF">2015-10-28T12:59:53Z</dcterms:modified>
</cp:coreProperties>
</file>