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62" r:id="rId8"/>
    <p:sldId id="263"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27" autoAdjust="0"/>
  </p:normalViewPr>
  <p:slideViewPr>
    <p:cSldViewPr snapToGrid="0">
      <p:cViewPr>
        <p:scale>
          <a:sx n="51" d="100"/>
          <a:sy n="51" d="100"/>
        </p:scale>
        <p:origin x="126" y="30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2968F9-B2C8-4282-A5A2-87DE002E1652}"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4005601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68F9-B2C8-4282-A5A2-87DE002E1652}"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212134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68F9-B2C8-4282-A5A2-87DE002E1652}"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195420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2968F9-B2C8-4282-A5A2-87DE002E1652}"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3313560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2968F9-B2C8-4282-A5A2-87DE002E1652}"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2463864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2968F9-B2C8-4282-A5A2-87DE002E1652}"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369914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2968F9-B2C8-4282-A5A2-87DE002E1652}"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176169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2968F9-B2C8-4282-A5A2-87DE002E1652}"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265054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968F9-B2C8-4282-A5A2-87DE002E1652}"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3405795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2968F9-B2C8-4282-A5A2-87DE002E1652}"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301354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2968F9-B2C8-4282-A5A2-87DE002E1652}"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640BD7-3A66-4063-91B0-9A41C312878E}" type="slidenum">
              <a:rPr lang="en-US" smtClean="0"/>
              <a:t>‹#›</a:t>
            </a:fld>
            <a:endParaRPr lang="en-US"/>
          </a:p>
        </p:txBody>
      </p:sp>
    </p:spTree>
    <p:extLst>
      <p:ext uri="{BB962C8B-B14F-4D97-AF65-F5344CB8AC3E}">
        <p14:creationId xmlns:p14="http://schemas.microsoft.com/office/powerpoint/2010/main" val="3176608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968F9-B2C8-4282-A5A2-87DE002E1652}" type="datetimeFigureOut">
              <a:rPr lang="en-US" smtClean="0"/>
              <a:t>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40BD7-3A66-4063-91B0-9A41C312878E}" type="slidenum">
              <a:rPr lang="en-US" smtClean="0"/>
              <a:t>‹#›</a:t>
            </a:fld>
            <a:endParaRPr lang="en-US"/>
          </a:p>
        </p:txBody>
      </p:sp>
    </p:spTree>
    <p:extLst>
      <p:ext uri="{BB962C8B-B14F-4D97-AF65-F5344CB8AC3E}">
        <p14:creationId xmlns:p14="http://schemas.microsoft.com/office/powerpoint/2010/main" val="374907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100000">
              <a:schemeClr val="bg1"/>
            </a:gs>
          </a:gsLst>
          <a:lin ang="5400000" scaled="1"/>
        </a:grad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84342342"/>
              </p:ext>
            </p:extLst>
          </p:nvPr>
        </p:nvGraphicFramePr>
        <p:xfrm>
          <a:off x="647700" y="168163"/>
          <a:ext cx="10725150" cy="6293074"/>
        </p:xfrm>
        <a:graphic>
          <a:graphicData uri="http://schemas.openxmlformats.org/drawingml/2006/table">
            <a:tbl>
              <a:tblPr/>
              <a:tblGrid>
                <a:gridCol w="10725150">
                  <a:extLst>
                    <a:ext uri="{9D8B030D-6E8A-4147-A177-3AD203B41FA5}">
                      <a16:colId xmlns:a16="http://schemas.microsoft.com/office/drawing/2014/main" val="1478151154"/>
                    </a:ext>
                  </a:extLst>
                </a:gridCol>
              </a:tblGrid>
              <a:tr h="6293074">
                <a:tc>
                  <a:txBody>
                    <a:bodyPr/>
                    <a:lstStyle/>
                    <a:p>
                      <a:pPr algn="ctr"/>
                      <a:r>
                        <a:rPr lang="en-US" sz="3200" kern="1200" dirty="0" smtClean="0">
                          <a:solidFill>
                            <a:schemeClr val="dk1"/>
                          </a:solidFill>
                          <a:latin typeface="Arial Black" panose="020B0A04020102020204" pitchFamily="34" charset="0"/>
                          <a:ea typeface="+mn-ea"/>
                          <a:cs typeface="+mn-cs"/>
                        </a:rPr>
                        <a:t/>
                      </a:r>
                      <a:br>
                        <a:rPr lang="en-US" sz="3200" kern="1200" dirty="0" smtClean="0">
                          <a:solidFill>
                            <a:schemeClr val="dk1"/>
                          </a:solidFill>
                          <a:latin typeface="Arial Black" panose="020B0A04020102020204" pitchFamily="34" charset="0"/>
                          <a:ea typeface="+mn-ea"/>
                          <a:cs typeface="+mn-cs"/>
                        </a:rPr>
                      </a:br>
                      <a:r>
                        <a:rPr lang="en-US" sz="3200" kern="1200" dirty="0" smtClean="0">
                          <a:solidFill>
                            <a:srgbClr val="FF0000"/>
                          </a:solidFill>
                          <a:latin typeface="Arial Black" panose="020B0A04020102020204" pitchFamily="34" charset="0"/>
                          <a:ea typeface="+mn-ea"/>
                          <a:cs typeface="+mn-cs"/>
                        </a:rPr>
                        <a:t>Earth's </a:t>
                      </a:r>
                      <a:r>
                        <a:rPr lang="en-US" sz="3200" kern="1200" dirty="0">
                          <a:solidFill>
                            <a:srgbClr val="FF0000"/>
                          </a:solidFill>
                          <a:latin typeface="Arial Black" panose="020B0A04020102020204" pitchFamily="34" charset="0"/>
                          <a:ea typeface="+mn-ea"/>
                          <a:cs typeface="+mn-cs"/>
                        </a:rPr>
                        <a:t>Structure</a:t>
                      </a:r>
                    </a:p>
                    <a:p>
                      <a:pPr algn="ctr"/>
                      <a:r>
                        <a:rPr lang="en-US" sz="3200" kern="1200" dirty="0">
                          <a:solidFill>
                            <a:schemeClr val="dk1"/>
                          </a:solidFill>
                          <a:latin typeface="Arial Black" panose="020B0A04020102020204" pitchFamily="34" charset="0"/>
                          <a:ea typeface="+mn-ea"/>
                          <a:cs typeface="+mn-cs"/>
                        </a:rPr>
                        <a:t/>
                      </a:r>
                      <a:br>
                        <a:rPr lang="en-US" sz="3200" kern="1200" dirty="0">
                          <a:solidFill>
                            <a:schemeClr val="dk1"/>
                          </a:solidFill>
                          <a:latin typeface="Arial Black" panose="020B0A04020102020204" pitchFamily="34" charset="0"/>
                          <a:ea typeface="+mn-ea"/>
                          <a:cs typeface="+mn-cs"/>
                        </a:rPr>
                      </a:br>
                      <a:r>
                        <a:rPr lang="en-US" sz="3200" kern="1200" dirty="0">
                          <a:solidFill>
                            <a:schemeClr val="dk1"/>
                          </a:solidFill>
                          <a:latin typeface="Arial Black" panose="020B0A04020102020204" pitchFamily="34" charset="0"/>
                          <a:ea typeface="+mn-ea"/>
                          <a:cs typeface="+mn-cs"/>
                        </a:rPr>
                        <a:t>What's inside the earth</a:t>
                      </a:r>
                      <a:r>
                        <a:rPr lang="en-US" sz="3200" kern="1200" dirty="0" smtClean="0">
                          <a:solidFill>
                            <a:schemeClr val="dk1"/>
                          </a:solidFill>
                          <a:latin typeface="Arial Black" panose="020B0A04020102020204" pitchFamily="34" charset="0"/>
                          <a:ea typeface="+mn-ea"/>
                          <a:cs typeface="+mn-cs"/>
                        </a:rPr>
                        <a:t>?</a:t>
                      </a:r>
                    </a:p>
                    <a:p>
                      <a:pPr algn="ctr"/>
                      <a:endParaRPr lang="en-US" sz="3200" kern="1200" dirty="0">
                        <a:solidFill>
                          <a:schemeClr val="dk1"/>
                        </a:solidFill>
                        <a:latin typeface="Arial Black" panose="020B0A04020102020204" pitchFamily="34" charset="0"/>
                        <a:ea typeface="+mn-ea"/>
                        <a:cs typeface="+mn-cs"/>
                      </a:endParaRPr>
                    </a:p>
                    <a:p>
                      <a:pPr algn="ctr"/>
                      <a:r>
                        <a:rPr lang="en-US" sz="3200" kern="1200" dirty="0">
                          <a:solidFill>
                            <a:schemeClr val="dk1"/>
                          </a:solidFill>
                          <a:latin typeface="Arial Black" panose="020B0A04020102020204" pitchFamily="34" charset="0"/>
                          <a:ea typeface="+mn-ea"/>
                          <a:cs typeface="+mn-cs"/>
                        </a:rPr>
                        <a:t>In the early part of the 20th century, geologists studied the vibrations (seismic waves) generated by earthquakes to learn more about the structure of the earth's interior. They discovered that it is made up of these distinct layers: </a:t>
                      </a:r>
                      <a:r>
                        <a:rPr lang="en-US" sz="3200" kern="1200" dirty="0" smtClean="0">
                          <a:solidFill>
                            <a:schemeClr val="dk1"/>
                          </a:solidFill>
                          <a:latin typeface="Arial Black" panose="020B0A04020102020204" pitchFamily="34" charset="0"/>
                          <a:ea typeface="+mn-ea"/>
                          <a:cs typeface="+mn-cs"/>
                        </a:rPr>
                        <a:t>the crust</a:t>
                      </a:r>
                      <a:r>
                        <a:rPr lang="en-US" sz="3200" kern="1200" dirty="0">
                          <a:solidFill>
                            <a:schemeClr val="dk1"/>
                          </a:solidFill>
                          <a:latin typeface="Arial Black" panose="020B0A04020102020204" pitchFamily="34" charset="0"/>
                          <a:ea typeface="+mn-ea"/>
                          <a:cs typeface="+mn-cs"/>
                        </a:rPr>
                        <a:t>, the mantle, and the core. </a:t>
                      </a:r>
                    </a:p>
                  </a:txBody>
                  <a:tcPr marL="0" marR="0" marT="0" marB="0" anchor="ctr">
                    <a:lnL>
                      <a:noFill/>
                    </a:lnL>
                    <a:lnR>
                      <a:noFill/>
                    </a:lnR>
                    <a:lnT>
                      <a:noFill/>
                    </a:lnT>
                    <a:lnB>
                      <a:noFill/>
                    </a:lnB>
                  </a:tcPr>
                </a:tc>
                <a:extLst>
                  <a:ext uri="{0D108BD9-81ED-4DB2-BD59-A6C34878D82A}">
                    <a16:rowId xmlns:a16="http://schemas.microsoft.com/office/drawing/2014/main" val="918913286"/>
                  </a:ext>
                </a:extLst>
              </a:tr>
            </a:tbl>
          </a:graphicData>
        </a:graphic>
      </p:graphicFrame>
    </p:spTree>
    <p:extLst>
      <p:ext uri="{BB962C8B-B14F-4D97-AF65-F5344CB8AC3E}">
        <p14:creationId xmlns:p14="http://schemas.microsoft.com/office/powerpoint/2010/main" val="696909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Oceanic Crust</a:t>
            </a:r>
          </a:p>
          <a:p>
            <a:pPr algn="ctr"/>
            <a:r>
              <a:rPr lang="en-US" sz="2400" dirty="0" smtClean="0">
                <a:latin typeface="Arial Black" panose="020B0A04020102020204" pitchFamily="34" charset="0"/>
              </a:rPr>
              <a:t>The crust has two different kinds of rock.  Oceanic crust is the rock that the oceans are on.  It is very dense and is much thinner than continental crust.</a:t>
            </a:r>
          </a:p>
        </p:txBody>
      </p:sp>
    </p:spTree>
    <p:extLst>
      <p:ext uri="{BB962C8B-B14F-4D97-AF65-F5344CB8AC3E}">
        <p14:creationId xmlns:p14="http://schemas.microsoft.com/office/powerpoint/2010/main" val="1244056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latin typeface="Arial Black" panose="020B0A04020102020204" pitchFamily="34" charset="0"/>
              </a:rPr>
              <a:t>Take notes about what you learn in this section and write them on your worksheet as we go.</a:t>
            </a:r>
            <a:endParaRPr lang="en-US" sz="2800" dirty="0">
              <a:latin typeface="Arial Black" panose="020B0A04020102020204" pitchFamily="34" charset="0"/>
            </a:endParaRPr>
          </a:p>
        </p:txBody>
      </p:sp>
    </p:spTree>
    <p:extLst>
      <p:ext uri="{BB962C8B-B14F-4D97-AF65-F5344CB8AC3E}">
        <p14:creationId xmlns:p14="http://schemas.microsoft.com/office/powerpoint/2010/main" val="96189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Inner core</a:t>
            </a:r>
          </a:p>
          <a:p>
            <a:pPr algn="ctr"/>
            <a:r>
              <a:rPr lang="en-US" sz="2400" dirty="0" smtClean="0">
                <a:latin typeface="Arial Black" panose="020B0A04020102020204" pitchFamily="34" charset="0"/>
              </a:rPr>
              <a:t>An extremely hot, solid sphere of mostly iron and nickel at the center of the earth.  It is 3,200 to 3960 miles below the surface and about 75 miles in diameter</a:t>
            </a:r>
            <a:endParaRPr lang="en-US" sz="2400" dirty="0">
              <a:latin typeface="Arial Black" panose="020B0A04020102020204" pitchFamily="34" charset="0"/>
            </a:endParaRPr>
          </a:p>
        </p:txBody>
      </p:sp>
    </p:spTree>
    <p:extLst>
      <p:ext uri="{BB962C8B-B14F-4D97-AF65-F5344CB8AC3E}">
        <p14:creationId xmlns:p14="http://schemas.microsoft.com/office/powerpoint/2010/main" val="348499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Outer core</a:t>
            </a:r>
          </a:p>
          <a:p>
            <a:pPr algn="ctr"/>
            <a:r>
              <a:rPr lang="en-US" sz="2400" dirty="0" smtClean="0">
                <a:latin typeface="Arial Black" panose="020B0A04020102020204" pitchFamily="34" charset="0"/>
              </a:rPr>
              <a:t>The outer core is the only liquid layer of the earth.  A sea of mostly iron and nickel.  It is roughly 1,800 to 3,200 miles below the surface and about 1,400 miles thick</a:t>
            </a:r>
            <a:endParaRPr lang="en-US" sz="2400" dirty="0">
              <a:latin typeface="Arial Black" panose="020B0A04020102020204" pitchFamily="34" charset="0"/>
            </a:endParaRPr>
          </a:p>
        </p:txBody>
      </p:sp>
    </p:spTree>
    <p:extLst>
      <p:ext uri="{BB962C8B-B14F-4D97-AF65-F5344CB8AC3E}">
        <p14:creationId xmlns:p14="http://schemas.microsoft.com/office/powerpoint/2010/main" val="758915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Mantle</a:t>
            </a:r>
          </a:p>
          <a:p>
            <a:pPr algn="ctr"/>
            <a:r>
              <a:rPr lang="en-US" sz="2400" dirty="0" smtClean="0">
                <a:latin typeface="Arial Black" panose="020B0A04020102020204" pitchFamily="34" charset="0"/>
              </a:rPr>
              <a:t>Subdivided into two regions, upper and lower, this dense layer is made of hot, semi-solid rock.  It is located directly below the crust and is about 1,800 miles thick</a:t>
            </a:r>
            <a:endParaRPr lang="en-US" sz="2400" dirty="0">
              <a:latin typeface="Arial Black" panose="020B0A04020102020204" pitchFamily="34" charset="0"/>
            </a:endParaRPr>
          </a:p>
        </p:txBody>
      </p:sp>
    </p:spTree>
    <p:extLst>
      <p:ext uri="{BB962C8B-B14F-4D97-AF65-F5344CB8AC3E}">
        <p14:creationId xmlns:p14="http://schemas.microsoft.com/office/powerpoint/2010/main" val="155206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Asthenosphere</a:t>
            </a:r>
          </a:p>
          <a:p>
            <a:pPr algn="ctr"/>
            <a:r>
              <a:rPr lang="en-US" sz="2400" dirty="0" smtClean="0">
                <a:latin typeface="Arial Black" panose="020B0A04020102020204" pitchFamily="34" charset="0"/>
              </a:rPr>
              <a:t>The very outside layer of the mantle is the asthenosphere.  This is the semi-liquid layer that the earth crust floats on.  </a:t>
            </a:r>
            <a:endParaRPr lang="en-US" sz="2400" dirty="0">
              <a:latin typeface="Arial Black" panose="020B0A04020102020204" pitchFamily="34" charset="0"/>
            </a:endParaRPr>
          </a:p>
        </p:txBody>
      </p:sp>
    </p:spTree>
    <p:extLst>
      <p:ext uri="{BB962C8B-B14F-4D97-AF65-F5344CB8AC3E}">
        <p14:creationId xmlns:p14="http://schemas.microsoft.com/office/powerpoint/2010/main" val="174004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Lithosphere </a:t>
            </a:r>
          </a:p>
          <a:p>
            <a:pPr algn="ctr"/>
            <a:r>
              <a:rPr lang="en-US" sz="2400" dirty="0" smtClean="0">
                <a:latin typeface="Arial Black" panose="020B0A04020102020204" pitchFamily="34" charset="0"/>
              </a:rPr>
              <a:t>The very bottom bit of the crust along with a small bit of the upper mantle is the lithosphere.  This is a solid rock layer that holds up the crust.  It is constantly moving, but very, very slowly</a:t>
            </a:r>
            <a:endParaRPr lang="en-US" sz="2400" dirty="0">
              <a:latin typeface="Arial Black" panose="020B0A04020102020204" pitchFamily="34" charset="0"/>
            </a:endParaRPr>
          </a:p>
        </p:txBody>
      </p:sp>
    </p:spTree>
    <p:extLst>
      <p:ext uri="{BB962C8B-B14F-4D97-AF65-F5344CB8AC3E}">
        <p14:creationId xmlns:p14="http://schemas.microsoft.com/office/powerpoint/2010/main" val="63778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Crust</a:t>
            </a:r>
          </a:p>
          <a:p>
            <a:pPr algn="ctr"/>
            <a:r>
              <a:rPr lang="en-US" sz="2400" dirty="0" smtClean="0">
                <a:latin typeface="Arial Black" panose="020B0A04020102020204" pitchFamily="34" charset="0"/>
              </a:rPr>
              <a:t>It is kind of like the shell on an egg – it is thin and hard and will crack easily – in fact it is already very, very cracked – we’ll learn about that later</a:t>
            </a:r>
          </a:p>
        </p:txBody>
      </p:sp>
    </p:spTree>
    <p:extLst>
      <p:ext uri="{BB962C8B-B14F-4D97-AF65-F5344CB8AC3E}">
        <p14:creationId xmlns:p14="http://schemas.microsoft.com/office/powerpoint/2010/main" val="16425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137" t="21532" r="19364" b="16666"/>
          <a:stretch/>
        </p:blipFill>
        <p:spPr>
          <a:xfrm>
            <a:off x="38100" y="19050"/>
            <a:ext cx="12134850" cy="6746201"/>
          </a:xfrm>
          <a:prstGeom prst="rect">
            <a:avLst/>
          </a:prstGeom>
        </p:spPr>
      </p:pic>
      <p:sp>
        <p:nvSpPr>
          <p:cNvPr id="5" name="Rectangle 4"/>
          <p:cNvSpPr/>
          <p:nvPr/>
        </p:nvSpPr>
        <p:spPr>
          <a:xfrm>
            <a:off x="5886450" y="3733800"/>
            <a:ext cx="6096000" cy="2876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FF0000"/>
                </a:solidFill>
                <a:latin typeface="Arial Black" panose="020B0A04020102020204" pitchFamily="34" charset="0"/>
              </a:rPr>
              <a:t>Continental Crust</a:t>
            </a:r>
          </a:p>
          <a:p>
            <a:pPr algn="ctr"/>
            <a:r>
              <a:rPr lang="en-US" sz="2400" dirty="0" smtClean="0">
                <a:latin typeface="Arial Black" panose="020B0A04020102020204" pitchFamily="34" charset="0"/>
              </a:rPr>
              <a:t>The crust has two different kinds of rock.  Continental crust is the rock that we stand on.  It is much less dense than the crust under the oceans – probably because they are being crushed down by the weight of all that water!</a:t>
            </a:r>
          </a:p>
        </p:txBody>
      </p:sp>
    </p:spTree>
    <p:extLst>
      <p:ext uri="{BB962C8B-B14F-4D97-AF65-F5344CB8AC3E}">
        <p14:creationId xmlns:p14="http://schemas.microsoft.com/office/powerpoint/2010/main" val="1748819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311</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cronin</dc:creator>
  <cp:lastModifiedBy>lynn cronin</cp:lastModifiedBy>
  <cp:revision>5</cp:revision>
  <dcterms:created xsi:type="dcterms:W3CDTF">2016-02-02T23:03:08Z</dcterms:created>
  <dcterms:modified xsi:type="dcterms:W3CDTF">2016-02-02T23:37:57Z</dcterms:modified>
</cp:coreProperties>
</file>