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4" r:id="rId4"/>
    <p:sldId id="277" r:id="rId5"/>
    <p:sldId id="278" r:id="rId6"/>
    <p:sldId id="259" r:id="rId7"/>
    <p:sldId id="279" r:id="rId8"/>
    <p:sldId id="260" r:id="rId9"/>
    <p:sldId id="261" r:id="rId10"/>
    <p:sldId id="262" r:id="rId11"/>
    <p:sldId id="269" r:id="rId12"/>
    <p:sldId id="264" r:id="rId13"/>
    <p:sldId id="267" r:id="rId14"/>
    <p:sldId id="265" r:id="rId15"/>
    <p:sldId id="266" r:id="rId16"/>
    <p:sldId id="263" r:id="rId17"/>
    <p:sldId id="268" r:id="rId18"/>
    <p:sldId id="270" r:id="rId19"/>
    <p:sldId id="271" r:id="rId20"/>
    <p:sldId id="272" r:id="rId21"/>
    <p:sldId id="273" r:id="rId22"/>
    <p:sldId id="258" r:id="rId23"/>
    <p:sldId id="275" r:id="rId24"/>
    <p:sldId id="276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Earthquakes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Chapter 5 Test 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19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latin typeface="Arial Rounded MT Bold" panose="020F0704030504030204" pitchFamily="34" charset="0"/>
              </a:rPr>
              <a:t>How strong is a magnitude 6.0 quake than a 4.0 quake?</a:t>
            </a:r>
            <a:endParaRPr lang="en-US" sz="4400" dirty="0"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20000" y="2161309"/>
            <a:ext cx="10233800" cy="77931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1,000 times stronger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120000" y="3304309"/>
            <a:ext cx="10233800" cy="779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100 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times stronger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120000" y="4551218"/>
            <a:ext cx="10233800" cy="779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10,000 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times stronger</a:t>
            </a:r>
          </a:p>
        </p:txBody>
      </p:sp>
    </p:spTree>
    <p:extLst>
      <p:ext uri="{BB962C8B-B14F-4D97-AF65-F5344CB8AC3E}">
        <p14:creationId xmlns:p14="http://schemas.microsoft.com/office/powerpoint/2010/main" val="108223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Rounded MT Bold" panose="020F0704030504030204" pitchFamily="34" charset="0"/>
              </a:rPr>
              <a:t>Name the three types of plate motion</a:t>
            </a:r>
            <a:endParaRPr lang="en-US" sz="4000" dirty="0"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20000" y="2161309"/>
            <a:ext cx="10233800" cy="779318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Rocking, rolling and still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120000" y="3304309"/>
            <a:ext cx="10233800" cy="995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Conduction, convection and radiation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120000" y="4551217"/>
            <a:ext cx="10233800" cy="1131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Convergent, divergent and transform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02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Rounded MT Bold" panose="020F0704030504030204" pitchFamily="34" charset="0"/>
              </a:rPr>
              <a:t>If you are in a car when an earthquake occurs – what should you do?</a:t>
            </a:r>
            <a:endParaRPr lang="en-US" sz="4000" dirty="0"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20000" y="2161309"/>
            <a:ext cx="10233800" cy="77931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Speed up so you won’t feel the quake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120000" y="3304309"/>
            <a:ext cx="10233800" cy="779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Pull over and stay inside the car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120000" y="4551218"/>
            <a:ext cx="10233800" cy="779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Nothing – continue driving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49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Rounded MT Bold" panose="020F0704030504030204" pitchFamily="34" charset="0"/>
              </a:rPr>
              <a:t>The study of earthquakes is called…</a:t>
            </a:r>
            <a:endParaRPr lang="en-US" sz="4000" dirty="0"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20000" y="2161309"/>
            <a:ext cx="10233800" cy="779318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seismology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120000" y="3304309"/>
            <a:ext cx="10233800" cy="995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tectonics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120000" y="4551217"/>
            <a:ext cx="10233800" cy="1131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earthquake science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95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Rounded MT Bold" panose="020F0704030504030204" pitchFamily="34" charset="0"/>
              </a:rPr>
              <a:t>What are waves of energy that travel through Earth called?</a:t>
            </a:r>
            <a:endParaRPr lang="en-US" sz="4000" dirty="0"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20000" y="2161309"/>
            <a:ext cx="10233800" cy="77931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Seismic waves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120000" y="3304309"/>
            <a:ext cx="10233800" cy="779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Land waves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120000" y="4551218"/>
            <a:ext cx="10233800" cy="779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Gap waves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31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Rounded MT Bold" panose="020F0704030504030204" pitchFamily="34" charset="0"/>
              </a:rPr>
              <a:t>How are the focus and the epicenter related?</a:t>
            </a:r>
            <a:endParaRPr lang="en-US" sz="4000" dirty="0"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20000" y="2161309"/>
            <a:ext cx="10233800" cy="779318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The epicenter is where the rocks catch on each other – the focus is unrelated to the epicenter</a:t>
            </a:r>
            <a:endParaRPr lang="en-US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120000" y="3304309"/>
            <a:ext cx="10233800" cy="99554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The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epicenter is 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the place where the earthquake actually occurred – the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focus is 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the spot above the focus on land/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120000" y="4551217"/>
            <a:ext cx="10233800" cy="1131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The focus is the place where the earthquake actually occurred – the epicenter is the spot above the focus on land/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0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latin typeface="Arial Rounded MT Bold" panose="020F0704030504030204" pitchFamily="34" charset="0"/>
              </a:rPr>
              <a:t>How do </a:t>
            </a:r>
            <a:r>
              <a:rPr lang="en-US" sz="4400" u="sng" dirty="0" smtClean="0">
                <a:latin typeface="Arial Rounded MT Bold" panose="020F0704030504030204" pitchFamily="34" charset="0"/>
              </a:rPr>
              <a:t>scientists</a:t>
            </a:r>
            <a:r>
              <a:rPr lang="en-US" sz="4400" dirty="0" smtClean="0">
                <a:latin typeface="Arial Rounded MT Bold" panose="020F0704030504030204" pitchFamily="34" charset="0"/>
              </a:rPr>
              <a:t> measure an earthquake?</a:t>
            </a:r>
            <a:endParaRPr lang="en-US" sz="4400" dirty="0"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20000" y="2161309"/>
            <a:ext cx="10233800" cy="77931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The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Mercalli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 scale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120000" y="3304309"/>
            <a:ext cx="10233800" cy="779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The Richter scale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120000" y="4551218"/>
            <a:ext cx="10233800" cy="779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The Fujita scale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68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Rounded MT Bold" panose="020F0704030504030204" pitchFamily="34" charset="0"/>
              </a:rPr>
              <a:t>After an earthquake you should….</a:t>
            </a:r>
            <a:endParaRPr lang="en-US" sz="4000" dirty="0"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20000" y="2161309"/>
            <a:ext cx="10233800" cy="779318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Run inside to check that everything is OK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120000" y="3304309"/>
            <a:ext cx="10233800" cy="995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Wait for an aftershock then go back inside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120000" y="4551217"/>
            <a:ext cx="10233800" cy="1131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Wait for the authorities to check the house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017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Rounded MT Bold" panose="020F0704030504030204" pitchFamily="34" charset="0"/>
              </a:rPr>
              <a:t>Which seismic waves cause the most damage?</a:t>
            </a:r>
            <a:endParaRPr lang="en-US" sz="4000" dirty="0"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20000" y="2161309"/>
            <a:ext cx="10233800" cy="779318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S waves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120000" y="3304309"/>
            <a:ext cx="10233800" cy="995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Surface waves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120000" y="4551217"/>
            <a:ext cx="10233800" cy="1131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P waves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41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Rounded MT Bold" panose="020F0704030504030204" pitchFamily="34" charset="0"/>
              </a:rPr>
              <a:t>Which seismic wave arrives first?</a:t>
            </a:r>
            <a:endParaRPr lang="en-US" sz="4000" dirty="0"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20000" y="2161309"/>
            <a:ext cx="10233800" cy="779318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S waves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120000" y="3304309"/>
            <a:ext cx="10233800" cy="995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Surface waves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120000" y="4551217"/>
            <a:ext cx="10233800" cy="1131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P waves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37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Name 3 ways to construct earthquake-resistant buildings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20000" y="2161309"/>
            <a:ext cx="10233800" cy="779318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Mass Dampers</a:t>
            </a:r>
            <a:endParaRPr lang="en-US" sz="44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120000" y="3304309"/>
            <a:ext cx="10233800" cy="779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Base Isolator</a:t>
            </a:r>
            <a:endParaRPr lang="en-US" sz="44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120000" y="4551218"/>
            <a:ext cx="10233800" cy="779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Cross brace</a:t>
            </a:r>
            <a:endParaRPr lang="en-US" sz="44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52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Rounded MT Bold" panose="020F0704030504030204" pitchFamily="34" charset="0"/>
              </a:rPr>
              <a:t>Which seismic wave move like a snake?</a:t>
            </a:r>
            <a:endParaRPr lang="en-US" sz="4000" dirty="0"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20000" y="2161309"/>
            <a:ext cx="10233800" cy="779318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S waves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120000" y="3304309"/>
            <a:ext cx="10233800" cy="995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Surface waves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120000" y="4551217"/>
            <a:ext cx="10233800" cy="1131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P waves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99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Rounded MT Bold" panose="020F0704030504030204" pitchFamily="34" charset="0"/>
              </a:rPr>
              <a:t>What causes the ground to move during an earthquake?</a:t>
            </a:r>
            <a:endParaRPr lang="en-US" sz="4000" dirty="0"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20000" y="2161309"/>
            <a:ext cx="10233800" cy="779318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Elastic Rebound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120000" y="3304309"/>
            <a:ext cx="10233800" cy="995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Deformation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120000" y="4551217"/>
            <a:ext cx="10233800" cy="1131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Shearing 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80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How do you measure an earthquakes strength?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20000" y="2161309"/>
            <a:ext cx="10233800" cy="779318"/>
          </a:xfrm>
        </p:spPr>
        <p:txBody>
          <a:bodyPr>
            <a:normAutofit fontScale="85000" lnSpcReduction="10000"/>
          </a:bodyPr>
          <a:lstStyle/>
          <a:p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The Fujita scale to measure wind speed</a:t>
            </a:r>
            <a:endParaRPr lang="en-US" sz="44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120000" y="3304309"/>
            <a:ext cx="10233800" cy="779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The Richter Scale to measure intensity 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120000" y="4551218"/>
            <a:ext cx="10233800" cy="779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The bathroom scale to measure weight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40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Which plate motion is which?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1943" y="1714548"/>
            <a:ext cx="6404514" cy="1300086"/>
            <a:chOff x="653144" y="1690688"/>
            <a:chExt cx="7460343" cy="1727200"/>
          </a:xfrm>
          <a:solidFill>
            <a:srgbClr val="FF0000"/>
          </a:solidFill>
        </p:grpSpPr>
        <p:sp>
          <p:nvSpPr>
            <p:cNvPr id="8" name="Right Arrow 7"/>
            <p:cNvSpPr/>
            <p:nvPr/>
          </p:nvSpPr>
          <p:spPr>
            <a:xfrm>
              <a:off x="653144" y="1690688"/>
              <a:ext cx="3701143" cy="1727200"/>
            </a:xfrm>
            <a:prstGeom prst="rightArrow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" name="Right Arrow 8"/>
            <p:cNvSpPr/>
            <p:nvPr/>
          </p:nvSpPr>
          <p:spPr>
            <a:xfrm flipH="1">
              <a:off x="4470401" y="1690688"/>
              <a:ext cx="3643086" cy="1727200"/>
            </a:xfrm>
            <a:prstGeom prst="rightArrow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312833" y="2770699"/>
            <a:ext cx="6182481" cy="1300086"/>
            <a:chOff x="3437640" y="1690688"/>
            <a:chExt cx="5461002" cy="1429883"/>
          </a:xfrm>
        </p:grpSpPr>
        <p:sp>
          <p:nvSpPr>
            <p:cNvPr id="12" name="Right Arrow 11"/>
            <p:cNvSpPr/>
            <p:nvPr/>
          </p:nvSpPr>
          <p:spPr>
            <a:xfrm>
              <a:off x="6299202" y="1690688"/>
              <a:ext cx="2599440" cy="1429883"/>
            </a:xfrm>
            <a:prstGeom prst="rightArrow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4" name="Right Arrow 13"/>
            <p:cNvSpPr/>
            <p:nvPr/>
          </p:nvSpPr>
          <p:spPr>
            <a:xfrm flipH="1">
              <a:off x="3437640" y="1690688"/>
              <a:ext cx="2558665" cy="1429883"/>
            </a:xfrm>
            <a:prstGeom prst="rightArrow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915031" y="4564270"/>
            <a:ext cx="4762193" cy="2112302"/>
            <a:chOff x="5745409" y="4193726"/>
            <a:chExt cx="5717882" cy="2323189"/>
          </a:xfrm>
        </p:grpSpPr>
        <p:sp>
          <p:nvSpPr>
            <p:cNvPr id="17" name="Right Arrow 16"/>
            <p:cNvSpPr/>
            <p:nvPr/>
          </p:nvSpPr>
          <p:spPr>
            <a:xfrm>
              <a:off x="6531428" y="4193726"/>
              <a:ext cx="4931863" cy="1429883"/>
            </a:xfrm>
            <a:prstGeom prst="rightArrow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8" name="Right Arrow 17"/>
            <p:cNvSpPr/>
            <p:nvPr/>
          </p:nvSpPr>
          <p:spPr>
            <a:xfrm flipH="1">
              <a:off x="5745409" y="5087032"/>
              <a:ext cx="4898745" cy="1429883"/>
            </a:xfrm>
            <a:prstGeom prst="rightArrow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171943" y="2018918"/>
            <a:ext cx="3070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Convergent</a:t>
            </a:r>
            <a:endParaRPr lang="en-US" sz="3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552450" y="3098928"/>
            <a:ext cx="26207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Divergent</a:t>
            </a:r>
            <a:endParaRPr lang="en-US" sz="3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52851" y="4883001"/>
            <a:ext cx="2778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Transform</a:t>
            </a:r>
            <a:endParaRPr lang="en-US" sz="3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13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pload.wikimedia.org/wikipedia/commons/thumb/0/0f/Kinemetrics_seismograph.jpg/500px-Kinemetrics_seismograp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59" t="18611" r="55208" b="16112"/>
          <a:stretch/>
        </p:blipFill>
        <p:spPr bwMode="auto">
          <a:xfrm>
            <a:off x="6168572" y="156028"/>
            <a:ext cx="4394200" cy="6453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ight Arrow 4"/>
          <p:cNvSpPr/>
          <p:nvPr/>
        </p:nvSpPr>
        <p:spPr>
          <a:xfrm rot="674701">
            <a:off x="2127559" y="4003748"/>
            <a:ext cx="4572000" cy="28194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4000" dirty="0" smtClean="0">
                <a:latin typeface="Arial Black" pitchFamily="34" charset="0"/>
              </a:rPr>
              <a:t>Seismo</a:t>
            </a:r>
            <a:r>
              <a:rPr lang="en-US" sz="4000" u="sng" dirty="0" smtClean="0">
                <a:latin typeface="Arial Black" pitchFamily="34" charset="0"/>
              </a:rPr>
              <a:t>graph</a:t>
            </a:r>
            <a:endParaRPr lang="en-US" sz="4000" u="sng" dirty="0">
              <a:latin typeface="Arial Black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 rot="1941783">
            <a:off x="4053483" y="627320"/>
            <a:ext cx="4572000" cy="2819400"/>
          </a:xfrm>
          <a:prstGeom prst="rightArrow">
            <a:avLst/>
          </a:prstGeom>
          <a:gradFill>
            <a:gsLst>
              <a:gs pos="0">
                <a:srgbClr val="C00000"/>
              </a:gs>
              <a:gs pos="80000">
                <a:srgbClr val="FF0000"/>
              </a:gs>
              <a:gs pos="100000">
                <a:srgbClr val="FFC000"/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4000" dirty="0" smtClean="0">
                <a:latin typeface="Arial Black" pitchFamily="34" charset="0"/>
              </a:rPr>
              <a:t>Seismo</a:t>
            </a:r>
            <a:r>
              <a:rPr lang="en-US" sz="4000" u="sng" dirty="0" smtClean="0">
                <a:latin typeface="Arial Black" pitchFamily="34" charset="0"/>
              </a:rPr>
              <a:t>gram</a:t>
            </a:r>
            <a:endParaRPr lang="en-US" sz="4000" u="sng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04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 Rounded MT Bold" panose="020F0704030504030204" pitchFamily="34" charset="0"/>
              </a:rPr>
              <a:t>The sudden return of elastically deformed rock to its </a:t>
            </a:r>
            <a:r>
              <a:rPr lang="en-US" sz="4000" dirty="0" err="1" smtClean="0">
                <a:latin typeface="Arial Rounded MT Bold" panose="020F0704030504030204" pitchFamily="34" charset="0"/>
              </a:rPr>
              <a:t>undeformed</a:t>
            </a:r>
            <a:r>
              <a:rPr lang="en-US" sz="4000" dirty="0" smtClean="0">
                <a:latin typeface="Arial Rounded MT Bold" panose="020F0704030504030204" pitchFamily="34" charset="0"/>
              </a:rPr>
              <a:t> shape….</a:t>
            </a:r>
            <a:endParaRPr lang="en-US" sz="4000" dirty="0"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79100" y="3415146"/>
            <a:ext cx="10233800" cy="779318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Elastic Rebound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979100" y="2419598"/>
            <a:ext cx="10233800" cy="995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Deformation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120000" y="4551217"/>
            <a:ext cx="10233800" cy="1131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Shearing 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354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97265"/>
            <a:ext cx="4814455" cy="2502766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Arial Rounded MT Bold" panose="020F0704030504030204" pitchFamily="34" charset="0"/>
              </a:rPr>
              <a:t>According to this graph - what time did the p wave reach 4,ooo kilometers?</a:t>
            </a:r>
            <a:endParaRPr lang="en-US" sz="4000" dirty="0">
              <a:latin typeface="Arial Rounded MT Bold" panose="020F0704030504030204" pitchFamily="34" charset="0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625810" y="4918362"/>
            <a:ext cx="10233800" cy="1131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About 7 minutes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026" name="Picture 2" descr="http://www2.humboldt.edu/geology/courses/geology109/akl_109_stuff/travel_tim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164" y="626733"/>
            <a:ext cx="5782252" cy="5905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/>
          <p:cNvCxnSpPr/>
          <p:nvPr/>
        </p:nvCxnSpPr>
        <p:spPr>
          <a:xfrm flipV="1">
            <a:off x="8515350" y="2514600"/>
            <a:ext cx="19050" cy="2514600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593032" y="4026069"/>
            <a:ext cx="2571750" cy="15994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123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97265"/>
            <a:ext cx="4814455" cy="2502766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Arial Rounded MT Bold" panose="020F0704030504030204" pitchFamily="34" charset="0"/>
              </a:rPr>
              <a:t>According to this graph – how far did the s wave travel in twenty minutes?</a:t>
            </a:r>
            <a:endParaRPr lang="en-US" sz="4000" dirty="0">
              <a:latin typeface="Arial Rounded MT Bold" panose="020F0704030504030204" pitchFamily="34" charset="0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625810" y="4918362"/>
            <a:ext cx="10233800" cy="1131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About 8000 kilometers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026" name="Picture 2" descr="http://www2.humboldt.edu/geology/courses/geology109/akl_109_stuff/travel_tim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164" y="626733"/>
            <a:ext cx="5782252" cy="5905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/>
          <p:cNvCxnSpPr/>
          <p:nvPr/>
        </p:nvCxnSpPr>
        <p:spPr>
          <a:xfrm flipV="1">
            <a:off x="6680118" y="2166257"/>
            <a:ext cx="3541568" cy="10886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916886" y="1839685"/>
            <a:ext cx="10885" cy="3363686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28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>
                <a:latin typeface="Arial Rounded MT Bold" panose="020F0704030504030204" pitchFamily="34" charset="0"/>
              </a:rPr>
              <a:t>What is a break in Earth’s crust called?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20000" y="2161309"/>
            <a:ext cx="10233800" cy="77931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Boundary 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120000" y="3304309"/>
            <a:ext cx="10233800" cy="779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Rift 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120000" y="4551218"/>
            <a:ext cx="10233800" cy="779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Fault 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06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513111" y="1679798"/>
            <a:ext cx="9280071" cy="4916941"/>
            <a:chOff x="1513111" y="1679798"/>
            <a:chExt cx="9280071" cy="4916941"/>
          </a:xfrm>
        </p:grpSpPr>
        <p:sp>
          <p:nvSpPr>
            <p:cNvPr id="8" name="Oval 7"/>
            <p:cNvSpPr/>
            <p:nvPr/>
          </p:nvSpPr>
          <p:spPr>
            <a:xfrm>
              <a:off x="1513111" y="1679798"/>
              <a:ext cx="6487885" cy="4916941"/>
            </a:xfrm>
            <a:prstGeom prst="ellipse">
              <a:avLst/>
            </a:prstGeom>
            <a:solidFill>
              <a:schemeClr val="tx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305297" y="1679798"/>
              <a:ext cx="6487885" cy="4916941"/>
            </a:xfrm>
            <a:prstGeom prst="ellipse">
              <a:avLst/>
            </a:prstGeom>
            <a:solidFill>
              <a:schemeClr val="tx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latin typeface="Arial Rounded MT Bold" panose="020F0704030504030204" pitchFamily="34" charset="0"/>
              </a:rPr>
              <a:t>Compare and </a:t>
            </a:r>
            <a:r>
              <a:rPr lang="en-US" sz="4400" dirty="0">
                <a:latin typeface="Arial Rounded MT Bold" panose="020F0704030504030204" pitchFamily="34" charset="0"/>
              </a:rPr>
              <a:t>contrast </a:t>
            </a:r>
            <a:r>
              <a:rPr lang="en-US" sz="4400" dirty="0" smtClean="0">
                <a:latin typeface="Arial Rounded MT Bold" panose="020F0704030504030204" pitchFamily="34" charset="0"/>
              </a:rPr>
              <a:t>Modified </a:t>
            </a:r>
            <a:r>
              <a:rPr lang="en-US" sz="4400" dirty="0" err="1" smtClean="0">
                <a:latin typeface="Arial Rounded MT Bold" panose="020F0704030504030204" pitchFamily="34" charset="0"/>
              </a:rPr>
              <a:t>Mercalli</a:t>
            </a:r>
            <a:r>
              <a:rPr lang="en-US" sz="4400" dirty="0" smtClean="0">
                <a:latin typeface="Arial Rounded MT Bold" panose="020F0704030504030204" pitchFamily="34" charset="0"/>
              </a:rPr>
              <a:t> Scale with the Richter Scale</a:t>
            </a:r>
            <a:endParaRPr lang="en-US" sz="4400" dirty="0"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121485" y="3070681"/>
            <a:ext cx="2744429" cy="7793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has 12 levels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502229" y="1690688"/>
            <a:ext cx="6487885" cy="4916941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94415" y="1690688"/>
            <a:ext cx="6487885" cy="4916941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8033043" y="3070681"/>
            <a:ext cx="2744429" cy="779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has 10 levels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2121485" y="2626592"/>
            <a:ext cx="2744429" cy="779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Mercalli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Content Placeholder 3"/>
          <p:cNvSpPr txBox="1">
            <a:spLocks/>
          </p:cNvSpPr>
          <p:nvPr/>
        </p:nvSpPr>
        <p:spPr>
          <a:xfrm>
            <a:off x="8033043" y="2626592"/>
            <a:ext cx="2744429" cy="779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Richter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ontent Placeholder 3"/>
          <p:cNvSpPr txBox="1">
            <a:spLocks/>
          </p:cNvSpPr>
          <p:nvPr/>
        </p:nvSpPr>
        <p:spPr>
          <a:xfrm>
            <a:off x="2121485" y="3622094"/>
            <a:ext cx="2744429" cy="779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m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easures intensity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Content Placeholder 3"/>
          <p:cNvSpPr txBox="1">
            <a:spLocks/>
          </p:cNvSpPr>
          <p:nvPr/>
        </p:nvSpPr>
        <p:spPr>
          <a:xfrm>
            <a:off x="8033042" y="3622094"/>
            <a:ext cx="2744429" cy="779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measures magnitude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Content Placeholder 3"/>
          <p:cNvSpPr txBox="1">
            <a:spLocks/>
          </p:cNvSpPr>
          <p:nvPr/>
        </p:nvSpPr>
        <p:spPr>
          <a:xfrm>
            <a:off x="2121485" y="4558002"/>
            <a:ext cx="2744429" cy="1472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Describes</a:t>
            </a:r>
            <a:b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  damage at</a:t>
            </a:r>
            <a:b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    multiple</a:t>
            </a:r>
            <a:b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       locations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ontent Placeholder 3"/>
          <p:cNvSpPr txBox="1">
            <a:spLocks/>
          </p:cNvSpPr>
          <p:nvPr/>
        </p:nvSpPr>
        <p:spPr>
          <a:xfrm>
            <a:off x="8033042" y="4558003"/>
            <a:ext cx="2744429" cy="1472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Only describes the strength </a:t>
            </a:r>
            <a:b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at the focal </a:t>
            </a:r>
            <a:b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point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ontent Placeholder 3"/>
          <p:cNvSpPr txBox="1">
            <a:spLocks/>
          </p:cNvSpPr>
          <p:nvPr/>
        </p:nvSpPr>
        <p:spPr>
          <a:xfrm>
            <a:off x="4735286" y="3232435"/>
            <a:ext cx="2737138" cy="14990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Measures earthquakes</a:t>
            </a:r>
            <a:endParaRPr lang="en-US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47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1" grpId="0" build="p"/>
      <p:bldP spid="12" grpId="0" build="p"/>
      <p:bldP spid="13" grpId="0" build="p"/>
      <p:bldP spid="15" grpId="0" build="p"/>
      <p:bldP spid="16" grpId="0" build="p"/>
      <p:bldP spid="17" grpId="0" build="p"/>
      <p:bldP spid="18" grpId="0" build="p"/>
      <p:bldP spid="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>
                <a:latin typeface="Arial Rounded MT Bold" panose="020F0704030504030204" pitchFamily="34" charset="0"/>
              </a:rPr>
              <a:t>What should you do if you are inside when an earthquake occurs</a:t>
            </a:r>
            <a:r>
              <a:rPr lang="en-US" sz="4400" dirty="0" smtClean="0">
                <a:latin typeface="Arial Rounded MT Bold" panose="020F0704030504030204" pitchFamily="34" charset="0"/>
              </a:rPr>
              <a:t>?</a:t>
            </a:r>
            <a:endParaRPr lang="en-US" sz="4400" dirty="0"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20000" y="2161309"/>
            <a:ext cx="10233800" cy="77931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Hide in the basement – under the stairs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120000" y="3304309"/>
            <a:ext cx="10233800" cy="779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Crouch under a table or a desk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120000" y="4551218"/>
            <a:ext cx="10233800" cy="779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Store plenty of food and water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64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latin typeface="Arial Rounded MT Bold" panose="020F0704030504030204" pitchFamily="34" charset="0"/>
              </a:rPr>
              <a:t>Where do most earthquakes happen?</a:t>
            </a:r>
            <a:endParaRPr lang="en-US" sz="4400" dirty="0"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20000" y="2161309"/>
            <a:ext cx="10233800" cy="77931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At the edge of a tectonic plate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120000" y="3304309"/>
            <a:ext cx="10233800" cy="779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In the middle of a tectonic plate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120000" y="4551218"/>
            <a:ext cx="10233800" cy="779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Near a hot spot 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0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72</TotalTime>
  <Words>484</Words>
  <Application>Microsoft Office PowerPoint</Application>
  <PresentationFormat>Widescreen</PresentationFormat>
  <Paragraphs>94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Arial Black</vt:lpstr>
      <vt:lpstr>Arial Rounded MT Bold</vt:lpstr>
      <vt:lpstr>Corbel</vt:lpstr>
      <vt:lpstr>Depth</vt:lpstr>
      <vt:lpstr>Earthquakes</vt:lpstr>
      <vt:lpstr>Name 3 ways to construct earthquake-resistant buildings</vt:lpstr>
      <vt:lpstr>The sudden return of elastically deformed rock to its undeformed shape….</vt:lpstr>
      <vt:lpstr>According to this graph - what time did the p wave reach 4,ooo kilometers?</vt:lpstr>
      <vt:lpstr>According to this graph – how far did the s wave travel in twenty minutes?</vt:lpstr>
      <vt:lpstr>What is a break in Earth’s crust called?</vt:lpstr>
      <vt:lpstr>Compare and contrast Modified Mercalli Scale with the Richter Scale</vt:lpstr>
      <vt:lpstr>What should you do if you are inside when an earthquake occurs?</vt:lpstr>
      <vt:lpstr>Where do most earthquakes happen?</vt:lpstr>
      <vt:lpstr>How strong is a magnitude 6.0 quake than a 4.0 quake?</vt:lpstr>
      <vt:lpstr>Name the three types of plate motion</vt:lpstr>
      <vt:lpstr>If you are in a car when an earthquake occurs – what should you do?</vt:lpstr>
      <vt:lpstr>The study of earthquakes is called…</vt:lpstr>
      <vt:lpstr>What are waves of energy that travel through Earth called?</vt:lpstr>
      <vt:lpstr>How are the focus and the epicenter related?</vt:lpstr>
      <vt:lpstr>How do scientists measure an earthquake?</vt:lpstr>
      <vt:lpstr>After an earthquake you should….</vt:lpstr>
      <vt:lpstr>Which seismic waves cause the most damage?</vt:lpstr>
      <vt:lpstr>Which seismic wave arrives first?</vt:lpstr>
      <vt:lpstr>Which seismic wave move like a snake?</vt:lpstr>
      <vt:lpstr>What causes the ground to move during an earthquake?</vt:lpstr>
      <vt:lpstr>How do you measure an earthquakes strength?</vt:lpstr>
      <vt:lpstr>Which plate motion is which?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Earthquakes</dc:title>
  <dc:creator>Lynn Cronin</dc:creator>
  <cp:lastModifiedBy>Lynn Cronin</cp:lastModifiedBy>
  <cp:revision>23</cp:revision>
  <dcterms:created xsi:type="dcterms:W3CDTF">2016-03-16T16:03:17Z</dcterms:created>
  <dcterms:modified xsi:type="dcterms:W3CDTF">2016-03-17T13:25:48Z</dcterms:modified>
</cp:coreProperties>
</file>