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2" r:id="rId2"/>
    <p:sldId id="363" r:id="rId3"/>
    <p:sldId id="364" r:id="rId4"/>
    <p:sldId id="365" r:id="rId5"/>
    <p:sldId id="366" r:id="rId6"/>
    <p:sldId id="367" r:id="rId7"/>
    <p:sldId id="368" r:id="rId8"/>
    <p:sldId id="353" r:id="rId9"/>
    <p:sldId id="351" r:id="rId10"/>
    <p:sldId id="357" r:id="rId11"/>
    <p:sldId id="298" r:id="rId12"/>
    <p:sldId id="277" r:id="rId13"/>
    <p:sldId id="358" r:id="rId14"/>
    <p:sldId id="360" r:id="rId15"/>
    <p:sldId id="36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C5F0FC-0344-4A84-A604-3A421E9BEB3A}">
          <p14:sldIdLst>
            <p14:sldId id="362"/>
            <p14:sldId id="363"/>
            <p14:sldId id="364"/>
            <p14:sldId id="365"/>
            <p14:sldId id="366"/>
            <p14:sldId id="367"/>
            <p14:sldId id="368"/>
            <p14:sldId id="353"/>
            <p14:sldId id="351"/>
            <p14:sldId id="357"/>
            <p14:sldId id="298"/>
            <p14:sldId id="277"/>
            <p14:sldId id="358"/>
            <p14:sldId id="36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initials="l" lastIdx="1" clrIdx="0">
    <p:extLst>
      <p:ext uri="{19B8F6BF-5375-455C-9EA6-DF929625EA0E}">
        <p15:presenceInfo xmlns:p15="http://schemas.microsoft.com/office/powerpoint/2012/main" userId="ly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66FFCC"/>
    <a:srgbClr val="FF6600"/>
    <a:srgbClr val="FFB021"/>
    <a:srgbClr val="FFCC66"/>
    <a:srgbClr val="66FF33"/>
    <a:srgbClr val="39EE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4660"/>
  </p:normalViewPr>
  <p:slideViewPr>
    <p:cSldViewPr>
      <p:cViewPr varScale="1">
        <p:scale>
          <a:sx n="48" d="100"/>
          <a:sy n="48" d="100"/>
        </p:scale>
        <p:origin x="48" y="324"/>
      </p:cViewPr>
      <p:guideLst>
        <p:guide orient="horz" pos="2160"/>
        <p:guide pos="2880"/>
      </p:guideLst>
    </p:cSldViewPr>
  </p:slideViewPr>
  <p:notesTextViewPr>
    <p:cViewPr>
      <p:scale>
        <a:sx n="1" d="1"/>
        <a:sy n="1" d="1"/>
      </p:scale>
      <p:origin x="0" y="0"/>
    </p:cViewPr>
  </p:notesTextViewPr>
  <p:sorterViewPr>
    <p:cViewPr>
      <p:scale>
        <a:sx n="100" d="100"/>
        <a:sy n="100" d="100"/>
      </p:scale>
      <p:origin x="0" y="5844"/>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9D2E7-BF62-40B1-AE85-691EE2BAC433}" type="datetimeFigureOut">
              <a:rPr lang="en-US" smtClean="0"/>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8F14B-735C-48D1-A3D7-8ADDF9D35013}" type="slidenum">
              <a:rPr lang="en-US" smtClean="0"/>
              <a:t>‹#›</a:t>
            </a:fld>
            <a:endParaRPr lang="en-US"/>
          </a:p>
        </p:txBody>
      </p:sp>
    </p:spTree>
    <p:extLst>
      <p:ext uri="{BB962C8B-B14F-4D97-AF65-F5344CB8AC3E}">
        <p14:creationId xmlns:p14="http://schemas.microsoft.com/office/powerpoint/2010/main" val="7773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8</a:t>
            </a:fld>
            <a:endParaRPr lang="en-US"/>
          </a:p>
        </p:txBody>
      </p:sp>
    </p:spTree>
    <p:extLst>
      <p:ext uri="{BB962C8B-B14F-4D97-AF65-F5344CB8AC3E}">
        <p14:creationId xmlns:p14="http://schemas.microsoft.com/office/powerpoint/2010/main" val="53273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9</a:t>
            </a:fld>
            <a:endParaRPr lang="en-US"/>
          </a:p>
        </p:txBody>
      </p:sp>
    </p:spTree>
    <p:extLst>
      <p:ext uri="{BB962C8B-B14F-4D97-AF65-F5344CB8AC3E}">
        <p14:creationId xmlns:p14="http://schemas.microsoft.com/office/powerpoint/2010/main" val="188901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10</a:t>
            </a:fld>
            <a:endParaRPr lang="en-US"/>
          </a:p>
        </p:txBody>
      </p:sp>
    </p:spTree>
    <p:extLst>
      <p:ext uri="{BB962C8B-B14F-4D97-AF65-F5344CB8AC3E}">
        <p14:creationId xmlns:p14="http://schemas.microsoft.com/office/powerpoint/2010/main" val="28097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13</a:t>
            </a:fld>
            <a:endParaRPr lang="en-US"/>
          </a:p>
        </p:txBody>
      </p:sp>
    </p:spTree>
    <p:extLst>
      <p:ext uri="{BB962C8B-B14F-4D97-AF65-F5344CB8AC3E}">
        <p14:creationId xmlns:p14="http://schemas.microsoft.com/office/powerpoint/2010/main" val="49229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15</a:t>
            </a:fld>
            <a:endParaRPr lang="en-US"/>
          </a:p>
        </p:txBody>
      </p:sp>
    </p:spTree>
    <p:extLst>
      <p:ext uri="{BB962C8B-B14F-4D97-AF65-F5344CB8AC3E}">
        <p14:creationId xmlns:p14="http://schemas.microsoft.com/office/powerpoint/2010/main" val="272088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401795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1123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9628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32803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00898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9282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87941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707C5-4B54-4887-9102-453B6EF9A26B}"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5749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707C5-4B54-4887-9102-453B6EF9A26B}"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8312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707C5-4B54-4887-9102-453B6EF9A26B}"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57004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3490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52925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FF9200"/>
            </a:gs>
            <a:gs pos="0">
              <a:srgbClr val="FFF200"/>
            </a:gs>
            <a:gs pos="21000">
              <a:srgbClr val="FF7A00"/>
            </a:gs>
            <a:gs pos="41000">
              <a:srgbClr val="FF0300"/>
            </a:gs>
            <a:gs pos="68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707C5-4B54-4887-9102-453B6EF9A26B}" type="datetimeFigureOut">
              <a:rPr lang="en-US" smtClean="0"/>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66E20-0BF0-4924-A522-FEDBF126D02E}" type="slidenum">
              <a:rPr lang="en-US" smtClean="0"/>
              <a:t>‹#›</a:t>
            </a:fld>
            <a:endParaRPr lang="en-US"/>
          </a:p>
        </p:txBody>
      </p:sp>
    </p:spTree>
    <p:extLst>
      <p:ext uri="{BB962C8B-B14F-4D97-AF65-F5344CB8AC3E}">
        <p14:creationId xmlns:p14="http://schemas.microsoft.com/office/powerpoint/2010/main" val="385841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Autofit/>
          </a:bodyPr>
          <a:lstStyle/>
          <a:p>
            <a:r>
              <a:rPr lang="en-US" sz="8800" dirty="0">
                <a:latin typeface="Algerian" pitchFamily="82" charset="0"/>
              </a:rPr>
              <a:t>EARTHQUAKES!</a:t>
            </a:r>
          </a:p>
        </p:txBody>
      </p:sp>
      <p:sp>
        <p:nvSpPr>
          <p:cNvPr id="5" name="Title 1"/>
          <p:cNvSpPr txBox="1">
            <a:spLocks/>
          </p:cNvSpPr>
          <p:nvPr/>
        </p:nvSpPr>
        <p:spPr>
          <a:xfrm>
            <a:off x="228600" y="3581400"/>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solidFill>
                  <a:srgbClr val="FFFF00"/>
                </a:solidFill>
                <a:latin typeface="Algerian" pitchFamily="82" charset="0"/>
              </a:rPr>
              <a:t>Part 3</a:t>
            </a:r>
          </a:p>
        </p:txBody>
      </p:sp>
    </p:spTree>
    <p:custDataLst>
      <p:tags r:id="rId1"/>
    </p:custDataLst>
    <p:extLst>
      <p:ext uri="{BB962C8B-B14F-4D97-AF65-F5344CB8AC3E}">
        <p14:creationId xmlns:p14="http://schemas.microsoft.com/office/powerpoint/2010/main" val="142571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6202362"/>
          </a:xfrm>
        </p:spPr>
        <p:txBody>
          <a:bodyPr>
            <a:noAutofit/>
          </a:bodyPr>
          <a:lstStyle/>
          <a:p>
            <a:pPr algn="l"/>
            <a:r>
              <a:rPr lang="en-US" sz="2400" dirty="0">
                <a:solidFill>
                  <a:srgbClr val="00FFFF"/>
                </a:solidFill>
                <a:latin typeface="Arial Black" pitchFamily="34" charset="0"/>
              </a:rPr>
              <a:t>The shaking that we feel is called a seismic wave.</a:t>
            </a:r>
            <a:br>
              <a:rPr lang="en-US" sz="2400" dirty="0">
                <a:solidFill>
                  <a:srgbClr val="00FFFF"/>
                </a:solidFill>
                <a:latin typeface="Arial Black" pitchFamily="34" charset="0"/>
              </a:rPr>
            </a:br>
            <a:br>
              <a:rPr lang="en-US" sz="2400" dirty="0">
                <a:solidFill>
                  <a:srgbClr val="00FFFF"/>
                </a:solidFill>
                <a:latin typeface="Arial Black" pitchFamily="34" charset="0"/>
              </a:rPr>
            </a:br>
            <a:r>
              <a:rPr lang="en-US" sz="2400" dirty="0">
                <a:solidFill>
                  <a:srgbClr val="00FFFF"/>
                </a:solidFill>
                <a:latin typeface="Arial Black" pitchFamily="34" charset="0"/>
              </a:rPr>
              <a:t>Seismic waves travel through earth.</a:t>
            </a:r>
            <a:br>
              <a:rPr lang="en-US" sz="2400" dirty="0">
                <a:solidFill>
                  <a:srgbClr val="00FFFF"/>
                </a:solidFill>
                <a:latin typeface="Arial Black" pitchFamily="34" charset="0"/>
              </a:rPr>
            </a:br>
            <a:endParaRPr lang="en-US" sz="2400" dirty="0"/>
          </a:p>
        </p:txBody>
      </p:sp>
      <p:pic>
        <p:nvPicPr>
          <p:cNvPr id="5124" name="Picture 4" descr="http://geomaps.wr.usgs.gov/parks/deform/eqepifoc297x16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28800"/>
            <a:ext cx="4483023" cy="3695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908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838"/>
            <a:ext cx="8229600" cy="5973762"/>
          </a:xfrm>
        </p:spPr>
        <p:txBody>
          <a:bodyPr>
            <a:noAutofit/>
          </a:bodyPr>
          <a:lstStyle/>
          <a:p>
            <a:pPr>
              <a:lnSpc>
                <a:spcPts val="10000"/>
              </a:lnSpc>
            </a:pPr>
            <a:r>
              <a:rPr lang="en-US" sz="11500" dirty="0">
                <a:latin typeface="Arial Black" pitchFamily="34" charset="0"/>
              </a:rPr>
              <a:t>So what exactly is a seismic wave?</a:t>
            </a:r>
          </a:p>
        </p:txBody>
      </p:sp>
      <p:sp>
        <p:nvSpPr>
          <p:cNvPr id="4" name="Title 1"/>
          <p:cNvSpPr txBox="1">
            <a:spLocks/>
          </p:cNvSpPr>
          <p:nvPr/>
        </p:nvSpPr>
        <p:spPr>
          <a:xfrm>
            <a:off x="457200" y="274638"/>
            <a:ext cx="8229600" cy="5973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0000"/>
              </a:lnSpc>
            </a:pPr>
            <a:r>
              <a:rPr lang="en-US" sz="11500" dirty="0">
                <a:solidFill>
                  <a:srgbClr val="FFFF00"/>
                </a:solidFill>
                <a:latin typeface="Arial Black" pitchFamily="34" charset="0"/>
              </a:rPr>
              <a:t>So what exactly is a seismic wave?</a:t>
            </a:r>
          </a:p>
        </p:txBody>
      </p:sp>
    </p:spTree>
    <p:extLst>
      <p:ext uri="{BB962C8B-B14F-4D97-AF65-F5344CB8AC3E}">
        <p14:creationId xmlns:p14="http://schemas.microsoft.com/office/powerpoint/2010/main" val="385013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998034"/>
            <a:ext cx="8610600" cy="49455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latin typeface="Arial Black" pitchFamily="34" charset="0"/>
              </a:rPr>
              <a:t>Seismic waves are energy that travels on waves like sound and light.</a:t>
            </a:r>
          </a:p>
        </p:txBody>
      </p:sp>
      <p:sp>
        <p:nvSpPr>
          <p:cNvPr id="5" name="Title 1"/>
          <p:cNvSpPr txBox="1">
            <a:spLocks/>
          </p:cNvSpPr>
          <p:nvPr/>
        </p:nvSpPr>
        <p:spPr>
          <a:xfrm>
            <a:off x="228600" y="921834"/>
            <a:ext cx="8610600" cy="49455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latin typeface="Arial Black" pitchFamily="34" charset="0"/>
              </a:rPr>
              <a:t>Seismic waves are energy that travels on waves like sound and light.</a:t>
            </a:r>
          </a:p>
        </p:txBody>
      </p:sp>
    </p:spTree>
    <p:custDataLst>
      <p:tags r:id="rId1"/>
    </p:custDataLst>
    <p:extLst>
      <p:ext uri="{BB962C8B-B14F-4D97-AF65-F5344CB8AC3E}">
        <p14:creationId xmlns:p14="http://schemas.microsoft.com/office/powerpoint/2010/main" val="187317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632129"/>
            <a:ext cx="8305800" cy="3428999"/>
          </a:xfrm>
        </p:spPr>
        <p:txBody>
          <a:bodyPr>
            <a:noAutofit/>
          </a:bodyPr>
          <a:lstStyle/>
          <a:p>
            <a:pPr algn="l"/>
            <a:r>
              <a:rPr lang="en-US" sz="2800" dirty="0">
                <a:solidFill>
                  <a:srgbClr val="FFFF00"/>
                </a:solidFill>
                <a:latin typeface="Arial Black" pitchFamily="34" charset="0"/>
              </a:rPr>
              <a:t>Body waves travel through the interior of the earth. The two types of body waves are P-waves and S-waves</a:t>
            </a:r>
            <a:br>
              <a:rPr lang="en-US" sz="2800" dirty="0">
                <a:solidFill>
                  <a:srgbClr val="FFFF00"/>
                </a:solidFill>
                <a:latin typeface="Arial Black" pitchFamily="34" charset="0"/>
              </a:rPr>
            </a:br>
            <a:br>
              <a:rPr lang="en-US" sz="2800" dirty="0">
                <a:solidFill>
                  <a:srgbClr val="FF0000"/>
                </a:solidFill>
                <a:latin typeface="Arial Black" pitchFamily="34" charset="0"/>
              </a:rPr>
            </a:br>
            <a:r>
              <a:rPr lang="en-US" sz="2800" dirty="0">
                <a:solidFill>
                  <a:srgbClr val="FF0000"/>
                </a:solidFill>
                <a:latin typeface="Arial Black" pitchFamily="34" charset="0"/>
              </a:rPr>
              <a:t>Surface waves – these travel through the rock that we are standing on – the crust</a:t>
            </a:r>
            <a:endParaRPr lang="en-US" sz="2800" dirty="0">
              <a:solidFill>
                <a:srgbClr val="FF0000"/>
              </a:solidFill>
            </a:endParaRPr>
          </a:p>
        </p:txBody>
      </p:sp>
      <p:sp>
        <p:nvSpPr>
          <p:cNvPr id="6" name="Rectangle 5"/>
          <p:cNvSpPr/>
          <p:nvPr/>
        </p:nvSpPr>
        <p:spPr>
          <a:xfrm>
            <a:off x="520700" y="457200"/>
            <a:ext cx="8318500" cy="1200329"/>
          </a:xfrm>
          <a:prstGeom prst="rect">
            <a:avLst/>
          </a:prstGeom>
        </p:spPr>
        <p:txBody>
          <a:bodyPr wrap="square">
            <a:spAutoFit/>
          </a:bodyPr>
          <a:lstStyle/>
          <a:p>
            <a:r>
              <a:rPr lang="en-US" sz="3600" dirty="0">
                <a:solidFill>
                  <a:srgbClr val="00FFFF"/>
                </a:solidFill>
                <a:latin typeface="Arial Black" pitchFamily="34" charset="0"/>
              </a:rPr>
              <a:t>There are two different types </a:t>
            </a:r>
          </a:p>
          <a:p>
            <a:r>
              <a:rPr lang="en-US" sz="3600" dirty="0">
                <a:solidFill>
                  <a:srgbClr val="00FFFF"/>
                </a:solidFill>
                <a:latin typeface="Arial Black" pitchFamily="34" charset="0"/>
              </a:rPr>
              <a:t>of seismic waves:</a:t>
            </a:r>
            <a:endParaRPr lang="en-US" sz="3600" dirty="0"/>
          </a:p>
        </p:txBody>
      </p:sp>
    </p:spTree>
    <p:custDataLst>
      <p:tags r:id="rId1"/>
    </p:custDataLst>
    <p:extLst>
      <p:ext uri="{BB962C8B-B14F-4D97-AF65-F5344CB8AC3E}">
        <p14:creationId xmlns:p14="http://schemas.microsoft.com/office/powerpoint/2010/main" val="192533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33400"/>
            <a:ext cx="4186989" cy="2355181"/>
          </a:xfrm>
          <a:prstGeom prst="rect">
            <a:avLst/>
          </a:prstGeom>
        </p:spPr>
      </p:pic>
      <p:sp>
        <p:nvSpPr>
          <p:cNvPr id="4" name="Rectangle 3"/>
          <p:cNvSpPr/>
          <p:nvPr/>
        </p:nvSpPr>
        <p:spPr>
          <a:xfrm>
            <a:off x="355822" y="254337"/>
            <a:ext cx="3911378" cy="830997"/>
          </a:xfrm>
          <a:prstGeom prst="rect">
            <a:avLst/>
          </a:prstGeom>
        </p:spPr>
        <p:txBody>
          <a:bodyPr wrap="square">
            <a:spAutoFit/>
          </a:bodyPr>
          <a:lstStyle/>
          <a:p>
            <a:r>
              <a:rPr lang="en-US" sz="4800" dirty="0">
                <a:solidFill>
                  <a:srgbClr val="FF0000"/>
                </a:solidFill>
                <a:latin typeface="Arial Black" pitchFamily="34" charset="0"/>
              </a:rPr>
              <a:t>P-Waves</a:t>
            </a:r>
            <a:endParaRPr lang="en-US" sz="1400" dirty="0"/>
          </a:p>
        </p:txBody>
      </p:sp>
      <p:sp>
        <p:nvSpPr>
          <p:cNvPr id="8" name="Rectangle 7"/>
          <p:cNvSpPr/>
          <p:nvPr/>
        </p:nvSpPr>
        <p:spPr>
          <a:xfrm>
            <a:off x="343121" y="792301"/>
            <a:ext cx="4228877" cy="2908489"/>
          </a:xfrm>
          <a:prstGeom prst="rect">
            <a:avLst/>
          </a:prstGeom>
        </p:spPr>
        <p:txBody>
          <a:bodyPr wrap="square">
            <a:spAutoFit/>
          </a:bodyPr>
          <a:lstStyle/>
          <a:p>
            <a:r>
              <a:rPr lang="en-US" sz="2000" dirty="0">
                <a:solidFill>
                  <a:srgbClr val="33CCFF"/>
                </a:solidFill>
                <a:latin typeface="Arial" panose="020B0604020202020204" pitchFamily="34" charset="0"/>
                <a:cs typeface="Arial" panose="020B0604020202020204" pitchFamily="34" charset="0"/>
              </a:rPr>
              <a:t>(primary waves)</a:t>
            </a:r>
            <a:br>
              <a:rPr lang="en-US" sz="2000" dirty="0">
                <a:solidFill>
                  <a:srgbClr val="FFFF00"/>
                </a:solidFill>
                <a:latin typeface="Arial" panose="020B0604020202020204" pitchFamily="34" charset="0"/>
                <a:cs typeface="Arial" panose="020B0604020202020204" pitchFamily="34" charset="0"/>
              </a:rPr>
            </a:br>
            <a:r>
              <a:rPr lang="en-US" sz="2000" dirty="0">
                <a:solidFill>
                  <a:srgbClr val="FFFF00"/>
                </a:solidFill>
                <a:latin typeface="Arial" panose="020B0604020202020204" pitchFamily="34" charset="0"/>
                <a:cs typeface="Arial" panose="020B0604020202020204" pitchFamily="34" charset="0"/>
              </a:rPr>
              <a:t>P-waves can travel through anything including liquid!</a:t>
            </a:r>
            <a:br>
              <a:rPr lang="en-US" sz="2000" dirty="0">
                <a:solidFill>
                  <a:srgbClr val="FFFF00"/>
                </a:solidFill>
                <a:latin typeface="Arial" panose="020B0604020202020204" pitchFamily="34" charset="0"/>
                <a:cs typeface="Arial" panose="020B0604020202020204" pitchFamily="34" charset="0"/>
              </a:rPr>
            </a:br>
            <a:endParaRPr lang="en-US" sz="1100" dirty="0">
              <a:solidFill>
                <a:srgbClr val="FFFF00"/>
              </a:solidFill>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They are almost twice as fast as any other wave.</a:t>
            </a:r>
          </a:p>
          <a:p>
            <a:r>
              <a:rPr lang="en-US" sz="1100" dirty="0">
                <a:solidFill>
                  <a:srgbClr val="FFFF00"/>
                </a:solidFill>
                <a:latin typeface="Arial" panose="020B0604020202020204" pitchFamily="34" charset="0"/>
                <a:cs typeface="Arial" panose="020B0604020202020204" pitchFamily="34" charset="0"/>
              </a:rPr>
              <a:t> </a:t>
            </a:r>
            <a:endParaRPr lang="en-US" sz="2000" dirty="0">
              <a:solidFill>
                <a:srgbClr val="FFFF00"/>
              </a:solidFill>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P-waves travel in a push motion</a:t>
            </a:r>
          </a:p>
          <a:p>
            <a:endParaRPr lang="en-US" sz="2000" dirty="0">
              <a:solidFill>
                <a:srgbClr val="FFFF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9" name="Rectangle 8"/>
          <p:cNvSpPr/>
          <p:nvPr/>
        </p:nvSpPr>
        <p:spPr>
          <a:xfrm>
            <a:off x="343119" y="3512403"/>
            <a:ext cx="3911378" cy="830997"/>
          </a:xfrm>
          <a:prstGeom prst="rect">
            <a:avLst/>
          </a:prstGeom>
        </p:spPr>
        <p:txBody>
          <a:bodyPr wrap="square">
            <a:spAutoFit/>
          </a:bodyPr>
          <a:lstStyle/>
          <a:p>
            <a:r>
              <a:rPr lang="en-US" sz="4800" dirty="0">
                <a:solidFill>
                  <a:srgbClr val="FF0000"/>
                </a:solidFill>
                <a:latin typeface="Arial Black" pitchFamily="34" charset="0"/>
              </a:rPr>
              <a:t>S-Waves</a:t>
            </a:r>
            <a:endParaRPr lang="en-US" sz="1400" dirty="0"/>
          </a:p>
        </p:txBody>
      </p:sp>
      <p:sp>
        <p:nvSpPr>
          <p:cNvPr id="10" name="Rectangle 9"/>
          <p:cNvSpPr/>
          <p:nvPr/>
        </p:nvSpPr>
        <p:spPr>
          <a:xfrm>
            <a:off x="330419" y="4106663"/>
            <a:ext cx="3911378" cy="2554545"/>
          </a:xfrm>
          <a:prstGeom prst="rect">
            <a:avLst/>
          </a:prstGeom>
        </p:spPr>
        <p:txBody>
          <a:bodyPr wrap="square">
            <a:spAutoFit/>
          </a:bodyPr>
          <a:lstStyle/>
          <a:p>
            <a:r>
              <a:rPr lang="en-US" sz="2000" dirty="0">
                <a:solidFill>
                  <a:srgbClr val="33CCFF"/>
                </a:solidFill>
                <a:latin typeface="Arial" panose="020B0604020202020204" pitchFamily="34" charset="0"/>
                <a:cs typeface="Arial" panose="020B0604020202020204" pitchFamily="34" charset="0"/>
              </a:rPr>
              <a:t>(secondary waves)</a:t>
            </a:r>
            <a:br>
              <a:rPr lang="en-US" sz="2000" dirty="0">
                <a:solidFill>
                  <a:srgbClr val="FFFF00"/>
                </a:solidFill>
                <a:latin typeface="Arial" panose="020B0604020202020204" pitchFamily="34" charset="0"/>
                <a:cs typeface="Arial" panose="020B0604020202020204" pitchFamily="34" charset="0"/>
              </a:rPr>
            </a:br>
            <a:r>
              <a:rPr lang="en-US" sz="2000" dirty="0">
                <a:solidFill>
                  <a:srgbClr val="FFFF00"/>
                </a:solidFill>
                <a:latin typeface="Arial" panose="020B0604020202020204" pitchFamily="34" charset="0"/>
                <a:cs typeface="Arial" panose="020B0604020202020204" pitchFamily="34" charset="0"/>
              </a:rPr>
              <a:t>S-waves can only travel through solid objects – like earth’s crust and core.</a:t>
            </a:r>
            <a:br>
              <a:rPr lang="en-US" sz="2000" dirty="0">
                <a:solidFill>
                  <a:srgbClr val="FFFF00"/>
                </a:solidFill>
                <a:latin typeface="Arial" panose="020B0604020202020204" pitchFamily="34" charset="0"/>
                <a:cs typeface="Arial" panose="020B0604020202020204" pitchFamily="34" charset="0"/>
              </a:rPr>
            </a:br>
            <a:endParaRPr lang="en-US" sz="2000" dirty="0">
              <a:solidFill>
                <a:srgbClr val="FFFF00"/>
              </a:solidFill>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They move in a snakelike motion</a:t>
            </a:r>
          </a:p>
          <a:p>
            <a:endParaRPr lang="en-US" sz="2000" dirty="0">
              <a:solidFill>
                <a:srgbClr val="FFFF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1" name="Picture 2" descr="S wav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1998" y="3903722"/>
            <a:ext cx="4212389" cy="236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9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632129"/>
            <a:ext cx="8305800" cy="3428999"/>
          </a:xfrm>
        </p:spPr>
        <p:txBody>
          <a:bodyPr>
            <a:noAutofit/>
          </a:bodyPr>
          <a:lstStyle/>
          <a:p>
            <a:pPr algn="l"/>
            <a:r>
              <a:rPr lang="en-US" sz="2400" dirty="0">
                <a:solidFill>
                  <a:srgbClr val="FFFF00"/>
                </a:solidFill>
                <a:latin typeface="Arial Black" pitchFamily="34" charset="0"/>
              </a:rPr>
              <a:t>Surface waves move in both directions at once!</a:t>
            </a:r>
            <a:br>
              <a:rPr lang="en-US" sz="2400" dirty="0">
                <a:solidFill>
                  <a:srgbClr val="FFFF00"/>
                </a:solidFill>
                <a:latin typeface="Arial Black" pitchFamily="34" charset="0"/>
              </a:rPr>
            </a:br>
            <a:br>
              <a:rPr lang="en-US" sz="2400" dirty="0">
                <a:solidFill>
                  <a:srgbClr val="FF0000"/>
                </a:solidFill>
                <a:latin typeface="Arial Black" pitchFamily="34" charset="0"/>
              </a:rPr>
            </a:br>
            <a:r>
              <a:rPr lang="en-US" sz="2400" dirty="0">
                <a:solidFill>
                  <a:srgbClr val="FF0000"/>
                </a:solidFill>
                <a:latin typeface="Arial Black" pitchFamily="34" charset="0"/>
              </a:rPr>
              <a:t>They are responsible for most of the damage that earthquakes do – mostly because the surface waves run through the rock that we build on top of.</a:t>
            </a:r>
            <a:endParaRPr lang="en-US" sz="2400" dirty="0">
              <a:solidFill>
                <a:srgbClr val="FF0000"/>
              </a:solidFill>
            </a:endParaRPr>
          </a:p>
        </p:txBody>
      </p:sp>
      <p:sp>
        <p:nvSpPr>
          <p:cNvPr id="6" name="Rectangle 5"/>
          <p:cNvSpPr/>
          <p:nvPr/>
        </p:nvSpPr>
        <p:spPr>
          <a:xfrm>
            <a:off x="520700" y="457200"/>
            <a:ext cx="8318500" cy="646331"/>
          </a:xfrm>
          <a:prstGeom prst="rect">
            <a:avLst/>
          </a:prstGeom>
        </p:spPr>
        <p:txBody>
          <a:bodyPr wrap="square">
            <a:spAutoFit/>
          </a:bodyPr>
          <a:lstStyle/>
          <a:p>
            <a:r>
              <a:rPr lang="en-US" sz="3600" dirty="0">
                <a:solidFill>
                  <a:srgbClr val="00FFFF"/>
                </a:solidFill>
                <a:latin typeface="Arial Black" pitchFamily="34" charset="0"/>
              </a:rPr>
              <a:t>Surface waves </a:t>
            </a:r>
            <a:endParaRPr lang="en-US" sz="3600" dirty="0"/>
          </a:p>
        </p:txBody>
      </p:sp>
    </p:spTree>
    <p:custDataLst>
      <p:tags r:id="rId1"/>
    </p:custDataLst>
    <p:extLst>
      <p:ext uri="{BB962C8B-B14F-4D97-AF65-F5344CB8AC3E}">
        <p14:creationId xmlns:p14="http://schemas.microsoft.com/office/powerpoint/2010/main" val="70050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Autofit/>
          </a:bodyPr>
          <a:lstStyle/>
          <a:p>
            <a:r>
              <a:rPr lang="en-US" sz="8800" dirty="0">
                <a:latin typeface="Algerian" pitchFamily="82" charset="0"/>
              </a:rPr>
              <a:t>Quick review:</a:t>
            </a:r>
          </a:p>
        </p:txBody>
      </p:sp>
    </p:spTree>
    <p:custDataLst>
      <p:tags r:id="rId1"/>
    </p:custDataLst>
    <p:extLst>
      <p:ext uri="{BB962C8B-B14F-4D97-AF65-F5344CB8AC3E}">
        <p14:creationId xmlns:p14="http://schemas.microsoft.com/office/powerpoint/2010/main" val="11228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149"/>
            <a:ext cx="8229600" cy="1143000"/>
          </a:xfrm>
        </p:spPr>
        <p:txBody>
          <a:bodyPr>
            <a:noAutofit/>
          </a:bodyPr>
          <a:lstStyle/>
          <a:p>
            <a:r>
              <a:rPr lang="en-US" sz="2400" dirty="0">
                <a:solidFill>
                  <a:srgbClr val="FFFF00"/>
                </a:solidFill>
                <a:latin typeface="Arial Black" pitchFamily="34" charset="0"/>
              </a:rPr>
              <a:t>Where do most earthquakes occur?</a:t>
            </a:r>
          </a:p>
        </p:txBody>
      </p:sp>
      <p:sp>
        <p:nvSpPr>
          <p:cNvPr id="7" name="Title 1"/>
          <p:cNvSpPr txBox="1">
            <a:spLocks/>
          </p:cNvSpPr>
          <p:nvPr/>
        </p:nvSpPr>
        <p:spPr>
          <a:xfrm>
            <a:off x="457200" y="680436"/>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FF0000"/>
                </a:solidFill>
                <a:latin typeface="Arial Black" pitchFamily="34" charset="0"/>
              </a:rPr>
              <a:t>90% happen on the ring of Fire </a:t>
            </a:r>
          </a:p>
        </p:txBody>
      </p:sp>
      <p:sp>
        <p:nvSpPr>
          <p:cNvPr id="8" name="Title 1"/>
          <p:cNvSpPr txBox="1">
            <a:spLocks/>
          </p:cNvSpPr>
          <p:nvPr/>
        </p:nvSpPr>
        <p:spPr>
          <a:xfrm>
            <a:off x="431409" y="1311206"/>
            <a:ext cx="8229600" cy="5178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00"/>
                </a:solidFill>
                <a:latin typeface="Arial Black" pitchFamily="34" charset="0"/>
              </a:rPr>
              <a:t>Which plate does the ring surround?</a:t>
            </a:r>
          </a:p>
        </p:txBody>
      </p:sp>
      <p:sp>
        <p:nvSpPr>
          <p:cNvPr id="9" name="Title 1"/>
          <p:cNvSpPr txBox="1">
            <a:spLocks/>
          </p:cNvSpPr>
          <p:nvPr/>
        </p:nvSpPr>
        <p:spPr>
          <a:xfrm>
            <a:off x="405618" y="1739375"/>
            <a:ext cx="8229600" cy="622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FF0000"/>
                </a:solidFill>
                <a:latin typeface="Arial Black" pitchFamily="34" charset="0"/>
              </a:rPr>
              <a:t>The Pacific Plate</a:t>
            </a:r>
          </a:p>
        </p:txBody>
      </p:sp>
      <p:grpSp>
        <p:nvGrpSpPr>
          <p:cNvPr id="11" name="Group 10"/>
          <p:cNvGrpSpPr/>
          <p:nvPr/>
        </p:nvGrpSpPr>
        <p:grpSpPr>
          <a:xfrm>
            <a:off x="1524000" y="2421669"/>
            <a:ext cx="6400800" cy="4022057"/>
            <a:chOff x="1981200" y="3329151"/>
            <a:chExt cx="5242443" cy="3114575"/>
          </a:xfrm>
        </p:grpSpPr>
        <p:grpSp>
          <p:nvGrpSpPr>
            <p:cNvPr id="10" name="Group 9"/>
            <p:cNvGrpSpPr/>
            <p:nvPr/>
          </p:nvGrpSpPr>
          <p:grpSpPr>
            <a:xfrm>
              <a:off x="1981200" y="3329151"/>
              <a:ext cx="5242443" cy="3114575"/>
              <a:chOff x="1981200" y="3329151"/>
              <a:chExt cx="5242443" cy="3114575"/>
            </a:xfrm>
          </p:grpSpPr>
          <p:pic>
            <p:nvPicPr>
              <p:cNvPr id="1026" name="Picture 2" descr="http://www.crystalinks.com/rof.jpg"/>
              <p:cNvPicPr>
                <a:picLocks noChangeAspect="1" noChangeArrowheads="1"/>
              </p:cNvPicPr>
              <p:nvPr/>
            </p:nvPicPr>
            <p:blipFill rotWithShape="1">
              <a:blip r:embed="rId3">
                <a:extLst>
                  <a:ext uri="{28A0092B-C50C-407E-A947-70E740481C1C}">
                    <a14:useLocalDpi xmlns:a14="http://schemas.microsoft.com/office/drawing/2010/main" val="0"/>
                  </a:ext>
                </a:extLst>
              </a:blip>
              <a:srcRect b="2142"/>
              <a:stretch/>
            </p:blipFill>
            <p:spPr bwMode="auto">
              <a:xfrm>
                <a:off x="1981200" y="3329151"/>
                <a:ext cx="5242443" cy="3114575"/>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2832872" y="3657849"/>
                <a:ext cx="2507702" cy="2284895"/>
              </a:xfrm>
              <a:custGeom>
                <a:avLst/>
                <a:gdLst>
                  <a:gd name="connsiteX0" fmla="*/ 1191810 w 4096935"/>
                  <a:gd name="connsiteY0" fmla="*/ 2543175 h 3514725"/>
                  <a:gd name="connsiteX1" fmla="*/ 1182285 w 4096935"/>
                  <a:gd name="connsiteY1" fmla="*/ 2419350 h 3514725"/>
                  <a:gd name="connsiteX2" fmla="*/ 1144185 w 4096935"/>
                  <a:gd name="connsiteY2" fmla="*/ 2333625 h 3514725"/>
                  <a:gd name="connsiteX3" fmla="*/ 1115610 w 4096935"/>
                  <a:gd name="connsiteY3" fmla="*/ 2305050 h 3514725"/>
                  <a:gd name="connsiteX4" fmla="*/ 1058460 w 4096935"/>
                  <a:gd name="connsiteY4" fmla="*/ 2266950 h 3514725"/>
                  <a:gd name="connsiteX5" fmla="*/ 1039410 w 4096935"/>
                  <a:gd name="connsiteY5" fmla="*/ 2190750 h 3514725"/>
                  <a:gd name="connsiteX6" fmla="*/ 1020360 w 4096935"/>
                  <a:gd name="connsiteY6" fmla="*/ 2162175 h 3514725"/>
                  <a:gd name="connsiteX7" fmla="*/ 934635 w 4096935"/>
                  <a:gd name="connsiteY7" fmla="*/ 2133600 h 3514725"/>
                  <a:gd name="connsiteX8" fmla="*/ 848910 w 4096935"/>
                  <a:gd name="connsiteY8" fmla="*/ 2105025 h 3514725"/>
                  <a:gd name="connsiteX9" fmla="*/ 820335 w 4096935"/>
                  <a:gd name="connsiteY9" fmla="*/ 2095500 h 3514725"/>
                  <a:gd name="connsiteX10" fmla="*/ 706035 w 4096935"/>
                  <a:gd name="connsiteY10" fmla="*/ 2076450 h 3514725"/>
                  <a:gd name="connsiteX11" fmla="*/ 648885 w 4096935"/>
                  <a:gd name="connsiteY11" fmla="*/ 2057400 h 3514725"/>
                  <a:gd name="connsiteX12" fmla="*/ 620310 w 4096935"/>
                  <a:gd name="connsiteY12" fmla="*/ 2038350 h 3514725"/>
                  <a:gd name="connsiteX13" fmla="*/ 601260 w 4096935"/>
                  <a:gd name="connsiteY13" fmla="*/ 2009775 h 3514725"/>
                  <a:gd name="connsiteX14" fmla="*/ 486960 w 4096935"/>
                  <a:gd name="connsiteY14" fmla="*/ 1981200 h 3514725"/>
                  <a:gd name="connsiteX15" fmla="*/ 410760 w 4096935"/>
                  <a:gd name="connsiteY15" fmla="*/ 1962150 h 3514725"/>
                  <a:gd name="connsiteX16" fmla="*/ 353610 w 4096935"/>
                  <a:gd name="connsiteY16" fmla="*/ 1952625 h 3514725"/>
                  <a:gd name="connsiteX17" fmla="*/ 286935 w 4096935"/>
                  <a:gd name="connsiteY17" fmla="*/ 1933575 h 3514725"/>
                  <a:gd name="connsiteX18" fmla="*/ 220260 w 4096935"/>
                  <a:gd name="connsiteY18" fmla="*/ 1914525 h 3514725"/>
                  <a:gd name="connsiteX19" fmla="*/ 191685 w 4096935"/>
                  <a:gd name="connsiteY19" fmla="*/ 1895475 h 3514725"/>
                  <a:gd name="connsiteX20" fmla="*/ 96435 w 4096935"/>
                  <a:gd name="connsiteY20" fmla="*/ 1781175 h 3514725"/>
                  <a:gd name="connsiteX21" fmla="*/ 77385 w 4096935"/>
                  <a:gd name="connsiteY21" fmla="*/ 1752600 h 3514725"/>
                  <a:gd name="connsiteX22" fmla="*/ 67860 w 4096935"/>
                  <a:gd name="connsiteY22" fmla="*/ 1724025 h 3514725"/>
                  <a:gd name="connsiteX23" fmla="*/ 29760 w 4096935"/>
                  <a:gd name="connsiteY23" fmla="*/ 1666875 h 3514725"/>
                  <a:gd name="connsiteX24" fmla="*/ 20235 w 4096935"/>
                  <a:gd name="connsiteY24" fmla="*/ 1638300 h 3514725"/>
                  <a:gd name="connsiteX25" fmla="*/ 1185 w 4096935"/>
                  <a:gd name="connsiteY25" fmla="*/ 1552575 h 3514725"/>
                  <a:gd name="connsiteX26" fmla="*/ 10710 w 4096935"/>
                  <a:gd name="connsiteY26" fmla="*/ 1400175 h 3514725"/>
                  <a:gd name="connsiteX27" fmla="*/ 96435 w 4096935"/>
                  <a:gd name="connsiteY27" fmla="*/ 1314450 h 3514725"/>
                  <a:gd name="connsiteX28" fmla="*/ 144060 w 4096935"/>
                  <a:gd name="connsiteY28" fmla="*/ 1247775 h 3514725"/>
                  <a:gd name="connsiteX29" fmla="*/ 172635 w 4096935"/>
                  <a:gd name="connsiteY29" fmla="*/ 1219200 h 3514725"/>
                  <a:gd name="connsiteX30" fmla="*/ 201210 w 4096935"/>
                  <a:gd name="connsiteY30" fmla="*/ 1162050 h 3514725"/>
                  <a:gd name="connsiteX31" fmla="*/ 229785 w 4096935"/>
                  <a:gd name="connsiteY31" fmla="*/ 1143000 h 3514725"/>
                  <a:gd name="connsiteX32" fmla="*/ 296460 w 4096935"/>
                  <a:gd name="connsiteY32" fmla="*/ 1057275 h 3514725"/>
                  <a:gd name="connsiteX33" fmla="*/ 315510 w 4096935"/>
                  <a:gd name="connsiteY33" fmla="*/ 1028700 h 3514725"/>
                  <a:gd name="connsiteX34" fmla="*/ 372660 w 4096935"/>
                  <a:gd name="connsiteY34" fmla="*/ 981075 h 3514725"/>
                  <a:gd name="connsiteX35" fmla="*/ 458385 w 4096935"/>
                  <a:gd name="connsiteY35" fmla="*/ 857250 h 3514725"/>
                  <a:gd name="connsiteX36" fmla="*/ 496485 w 4096935"/>
                  <a:gd name="connsiteY36" fmla="*/ 800100 h 3514725"/>
                  <a:gd name="connsiteX37" fmla="*/ 534585 w 4096935"/>
                  <a:gd name="connsiteY37" fmla="*/ 752475 h 3514725"/>
                  <a:gd name="connsiteX38" fmla="*/ 572685 w 4096935"/>
                  <a:gd name="connsiteY38" fmla="*/ 695325 h 3514725"/>
                  <a:gd name="connsiteX39" fmla="*/ 591735 w 4096935"/>
                  <a:gd name="connsiteY39" fmla="*/ 666750 h 3514725"/>
                  <a:gd name="connsiteX40" fmla="*/ 620310 w 4096935"/>
                  <a:gd name="connsiteY40" fmla="*/ 647700 h 3514725"/>
                  <a:gd name="connsiteX41" fmla="*/ 658410 w 4096935"/>
                  <a:gd name="connsiteY41" fmla="*/ 600075 h 3514725"/>
                  <a:gd name="connsiteX42" fmla="*/ 686985 w 4096935"/>
                  <a:gd name="connsiteY42" fmla="*/ 571500 h 3514725"/>
                  <a:gd name="connsiteX43" fmla="*/ 744135 w 4096935"/>
                  <a:gd name="connsiteY43" fmla="*/ 542925 h 3514725"/>
                  <a:gd name="connsiteX44" fmla="*/ 801285 w 4096935"/>
                  <a:gd name="connsiteY44" fmla="*/ 504825 h 3514725"/>
                  <a:gd name="connsiteX45" fmla="*/ 858435 w 4096935"/>
                  <a:gd name="connsiteY45" fmla="*/ 466725 h 3514725"/>
                  <a:gd name="connsiteX46" fmla="*/ 887010 w 4096935"/>
                  <a:gd name="connsiteY46" fmla="*/ 447675 h 3514725"/>
                  <a:gd name="connsiteX47" fmla="*/ 934635 w 4096935"/>
                  <a:gd name="connsiteY47" fmla="*/ 409575 h 3514725"/>
                  <a:gd name="connsiteX48" fmla="*/ 953685 w 4096935"/>
                  <a:gd name="connsiteY48" fmla="*/ 381000 h 3514725"/>
                  <a:gd name="connsiteX49" fmla="*/ 1039410 w 4096935"/>
                  <a:gd name="connsiteY49" fmla="*/ 333375 h 3514725"/>
                  <a:gd name="connsiteX50" fmla="*/ 1096560 w 4096935"/>
                  <a:gd name="connsiteY50" fmla="*/ 342900 h 3514725"/>
                  <a:gd name="connsiteX51" fmla="*/ 1153710 w 4096935"/>
                  <a:gd name="connsiteY51" fmla="*/ 361950 h 3514725"/>
                  <a:gd name="connsiteX52" fmla="*/ 1182285 w 4096935"/>
                  <a:gd name="connsiteY52" fmla="*/ 371475 h 3514725"/>
                  <a:gd name="connsiteX53" fmla="*/ 1277535 w 4096935"/>
                  <a:gd name="connsiteY53" fmla="*/ 381000 h 3514725"/>
                  <a:gd name="connsiteX54" fmla="*/ 1649010 w 4096935"/>
                  <a:gd name="connsiteY54" fmla="*/ 371475 h 3514725"/>
                  <a:gd name="connsiteX55" fmla="*/ 1706160 w 4096935"/>
                  <a:gd name="connsiteY55" fmla="*/ 352425 h 3514725"/>
                  <a:gd name="connsiteX56" fmla="*/ 1734735 w 4096935"/>
                  <a:gd name="connsiteY56" fmla="*/ 342900 h 3514725"/>
                  <a:gd name="connsiteX57" fmla="*/ 1744260 w 4096935"/>
                  <a:gd name="connsiteY57" fmla="*/ 314325 h 3514725"/>
                  <a:gd name="connsiteX58" fmla="*/ 1810935 w 4096935"/>
                  <a:gd name="connsiteY58" fmla="*/ 266700 h 3514725"/>
                  <a:gd name="connsiteX59" fmla="*/ 1858560 w 4096935"/>
                  <a:gd name="connsiteY59" fmla="*/ 228600 h 3514725"/>
                  <a:gd name="connsiteX60" fmla="*/ 1877610 w 4096935"/>
                  <a:gd name="connsiteY60" fmla="*/ 200025 h 3514725"/>
                  <a:gd name="connsiteX61" fmla="*/ 1934760 w 4096935"/>
                  <a:gd name="connsiteY61" fmla="*/ 161925 h 3514725"/>
                  <a:gd name="connsiteX62" fmla="*/ 1982385 w 4096935"/>
                  <a:gd name="connsiteY62" fmla="*/ 114300 h 3514725"/>
                  <a:gd name="connsiteX63" fmla="*/ 2010960 w 4096935"/>
                  <a:gd name="connsiteY63" fmla="*/ 85725 h 3514725"/>
                  <a:gd name="connsiteX64" fmla="*/ 2039535 w 4096935"/>
                  <a:gd name="connsiteY64" fmla="*/ 76200 h 3514725"/>
                  <a:gd name="connsiteX65" fmla="*/ 2068110 w 4096935"/>
                  <a:gd name="connsiteY65" fmla="*/ 57150 h 3514725"/>
                  <a:gd name="connsiteX66" fmla="*/ 2096685 w 4096935"/>
                  <a:gd name="connsiteY66" fmla="*/ 47625 h 3514725"/>
                  <a:gd name="connsiteX67" fmla="*/ 2125260 w 4096935"/>
                  <a:gd name="connsiteY67" fmla="*/ 28575 h 3514725"/>
                  <a:gd name="connsiteX68" fmla="*/ 2220510 w 4096935"/>
                  <a:gd name="connsiteY68" fmla="*/ 9525 h 3514725"/>
                  <a:gd name="connsiteX69" fmla="*/ 2249085 w 4096935"/>
                  <a:gd name="connsiteY69" fmla="*/ 0 h 3514725"/>
                  <a:gd name="connsiteX70" fmla="*/ 2344335 w 4096935"/>
                  <a:gd name="connsiteY70" fmla="*/ 9525 h 3514725"/>
                  <a:gd name="connsiteX71" fmla="*/ 2391960 w 4096935"/>
                  <a:gd name="connsiteY71" fmla="*/ 57150 h 3514725"/>
                  <a:gd name="connsiteX72" fmla="*/ 2420535 w 4096935"/>
                  <a:gd name="connsiteY72" fmla="*/ 76200 h 3514725"/>
                  <a:gd name="connsiteX73" fmla="*/ 2449110 w 4096935"/>
                  <a:gd name="connsiteY73" fmla="*/ 104775 h 3514725"/>
                  <a:gd name="connsiteX74" fmla="*/ 2477685 w 4096935"/>
                  <a:gd name="connsiteY74" fmla="*/ 123825 h 3514725"/>
                  <a:gd name="connsiteX75" fmla="*/ 2544360 w 4096935"/>
                  <a:gd name="connsiteY75" fmla="*/ 142875 h 3514725"/>
                  <a:gd name="connsiteX76" fmla="*/ 2620560 w 4096935"/>
                  <a:gd name="connsiteY76" fmla="*/ 180975 h 3514725"/>
                  <a:gd name="connsiteX77" fmla="*/ 2677710 w 4096935"/>
                  <a:gd name="connsiteY77" fmla="*/ 238125 h 3514725"/>
                  <a:gd name="connsiteX78" fmla="*/ 2696760 w 4096935"/>
                  <a:gd name="connsiteY78" fmla="*/ 295275 h 3514725"/>
                  <a:gd name="connsiteX79" fmla="*/ 2706285 w 4096935"/>
                  <a:gd name="connsiteY79" fmla="*/ 323850 h 3514725"/>
                  <a:gd name="connsiteX80" fmla="*/ 2715810 w 4096935"/>
                  <a:gd name="connsiteY80" fmla="*/ 361950 h 3514725"/>
                  <a:gd name="connsiteX81" fmla="*/ 2734860 w 4096935"/>
                  <a:gd name="connsiteY81" fmla="*/ 419100 h 3514725"/>
                  <a:gd name="connsiteX82" fmla="*/ 2744385 w 4096935"/>
                  <a:gd name="connsiteY82" fmla="*/ 447675 h 3514725"/>
                  <a:gd name="connsiteX83" fmla="*/ 2763435 w 4096935"/>
                  <a:gd name="connsiteY83" fmla="*/ 476250 h 3514725"/>
                  <a:gd name="connsiteX84" fmla="*/ 2782485 w 4096935"/>
                  <a:gd name="connsiteY84" fmla="*/ 533400 h 3514725"/>
                  <a:gd name="connsiteX85" fmla="*/ 2801535 w 4096935"/>
                  <a:gd name="connsiteY85" fmla="*/ 561975 h 3514725"/>
                  <a:gd name="connsiteX86" fmla="*/ 2830110 w 4096935"/>
                  <a:gd name="connsiteY86" fmla="*/ 666750 h 3514725"/>
                  <a:gd name="connsiteX87" fmla="*/ 2849160 w 4096935"/>
                  <a:gd name="connsiteY87" fmla="*/ 723900 h 3514725"/>
                  <a:gd name="connsiteX88" fmla="*/ 2858685 w 4096935"/>
                  <a:gd name="connsiteY88" fmla="*/ 752475 h 3514725"/>
                  <a:gd name="connsiteX89" fmla="*/ 2868210 w 4096935"/>
                  <a:gd name="connsiteY89" fmla="*/ 781050 h 3514725"/>
                  <a:gd name="connsiteX90" fmla="*/ 2887260 w 4096935"/>
                  <a:gd name="connsiteY90" fmla="*/ 809625 h 3514725"/>
                  <a:gd name="connsiteX91" fmla="*/ 2906310 w 4096935"/>
                  <a:gd name="connsiteY91" fmla="*/ 866775 h 3514725"/>
                  <a:gd name="connsiteX92" fmla="*/ 2925360 w 4096935"/>
                  <a:gd name="connsiteY92" fmla="*/ 895350 h 3514725"/>
                  <a:gd name="connsiteX93" fmla="*/ 2972985 w 4096935"/>
                  <a:gd name="connsiteY93" fmla="*/ 971550 h 3514725"/>
                  <a:gd name="connsiteX94" fmla="*/ 3011085 w 4096935"/>
                  <a:gd name="connsiteY94" fmla="*/ 1085850 h 3514725"/>
                  <a:gd name="connsiteX95" fmla="*/ 3020610 w 4096935"/>
                  <a:gd name="connsiteY95" fmla="*/ 1114425 h 3514725"/>
                  <a:gd name="connsiteX96" fmla="*/ 3049185 w 4096935"/>
                  <a:gd name="connsiteY96" fmla="*/ 1133475 h 3514725"/>
                  <a:gd name="connsiteX97" fmla="*/ 3087285 w 4096935"/>
                  <a:gd name="connsiteY97" fmla="*/ 1190625 h 3514725"/>
                  <a:gd name="connsiteX98" fmla="*/ 3115860 w 4096935"/>
                  <a:gd name="connsiteY98" fmla="*/ 1247775 h 3514725"/>
                  <a:gd name="connsiteX99" fmla="*/ 3134910 w 4096935"/>
                  <a:gd name="connsiteY99" fmla="*/ 1276350 h 3514725"/>
                  <a:gd name="connsiteX100" fmla="*/ 3153960 w 4096935"/>
                  <a:gd name="connsiteY100" fmla="*/ 1333500 h 3514725"/>
                  <a:gd name="connsiteX101" fmla="*/ 3211110 w 4096935"/>
                  <a:gd name="connsiteY101" fmla="*/ 1371600 h 3514725"/>
                  <a:gd name="connsiteX102" fmla="*/ 3296835 w 4096935"/>
                  <a:gd name="connsiteY102" fmla="*/ 1419225 h 3514725"/>
                  <a:gd name="connsiteX103" fmla="*/ 3325410 w 4096935"/>
                  <a:gd name="connsiteY103" fmla="*/ 1438275 h 3514725"/>
                  <a:gd name="connsiteX104" fmla="*/ 3353985 w 4096935"/>
                  <a:gd name="connsiteY104" fmla="*/ 1457325 h 3514725"/>
                  <a:gd name="connsiteX105" fmla="*/ 3439710 w 4096935"/>
                  <a:gd name="connsiteY105" fmla="*/ 1524000 h 3514725"/>
                  <a:gd name="connsiteX106" fmla="*/ 3468285 w 4096935"/>
                  <a:gd name="connsiteY106" fmla="*/ 1543050 h 3514725"/>
                  <a:gd name="connsiteX107" fmla="*/ 3496860 w 4096935"/>
                  <a:gd name="connsiteY107" fmla="*/ 1552575 h 3514725"/>
                  <a:gd name="connsiteX108" fmla="*/ 3525435 w 4096935"/>
                  <a:gd name="connsiteY108" fmla="*/ 1571625 h 3514725"/>
                  <a:gd name="connsiteX109" fmla="*/ 3582585 w 4096935"/>
                  <a:gd name="connsiteY109" fmla="*/ 1590675 h 3514725"/>
                  <a:gd name="connsiteX110" fmla="*/ 3611160 w 4096935"/>
                  <a:gd name="connsiteY110" fmla="*/ 1609725 h 3514725"/>
                  <a:gd name="connsiteX111" fmla="*/ 3639735 w 4096935"/>
                  <a:gd name="connsiteY111" fmla="*/ 1619250 h 3514725"/>
                  <a:gd name="connsiteX112" fmla="*/ 3696885 w 4096935"/>
                  <a:gd name="connsiteY112" fmla="*/ 1657350 h 3514725"/>
                  <a:gd name="connsiteX113" fmla="*/ 3725460 w 4096935"/>
                  <a:gd name="connsiteY113" fmla="*/ 1676400 h 3514725"/>
                  <a:gd name="connsiteX114" fmla="*/ 3782610 w 4096935"/>
                  <a:gd name="connsiteY114" fmla="*/ 1695450 h 3514725"/>
                  <a:gd name="connsiteX115" fmla="*/ 3820710 w 4096935"/>
                  <a:gd name="connsiteY115" fmla="*/ 1762125 h 3514725"/>
                  <a:gd name="connsiteX116" fmla="*/ 3839760 w 4096935"/>
                  <a:gd name="connsiteY116" fmla="*/ 1790700 h 3514725"/>
                  <a:gd name="connsiteX117" fmla="*/ 3849285 w 4096935"/>
                  <a:gd name="connsiteY117" fmla="*/ 1819275 h 3514725"/>
                  <a:gd name="connsiteX118" fmla="*/ 3877860 w 4096935"/>
                  <a:gd name="connsiteY118" fmla="*/ 1847850 h 3514725"/>
                  <a:gd name="connsiteX119" fmla="*/ 3887385 w 4096935"/>
                  <a:gd name="connsiteY119" fmla="*/ 1876425 h 3514725"/>
                  <a:gd name="connsiteX120" fmla="*/ 3906435 w 4096935"/>
                  <a:gd name="connsiteY120" fmla="*/ 1905000 h 3514725"/>
                  <a:gd name="connsiteX121" fmla="*/ 3915960 w 4096935"/>
                  <a:gd name="connsiteY121" fmla="*/ 2228850 h 3514725"/>
                  <a:gd name="connsiteX122" fmla="*/ 3944535 w 4096935"/>
                  <a:gd name="connsiteY122" fmla="*/ 2247900 h 3514725"/>
                  <a:gd name="connsiteX123" fmla="*/ 3973110 w 4096935"/>
                  <a:gd name="connsiteY123" fmla="*/ 2276475 h 3514725"/>
                  <a:gd name="connsiteX124" fmla="*/ 4001685 w 4096935"/>
                  <a:gd name="connsiteY124" fmla="*/ 2295525 h 3514725"/>
                  <a:gd name="connsiteX125" fmla="*/ 4049310 w 4096935"/>
                  <a:gd name="connsiteY125" fmla="*/ 2352675 h 3514725"/>
                  <a:gd name="connsiteX126" fmla="*/ 4096935 w 4096935"/>
                  <a:gd name="connsiteY126" fmla="*/ 2409825 h 3514725"/>
                  <a:gd name="connsiteX127" fmla="*/ 4087410 w 4096935"/>
                  <a:gd name="connsiteY127" fmla="*/ 2705100 h 3514725"/>
                  <a:gd name="connsiteX128" fmla="*/ 4077885 w 4096935"/>
                  <a:gd name="connsiteY128" fmla="*/ 2733675 h 3514725"/>
                  <a:gd name="connsiteX129" fmla="*/ 4068360 w 4096935"/>
                  <a:gd name="connsiteY129" fmla="*/ 2771775 h 3514725"/>
                  <a:gd name="connsiteX130" fmla="*/ 4058835 w 4096935"/>
                  <a:gd name="connsiteY130" fmla="*/ 2886075 h 3514725"/>
                  <a:gd name="connsiteX131" fmla="*/ 4049310 w 4096935"/>
                  <a:gd name="connsiteY131" fmla="*/ 3067050 h 3514725"/>
                  <a:gd name="connsiteX132" fmla="*/ 4039785 w 4096935"/>
                  <a:gd name="connsiteY132" fmla="*/ 3114675 h 3514725"/>
                  <a:gd name="connsiteX133" fmla="*/ 4020735 w 4096935"/>
                  <a:gd name="connsiteY133" fmla="*/ 3219450 h 3514725"/>
                  <a:gd name="connsiteX134" fmla="*/ 4039785 w 4096935"/>
                  <a:gd name="connsiteY134" fmla="*/ 3467100 h 3514725"/>
                  <a:gd name="connsiteX135" fmla="*/ 4049310 w 4096935"/>
                  <a:gd name="connsiteY135" fmla="*/ 3495675 h 3514725"/>
                  <a:gd name="connsiteX136" fmla="*/ 4068360 w 4096935"/>
                  <a:gd name="connsiteY136" fmla="*/ 3514725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096935" h="3514725">
                    <a:moveTo>
                      <a:pt x="1191810" y="2543175"/>
                    </a:moveTo>
                    <a:cubicBezTo>
                      <a:pt x="1188635" y="2501900"/>
                      <a:pt x="1188741" y="2460240"/>
                      <a:pt x="1182285" y="2419350"/>
                    </a:cubicBezTo>
                    <a:cubicBezTo>
                      <a:pt x="1177430" y="2388605"/>
                      <a:pt x="1164217" y="2357664"/>
                      <a:pt x="1144185" y="2333625"/>
                    </a:cubicBezTo>
                    <a:cubicBezTo>
                      <a:pt x="1135561" y="2323277"/>
                      <a:pt x="1126243" y="2313320"/>
                      <a:pt x="1115610" y="2305050"/>
                    </a:cubicBezTo>
                    <a:cubicBezTo>
                      <a:pt x="1097538" y="2290994"/>
                      <a:pt x="1058460" y="2266950"/>
                      <a:pt x="1058460" y="2266950"/>
                    </a:cubicBezTo>
                    <a:cubicBezTo>
                      <a:pt x="1054837" y="2248836"/>
                      <a:pt x="1049173" y="2210276"/>
                      <a:pt x="1039410" y="2190750"/>
                    </a:cubicBezTo>
                    <a:cubicBezTo>
                      <a:pt x="1034290" y="2180511"/>
                      <a:pt x="1030068" y="2168242"/>
                      <a:pt x="1020360" y="2162175"/>
                    </a:cubicBezTo>
                    <a:lnTo>
                      <a:pt x="934635" y="2133600"/>
                    </a:lnTo>
                    <a:lnTo>
                      <a:pt x="848910" y="2105025"/>
                    </a:lnTo>
                    <a:cubicBezTo>
                      <a:pt x="839385" y="2101850"/>
                      <a:pt x="830298" y="2096745"/>
                      <a:pt x="820335" y="2095500"/>
                    </a:cubicBezTo>
                    <a:cubicBezTo>
                      <a:pt x="766305" y="2088746"/>
                      <a:pt x="750987" y="2089936"/>
                      <a:pt x="706035" y="2076450"/>
                    </a:cubicBezTo>
                    <a:cubicBezTo>
                      <a:pt x="686801" y="2070680"/>
                      <a:pt x="665593" y="2068539"/>
                      <a:pt x="648885" y="2057400"/>
                    </a:cubicBezTo>
                    <a:lnTo>
                      <a:pt x="620310" y="2038350"/>
                    </a:lnTo>
                    <a:cubicBezTo>
                      <a:pt x="613960" y="2028825"/>
                      <a:pt x="610968" y="2015842"/>
                      <a:pt x="601260" y="2009775"/>
                    </a:cubicBezTo>
                    <a:cubicBezTo>
                      <a:pt x="570107" y="1990304"/>
                      <a:pt x="521293" y="1988557"/>
                      <a:pt x="486960" y="1981200"/>
                    </a:cubicBezTo>
                    <a:cubicBezTo>
                      <a:pt x="461359" y="1975714"/>
                      <a:pt x="436585" y="1966454"/>
                      <a:pt x="410760" y="1962150"/>
                    </a:cubicBezTo>
                    <a:cubicBezTo>
                      <a:pt x="391710" y="1958975"/>
                      <a:pt x="372548" y="1956413"/>
                      <a:pt x="353610" y="1952625"/>
                    </a:cubicBezTo>
                    <a:cubicBezTo>
                      <a:pt x="303982" y="1942699"/>
                      <a:pt x="329300" y="1945679"/>
                      <a:pt x="286935" y="1933575"/>
                    </a:cubicBezTo>
                    <a:cubicBezTo>
                      <a:pt x="272693" y="1929506"/>
                      <a:pt x="235485" y="1922138"/>
                      <a:pt x="220260" y="1914525"/>
                    </a:cubicBezTo>
                    <a:cubicBezTo>
                      <a:pt x="210021" y="1909405"/>
                      <a:pt x="200241" y="1903080"/>
                      <a:pt x="191685" y="1895475"/>
                    </a:cubicBezTo>
                    <a:cubicBezTo>
                      <a:pt x="131680" y="1842137"/>
                      <a:pt x="138147" y="1843743"/>
                      <a:pt x="96435" y="1781175"/>
                    </a:cubicBezTo>
                    <a:cubicBezTo>
                      <a:pt x="90085" y="1771650"/>
                      <a:pt x="81005" y="1763460"/>
                      <a:pt x="77385" y="1752600"/>
                    </a:cubicBezTo>
                    <a:cubicBezTo>
                      <a:pt x="74210" y="1743075"/>
                      <a:pt x="72736" y="1732802"/>
                      <a:pt x="67860" y="1724025"/>
                    </a:cubicBezTo>
                    <a:cubicBezTo>
                      <a:pt x="56741" y="1704011"/>
                      <a:pt x="37000" y="1688595"/>
                      <a:pt x="29760" y="1666875"/>
                    </a:cubicBezTo>
                    <a:cubicBezTo>
                      <a:pt x="26585" y="1657350"/>
                      <a:pt x="22413" y="1648101"/>
                      <a:pt x="20235" y="1638300"/>
                    </a:cubicBezTo>
                    <a:cubicBezTo>
                      <a:pt x="-2116" y="1537720"/>
                      <a:pt x="22627" y="1616901"/>
                      <a:pt x="1185" y="1552575"/>
                    </a:cubicBezTo>
                    <a:cubicBezTo>
                      <a:pt x="4360" y="1501775"/>
                      <a:pt x="-8193" y="1447434"/>
                      <a:pt x="10710" y="1400175"/>
                    </a:cubicBezTo>
                    <a:cubicBezTo>
                      <a:pt x="25718" y="1362654"/>
                      <a:pt x="74019" y="1348074"/>
                      <a:pt x="96435" y="1314450"/>
                    </a:cubicBezTo>
                    <a:cubicBezTo>
                      <a:pt x="111512" y="1291835"/>
                      <a:pt x="126338" y="1268450"/>
                      <a:pt x="144060" y="1247775"/>
                    </a:cubicBezTo>
                    <a:cubicBezTo>
                      <a:pt x="152826" y="1237548"/>
                      <a:pt x="163110" y="1228725"/>
                      <a:pt x="172635" y="1219200"/>
                    </a:cubicBezTo>
                    <a:cubicBezTo>
                      <a:pt x="180382" y="1195959"/>
                      <a:pt x="182746" y="1180514"/>
                      <a:pt x="201210" y="1162050"/>
                    </a:cubicBezTo>
                    <a:cubicBezTo>
                      <a:pt x="209305" y="1153955"/>
                      <a:pt x="220260" y="1149350"/>
                      <a:pt x="229785" y="1143000"/>
                    </a:cubicBezTo>
                    <a:cubicBezTo>
                      <a:pt x="326080" y="998557"/>
                      <a:pt x="221853" y="1146804"/>
                      <a:pt x="296460" y="1057275"/>
                    </a:cubicBezTo>
                    <a:cubicBezTo>
                      <a:pt x="303789" y="1048481"/>
                      <a:pt x="307415" y="1036795"/>
                      <a:pt x="315510" y="1028700"/>
                    </a:cubicBezTo>
                    <a:cubicBezTo>
                      <a:pt x="363913" y="980297"/>
                      <a:pt x="325847" y="1043492"/>
                      <a:pt x="372660" y="981075"/>
                    </a:cubicBezTo>
                    <a:cubicBezTo>
                      <a:pt x="402781" y="940914"/>
                      <a:pt x="430037" y="898681"/>
                      <a:pt x="458385" y="857250"/>
                    </a:cubicBezTo>
                    <a:cubicBezTo>
                      <a:pt x="471314" y="838354"/>
                      <a:pt x="482182" y="817978"/>
                      <a:pt x="496485" y="800100"/>
                    </a:cubicBezTo>
                    <a:cubicBezTo>
                      <a:pt x="509185" y="784225"/>
                      <a:pt x="522628" y="768917"/>
                      <a:pt x="534585" y="752475"/>
                    </a:cubicBezTo>
                    <a:cubicBezTo>
                      <a:pt x="548051" y="733959"/>
                      <a:pt x="559985" y="714375"/>
                      <a:pt x="572685" y="695325"/>
                    </a:cubicBezTo>
                    <a:cubicBezTo>
                      <a:pt x="579035" y="685800"/>
                      <a:pt x="582210" y="673100"/>
                      <a:pt x="591735" y="666750"/>
                    </a:cubicBezTo>
                    <a:lnTo>
                      <a:pt x="620310" y="647700"/>
                    </a:lnTo>
                    <a:cubicBezTo>
                      <a:pt x="635947" y="600790"/>
                      <a:pt x="618640" y="633216"/>
                      <a:pt x="658410" y="600075"/>
                    </a:cubicBezTo>
                    <a:cubicBezTo>
                      <a:pt x="668758" y="591451"/>
                      <a:pt x="676637" y="580124"/>
                      <a:pt x="686985" y="571500"/>
                    </a:cubicBezTo>
                    <a:cubicBezTo>
                      <a:pt x="737727" y="529215"/>
                      <a:pt x="692585" y="571564"/>
                      <a:pt x="744135" y="542925"/>
                    </a:cubicBezTo>
                    <a:cubicBezTo>
                      <a:pt x="764149" y="531806"/>
                      <a:pt x="782235" y="517525"/>
                      <a:pt x="801285" y="504825"/>
                    </a:cubicBezTo>
                    <a:lnTo>
                      <a:pt x="858435" y="466725"/>
                    </a:lnTo>
                    <a:lnTo>
                      <a:pt x="887010" y="447675"/>
                    </a:lnTo>
                    <a:cubicBezTo>
                      <a:pt x="941605" y="365783"/>
                      <a:pt x="868910" y="462155"/>
                      <a:pt x="934635" y="409575"/>
                    </a:cubicBezTo>
                    <a:cubicBezTo>
                      <a:pt x="943574" y="402424"/>
                      <a:pt x="945070" y="388538"/>
                      <a:pt x="953685" y="381000"/>
                    </a:cubicBezTo>
                    <a:cubicBezTo>
                      <a:pt x="993995" y="345729"/>
                      <a:pt x="1000163" y="346457"/>
                      <a:pt x="1039410" y="333375"/>
                    </a:cubicBezTo>
                    <a:cubicBezTo>
                      <a:pt x="1058460" y="336550"/>
                      <a:pt x="1077824" y="338216"/>
                      <a:pt x="1096560" y="342900"/>
                    </a:cubicBezTo>
                    <a:cubicBezTo>
                      <a:pt x="1116041" y="347770"/>
                      <a:pt x="1134660" y="355600"/>
                      <a:pt x="1153710" y="361950"/>
                    </a:cubicBezTo>
                    <a:cubicBezTo>
                      <a:pt x="1163235" y="365125"/>
                      <a:pt x="1172295" y="370476"/>
                      <a:pt x="1182285" y="371475"/>
                    </a:cubicBezTo>
                    <a:lnTo>
                      <a:pt x="1277535" y="381000"/>
                    </a:lnTo>
                    <a:cubicBezTo>
                      <a:pt x="1401360" y="377825"/>
                      <a:pt x="1525419" y="379714"/>
                      <a:pt x="1649010" y="371475"/>
                    </a:cubicBezTo>
                    <a:cubicBezTo>
                      <a:pt x="1669046" y="370139"/>
                      <a:pt x="1687110" y="358775"/>
                      <a:pt x="1706160" y="352425"/>
                    </a:cubicBezTo>
                    <a:lnTo>
                      <a:pt x="1734735" y="342900"/>
                    </a:lnTo>
                    <a:cubicBezTo>
                      <a:pt x="1737910" y="333375"/>
                      <a:pt x="1738424" y="322495"/>
                      <a:pt x="1744260" y="314325"/>
                    </a:cubicBezTo>
                    <a:cubicBezTo>
                      <a:pt x="1772510" y="274775"/>
                      <a:pt x="1774796" y="278746"/>
                      <a:pt x="1810935" y="266700"/>
                    </a:cubicBezTo>
                    <a:cubicBezTo>
                      <a:pt x="1865530" y="184808"/>
                      <a:pt x="1792835" y="281180"/>
                      <a:pt x="1858560" y="228600"/>
                    </a:cubicBezTo>
                    <a:cubicBezTo>
                      <a:pt x="1867499" y="221449"/>
                      <a:pt x="1870281" y="208819"/>
                      <a:pt x="1877610" y="200025"/>
                    </a:cubicBezTo>
                    <a:cubicBezTo>
                      <a:pt x="1905052" y="167095"/>
                      <a:pt x="1899542" y="173664"/>
                      <a:pt x="1934760" y="161925"/>
                    </a:cubicBezTo>
                    <a:cubicBezTo>
                      <a:pt x="1969685" y="109537"/>
                      <a:pt x="1934760" y="153987"/>
                      <a:pt x="1982385" y="114300"/>
                    </a:cubicBezTo>
                    <a:cubicBezTo>
                      <a:pt x="1992733" y="105676"/>
                      <a:pt x="1999752" y="93197"/>
                      <a:pt x="2010960" y="85725"/>
                    </a:cubicBezTo>
                    <a:cubicBezTo>
                      <a:pt x="2019314" y="80156"/>
                      <a:pt x="2030555" y="80690"/>
                      <a:pt x="2039535" y="76200"/>
                    </a:cubicBezTo>
                    <a:cubicBezTo>
                      <a:pt x="2049774" y="71080"/>
                      <a:pt x="2057871" y="62270"/>
                      <a:pt x="2068110" y="57150"/>
                    </a:cubicBezTo>
                    <a:cubicBezTo>
                      <a:pt x="2077090" y="52660"/>
                      <a:pt x="2087705" y="52115"/>
                      <a:pt x="2096685" y="47625"/>
                    </a:cubicBezTo>
                    <a:cubicBezTo>
                      <a:pt x="2106924" y="42505"/>
                      <a:pt x="2114738" y="33084"/>
                      <a:pt x="2125260" y="28575"/>
                    </a:cubicBezTo>
                    <a:cubicBezTo>
                      <a:pt x="2145697" y="19816"/>
                      <a:pt x="2204146" y="13161"/>
                      <a:pt x="2220510" y="9525"/>
                    </a:cubicBezTo>
                    <a:cubicBezTo>
                      <a:pt x="2230311" y="7347"/>
                      <a:pt x="2239560" y="3175"/>
                      <a:pt x="2249085" y="0"/>
                    </a:cubicBezTo>
                    <a:cubicBezTo>
                      <a:pt x="2280835" y="3175"/>
                      <a:pt x="2313244" y="2350"/>
                      <a:pt x="2344335" y="9525"/>
                    </a:cubicBezTo>
                    <a:cubicBezTo>
                      <a:pt x="2377355" y="17145"/>
                      <a:pt x="2371640" y="36830"/>
                      <a:pt x="2391960" y="57150"/>
                    </a:cubicBezTo>
                    <a:cubicBezTo>
                      <a:pt x="2400055" y="65245"/>
                      <a:pt x="2411741" y="68871"/>
                      <a:pt x="2420535" y="76200"/>
                    </a:cubicBezTo>
                    <a:cubicBezTo>
                      <a:pt x="2430883" y="84824"/>
                      <a:pt x="2438762" y="96151"/>
                      <a:pt x="2449110" y="104775"/>
                    </a:cubicBezTo>
                    <a:cubicBezTo>
                      <a:pt x="2457904" y="112104"/>
                      <a:pt x="2467163" y="119316"/>
                      <a:pt x="2477685" y="123825"/>
                    </a:cubicBezTo>
                    <a:cubicBezTo>
                      <a:pt x="2520411" y="142136"/>
                      <a:pt x="2507289" y="124339"/>
                      <a:pt x="2544360" y="142875"/>
                    </a:cubicBezTo>
                    <a:cubicBezTo>
                      <a:pt x="2634335" y="187863"/>
                      <a:pt x="2556123" y="159496"/>
                      <a:pt x="2620560" y="180975"/>
                    </a:cubicBezTo>
                    <a:cubicBezTo>
                      <a:pt x="2639610" y="200025"/>
                      <a:pt x="2669191" y="212567"/>
                      <a:pt x="2677710" y="238125"/>
                    </a:cubicBezTo>
                    <a:lnTo>
                      <a:pt x="2696760" y="295275"/>
                    </a:lnTo>
                    <a:cubicBezTo>
                      <a:pt x="2699935" y="304800"/>
                      <a:pt x="2703850" y="314110"/>
                      <a:pt x="2706285" y="323850"/>
                    </a:cubicBezTo>
                    <a:cubicBezTo>
                      <a:pt x="2709460" y="336550"/>
                      <a:pt x="2712048" y="349411"/>
                      <a:pt x="2715810" y="361950"/>
                    </a:cubicBezTo>
                    <a:cubicBezTo>
                      <a:pt x="2721580" y="381184"/>
                      <a:pt x="2728510" y="400050"/>
                      <a:pt x="2734860" y="419100"/>
                    </a:cubicBezTo>
                    <a:cubicBezTo>
                      <a:pt x="2738035" y="428625"/>
                      <a:pt x="2738816" y="439321"/>
                      <a:pt x="2744385" y="447675"/>
                    </a:cubicBezTo>
                    <a:cubicBezTo>
                      <a:pt x="2750735" y="457200"/>
                      <a:pt x="2758786" y="465789"/>
                      <a:pt x="2763435" y="476250"/>
                    </a:cubicBezTo>
                    <a:cubicBezTo>
                      <a:pt x="2771590" y="494600"/>
                      <a:pt x="2771346" y="516692"/>
                      <a:pt x="2782485" y="533400"/>
                    </a:cubicBezTo>
                    <a:cubicBezTo>
                      <a:pt x="2788835" y="542925"/>
                      <a:pt x="2796886" y="551514"/>
                      <a:pt x="2801535" y="561975"/>
                    </a:cubicBezTo>
                    <a:cubicBezTo>
                      <a:pt x="2828626" y="622929"/>
                      <a:pt x="2814292" y="608750"/>
                      <a:pt x="2830110" y="666750"/>
                    </a:cubicBezTo>
                    <a:cubicBezTo>
                      <a:pt x="2835394" y="686123"/>
                      <a:pt x="2842810" y="704850"/>
                      <a:pt x="2849160" y="723900"/>
                    </a:cubicBezTo>
                    <a:lnTo>
                      <a:pt x="2858685" y="752475"/>
                    </a:lnTo>
                    <a:cubicBezTo>
                      <a:pt x="2861860" y="762000"/>
                      <a:pt x="2862641" y="772696"/>
                      <a:pt x="2868210" y="781050"/>
                    </a:cubicBezTo>
                    <a:cubicBezTo>
                      <a:pt x="2874560" y="790575"/>
                      <a:pt x="2882611" y="799164"/>
                      <a:pt x="2887260" y="809625"/>
                    </a:cubicBezTo>
                    <a:cubicBezTo>
                      <a:pt x="2895415" y="827975"/>
                      <a:pt x="2895171" y="850067"/>
                      <a:pt x="2906310" y="866775"/>
                    </a:cubicBezTo>
                    <a:cubicBezTo>
                      <a:pt x="2912660" y="876300"/>
                      <a:pt x="2920711" y="884889"/>
                      <a:pt x="2925360" y="895350"/>
                    </a:cubicBezTo>
                    <a:cubicBezTo>
                      <a:pt x="2958769" y="970519"/>
                      <a:pt x="2921580" y="937280"/>
                      <a:pt x="2972985" y="971550"/>
                    </a:cubicBezTo>
                    <a:lnTo>
                      <a:pt x="3011085" y="1085850"/>
                    </a:lnTo>
                    <a:cubicBezTo>
                      <a:pt x="3014260" y="1095375"/>
                      <a:pt x="3012256" y="1108856"/>
                      <a:pt x="3020610" y="1114425"/>
                    </a:cubicBezTo>
                    <a:lnTo>
                      <a:pt x="3049185" y="1133475"/>
                    </a:lnTo>
                    <a:cubicBezTo>
                      <a:pt x="3065924" y="1183693"/>
                      <a:pt x="3047647" y="1143059"/>
                      <a:pt x="3087285" y="1190625"/>
                    </a:cubicBezTo>
                    <a:cubicBezTo>
                      <a:pt x="3121407" y="1231571"/>
                      <a:pt x="3094381" y="1204817"/>
                      <a:pt x="3115860" y="1247775"/>
                    </a:cubicBezTo>
                    <a:cubicBezTo>
                      <a:pt x="3120980" y="1258014"/>
                      <a:pt x="3130261" y="1265889"/>
                      <a:pt x="3134910" y="1276350"/>
                    </a:cubicBezTo>
                    <a:cubicBezTo>
                      <a:pt x="3143065" y="1294700"/>
                      <a:pt x="3137252" y="1322361"/>
                      <a:pt x="3153960" y="1333500"/>
                    </a:cubicBezTo>
                    <a:cubicBezTo>
                      <a:pt x="3173010" y="1346200"/>
                      <a:pt x="3189390" y="1364360"/>
                      <a:pt x="3211110" y="1371600"/>
                    </a:cubicBezTo>
                    <a:cubicBezTo>
                      <a:pt x="3261405" y="1388365"/>
                      <a:pt x="3231331" y="1375556"/>
                      <a:pt x="3296835" y="1419225"/>
                    </a:cubicBezTo>
                    <a:lnTo>
                      <a:pt x="3325410" y="1438275"/>
                    </a:lnTo>
                    <a:cubicBezTo>
                      <a:pt x="3334935" y="1444625"/>
                      <a:pt x="3345890" y="1449230"/>
                      <a:pt x="3353985" y="1457325"/>
                    </a:cubicBezTo>
                    <a:cubicBezTo>
                      <a:pt x="3398749" y="1502089"/>
                      <a:pt x="3371352" y="1478428"/>
                      <a:pt x="3439710" y="1524000"/>
                    </a:cubicBezTo>
                    <a:cubicBezTo>
                      <a:pt x="3449235" y="1530350"/>
                      <a:pt x="3457425" y="1539430"/>
                      <a:pt x="3468285" y="1543050"/>
                    </a:cubicBezTo>
                    <a:cubicBezTo>
                      <a:pt x="3477810" y="1546225"/>
                      <a:pt x="3487880" y="1548085"/>
                      <a:pt x="3496860" y="1552575"/>
                    </a:cubicBezTo>
                    <a:cubicBezTo>
                      <a:pt x="3507099" y="1557695"/>
                      <a:pt x="3514974" y="1566976"/>
                      <a:pt x="3525435" y="1571625"/>
                    </a:cubicBezTo>
                    <a:cubicBezTo>
                      <a:pt x="3543785" y="1579780"/>
                      <a:pt x="3565877" y="1579536"/>
                      <a:pt x="3582585" y="1590675"/>
                    </a:cubicBezTo>
                    <a:cubicBezTo>
                      <a:pt x="3592110" y="1597025"/>
                      <a:pt x="3600921" y="1604605"/>
                      <a:pt x="3611160" y="1609725"/>
                    </a:cubicBezTo>
                    <a:cubicBezTo>
                      <a:pt x="3620140" y="1614215"/>
                      <a:pt x="3630958" y="1614374"/>
                      <a:pt x="3639735" y="1619250"/>
                    </a:cubicBezTo>
                    <a:cubicBezTo>
                      <a:pt x="3659749" y="1630369"/>
                      <a:pt x="3677835" y="1644650"/>
                      <a:pt x="3696885" y="1657350"/>
                    </a:cubicBezTo>
                    <a:cubicBezTo>
                      <a:pt x="3706410" y="1663700"/>
                      <a:pt x="3714600" y="1672780"/>
                      <a:pt x="3725460" y="1676400"/>
                    </a:cubicBezTo>
                    <a:lnTo>
                      <a:pt x="3782610" y="1695450"/>
                    </a:lnTo>
                    <a:cubicBezTo>
                      <a:pt x="3851706" y="1787578"/>
                      <a:pt x="3784347" y="1689399"/>
                      <a:pt x="3820710" y="1762125"/>
                    </a:cubicBezTo>
                    <a:cubicBezTo>
                      <a:pt x="3825830" y="1772364"/>
                      <a:pt x="3834640" y="1780461"/>
                      <a:pt x="3839760" y="1790700"/>
                    </a:cubicBezTo>
                    <a:cubicBezTo>
                      <a:pt x="3844250" y="1799680"/>
                      <a:pt x="3843716" y="1810921"/>
                      <a:pt x="3849285" y="1819275"/>
                    </a:cubicBezTo>
                    <a:cubicBezTo>
                      <a:pt x="3856757" y="1830483"/>
                      <a:pt x="3868335" y="1838325"/>
                      <a:pt x="3877860" y="1847850"/>
                    </a:cubicBezTo>
                    <a:cubicBezTo>
                      <a:pt x="3881035" y="1857375"/>
                      <a:pt x="3882895" y="1867445"/>
                      <a:pt x="3887385" y="1876425"/>
                    </a:cubicBezTo>
                    <a:cubicBezTo>
                      <a:pt x="3892505" y="1886664"/>
                      <a:pt x="3905510" y="1893590"/>
                      <a:pt x="3906435" y="1905000"/>
                    </a:cubicBezTo>
                    <a:cubicBezTo>
                      <a:pt x="3915163" y="2012643"/>
                      <a:pt x="3904034" y="2121514"/>
                      <a:pt x="3915960" y="2228850"/>
                    </a:cubicBezTo>
                    <a:cubicBezTo>
                      <a:pt x="3917224" y="2240228"/>
                      <a:pt x="3935741" y="2240571"/>
                      <a:pt x="3944535" y="2247900"/>
                    </a:cubicBezTo>
                    <a:cubicBezTo>
                      <a:pt x="3954883" y="2256524"/>
                      <a:pt x="3962762" y="2267851"/>
                      <a:pt x="3973110" y="2276475"/>
                    </a:cubicBezTo>
                    <a:cubicBezTo>
                      <a:pt x="3981904" y="2283804"/>
                      <a:pt x="3992891" y="2288196"/>
                      <a:pt x="4001685" y="2295525"/>
                    </a:cubicBezTo>
                    <a:cubicBezTo>
                      <a:pt x="4047221" y="2333471"/>
                      <a:pt x="4015253" y="2311807"/>
                      <a:pt x="4049310" y="2352675"/>
                    </a:cubicBezTo>
                    <a:cubicBezTo>
                      <a:pt x="4110426" y="2426014"/>
                      <a:pt x="4049637" y="2338879"/>
                      <a:pt x="4096935" y="2409825"/>
                    </a:cubicBezTo>
                    <a:cubicBezTo>
                      <a:pt x="4093760" y="2508250"/>
                      <a:pt x="4093193" y="2606794"/>
                      <a:pt x="4087410" y="2705100"/>
                    </a:cubicBezTo>
                    <a:cubicBezTo>
                      <a:pt x="4086820" y="2715123"/>
                      <a:pt x="4080643" y="2724021"/>
                      <a:pt x="4077885" y="2733675"/>
                    </a:cubicBezTo>
                    <a:cubicBezTo>
                      <a:pt x="4074289" y="2746262"/>
                      <a:pt x="4071535" y="2759075"/>
                      <a:pt x="4068360" y="2771775"/>
                    </a:cubicBezTo>
                    <a:cubicBezTo>
                      <a:pt x="4065185" y="2809875"/>
                      <a:pt x="4061296" y="2847922"/>
                      <a:pt x="4058835" y="2886075"/>
                    </a:cubicBezTo>
                    <a:cubicBezTo>
                      <a:pt x="4054946" y="2946358"/>
                      <a:pt x="4054327" y="3006850"/>
                      <a:pt x="4049310" y="3067050"/>
                    </a:cubicBezTo>
                    <a:cubicBezTo>
                      <a:pt x="4047966" y="3083183"/>
                      <a:pt x="4042447" y="3098706"/>
                      <a:pt x="4039785" y="3114675"/>
                    </a:cubicBezTo>
                    <a:cubicBezTo>
                      <a:pt x="4022721" y="3217062"/>
                      <a:pt x="4039022" y="3146303"/>
                      <a:pt x="4020735" y="3219450"/>
                    </a:cubicBezTo>
                    <a:cubicBezTo>
                      <a:pt x="4027031" y="3357968"/>
                      <a:pt x="4014017" y="3376913"/>
                      <a:pt x="4039785" y="3467100"/>
                    </a:cubicBezTo>
                    <a:cubicBezTo>
                      <a:pt x="4042543" y="3476754"/>
                      <a:pt x="4044144" y="3487066"/>
                      <a:pt x="4049310" y="3495675"/>
                    </a:cubicBezTo>
                    <a:cubicBezTo>
                      <a:pt x="4053930" y="3503376"/>
                      <a:pt x="4062010" y="3508375"/>
                      <a:pt x="4068360" y="3514725"/>
                    </a:cubicBezTo>
                  </a:path>
                </a:pathLst>
              </a:custGeom>
              <a:noFill/>
              <a:ln w="76200">
                <a:solidFill>
                  <a:schemeClr val="tx1"/>
                </a:solidFill>
                <a:prstDash val="solid"/>
              </a:ln>
              <a:effectLst>
                <a:glow rad="139700">
                  <a:srgbClr val="66FF33">
                    <a:alpha val="5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3352800" y="4191000"/>
              <a:ext cx="1066800" cy="3048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723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solidFill>
                  <a:srgbClr val="FFFF00"/>
                </a:solidFill>
                <a:latin typeface="Arial Black" pitchFamily="34" charset="0"/>
              </a:rPr>
              <a:t>Where did the four that we studied occur?</a:t>
            </a:r>
          </a:p>
        </p:txBody>
      </p:sp>
      <p:sp>
        <p:nvSpPr>
          <p:cNvPr id="7" name="Title 1"/>
          <p:cNvSpPr txBox="1">
            <a:spLocks/>
          </p:cNvSpPr>
          <p:nvPr/>
        </p:nvSpPr>
        <p:spPr>
          <a:xfrm>
            <a:off x="457200" y="1038888"/>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Chile, California, Alaska and Japan</a:t>
            </a:r>
          </a:p>
        </p:txBody>
      </p:sp>
      <p:sp>
        <p:nvSpPr>
          <p:cNvPr id="8" name="Title 1"/>
          <p:cNvSpPr txBox="1">
            <a:spLocks/>
          </p:cNvSpPr>
          <p:nvPr/>
        </p:nvSpPr>
        <p:spPr>
          <a:xfrm>
            <a:off x="457200" y="1833173"/>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Which was the largest of all time?</a:t>
            </a:r>
          </a:p>
        </p:txBody>
      </p:sp>
      <p:sp>
        <p:nvSpPr>
          <p:cNvPr id="9" name="Title 1"/>
          <p:cNvSpPr txBox="1">
            <a:spLocks/>
          </p:cNvSpPr>
          <p:nvPr/>
        </p:nvSpPr>
        <p:spPr>
          <a:xfrm>
            <a:off x="457200" y="224396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Valdivia – 1960 </a:t>
            </a:r>
          </a:p>
        </p:txBody>
      </p:sp>
      <p:sp>
        <p:nvSpPr>
          <p:cNvPr id="10" name="Title 1"/>
          <p:cNvSpPr txBox="1">
            <a:spLocks/>
          </p:cNvSpPr>
          <p:nvPr/>
        </p:nvSpPr>
        <p:spPr>
          <a:xfrm>
            <a:off x="457200" y="3182506"/>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How big was it?</a:t>
            </a:r>
          </a:p>
        </p:txBody>
      </p:sp>
      <p:sp>
        <p:nvSpPr>
          <p:cNvPr id="11" name="Title 1"/>
          <p:cNvSpPr txBox="1">
            <a:spLocks/>
          </p:cNvSpPr>
          <p:nvPr/>
        </p:nvSpPr>
        <p:spPr>
          <a:xfrm>
            <a:off x="437322" y="351383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9.2 to 9.6 on the Richter Scale</a:t>
            </a:r>
          </a:p>
        </p:txBody>
      </p:sp>
      <p:sp>
        <p:nvSpPr>
          <p:cNvPr id="12" name="Title 1"/>
          <p:cNvSpPr txBox="1">
            <a:spLocks/>
          </p:cNvSpPr>
          <p:nvPr/>
        </p:nvSpPr>
        <p:spPr>
          <a:xfrm>
            <a:off x="457200" y="4438514"/>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What two things did the Valdivia quake cause?</a:t>
            </a:r>
          </a:p>
        </p:txBody>
      </p:sp>
      <p:sp>
        <p:nvSpPr>
          <p:cNvPr id="13" name="Title 1"/>
          <p:cNvSpPr txBox="1">
            <a:spLocks/>
          </p:cNvSpPr>
          <p:nvPr/>
        </p:nvSpPr>
        <p:spPr>
          <a:xfrm>
            <a:off x="437322" y="4863163"/>
            <a:ext cx="8229600" cy="15043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Tsunamis up to 82 feet tall</a:t>
            </a:r>
          </a:p>
          <a:p>
            <a:pPr algn="l"/>
            <a:r>
              <a:rPr lang="en-US" sz="2400" dirty="0">
                <a:solidFill>
                  <a:srgbClr val="FF0000"/>
                </a:solidFill>
                <a:latin typeface="Arial Black" pitchFamily="34" charset="0"/>
              </a:rPr>
              <a:t>And</a:t>
            </a:r>
          </a:p>
          <a:p>
            <a:pPr algn="l"/>
            <a:r>
              <a:rPr lang="en-US" sz="2400" dirty="0">
                <a:solidFill>
                  <a:srgbClr val="FF0000"/>
                </a:solidFill>
                <a:latin typeface="Arial Black" pitchFamily="34" charset="0"/>
              </a:rPr>
              <a:t>It caused volcano to blow!</a:t>
            </a:r>
          </a:p>
        </p:txBody>
      </p:sp>
    </p:spTree>
    <p:custDataLst>
      <p:tags r:id="rId1"/>
    </p:custDataLst>
    <p:extLst>
      <p:ext uri="{BB962C8B-B14F-4D97-AF65-F5344CB8AC3E}">
        <p14:creationId xmlns:p14="http://schemas.microsoft.com/office/powerpoint/2010/main" val="22493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solidFill>
                  <a:srgbClr val="FFFF00"/>
                </a:solidFill>
                <a:latin typeface="Arial Black" pitchFamily="34" charset="0"/>
              </a:rPr>
              <a:t>How do we measure earthquakes? </a:t>
            </a:r>
          </a:p>
        </p:txBody>
      </p:sp>
      <p:sp>
        <p:nvSpPr>
          <p:cNvPr id="7" name="Title 1"/>
          <p:cNvSpPr txBox="1">
            <a:spLocks/>
          </p:cNvSpPr>
          <p:nvPr/>
        </p:nvSpPr>
        <p:spPr>
          <a:xfrm>
            <a:off x="457200" y="1038888"/>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rial Black" pitchFamily="34" charset="0"/>
              </a:rPr>
              <a:t>We use the Richter magnitude scales </a:t>
            </a:r>
          </a:p>
          <a:p>
            <a:pPr algn="l"/>
            <a:r>
              <a:rPr lang="en-US" sz="2000" dirty="0">
                <a:solidFill>
                  <a:srgbClr val="FF0000"/>
                </a:solidFill>
                <a:latin typeface="Arial Black" pitchFamily="34" charset="0"/>
              </a:rPr>
              <a:t>and the </a:t>
            </a:r>
            <a:r>
              <a:rPr lang="en-US" sz="2000" dirty="0" err="1">
                <a:solidFill>
                  <a:srgbClr val="FF0000"/>
                </a:solidFill>
                <a:latin typeface="Arial Black" pitchFamily="34" charset="0"/>
              </a:rPr>
              <a:t>Mercalli</a:t>
            </a:r>
            <a:r>
              <a:rPr lang="en-US" sz="2000" dirty="0">
                <a:solidFill>
                  <a:srgbClr val="FF0000"/>
                </a:solidFill>
                <a:latin typeface="Arial Black" pitchFamily="34" charset="0"/>
              </a:rPr>
              <a:t> intensity scale.</a:t>
            </a:r>
          </a:p>
        </p:txBody>
      </p:sp>
      <p:sp>
        <p:nvSpPr>
          <p:cNvPr id="8" name="Title 1"/>
          <p:cNvSpPr txBox="1">
            <a:spLocks/>
          </p:cNvSpPr>
          <p:nvPr/>
        </p:nvSpPr>
        <p:spPr>
          <a:xfrm>
            <a:off x="437322" y="2093049"/>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FF00"/>
                </a:solidFill>
                <a:latin typeface="Arial Black" pitchFamily="34" charset="0"/>
              </a:rPr>
              <a:t>What is the difference?</a:t>
            </a:r>
          </a:p>
        </p:txBody>
      </p:sp>
      <p:sp>
        <p:nvSpPr>
          <p:cNvPr id="16" name="Title 1"/>
          <p:cNvSpPr txBox="1">
            <a:spLocks/>
          </p:cNvSpPr>
          <p:nvPr/>
        </p:nvSpPr>
        <p:spPr>
          <a:xfrm>
            <a:off x="457200" y="2507267"/>
            <a:ext cx="8362122" cy="1204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rial Black" pitchFamily="34" charset="0"/>
              </a:rPr>
              <a:t>The Richter scale measures how much </a:t>
            </a:r>
            <a:br>
              <a:rPr lang="en-US" sz="2000" dirty="0">
                <a:solidFill>
                  <a:srgbClr val="FF0000"/>
                </a:solidFill>
                <a:latin typeface="Arial Black" pitchFamily="34" charset="0"/>
              </a:rPr>
            </a:br>
            <a:r>
              <a:rPr lang="en-US" sz="2000" u="sng" dirty="0">
                <a:solidFill>
                  <a:srgbClr val="FF0000"/>
                </a:solidFill>
                <a:latin typeface="Arial Black" pitchFamily="34" charset="0"/>
              </a:rPr>
              <a:t>energy </a:t>
            </a:r>
            <a:r>
              <a:rPr lang="en-US" sz="2000" dirty="0">
                <a:solidFill>
                  <a:srgbClr val="FF0000"/>
                </a:solidFill>
                <a:latin typeface="Arial Black" pitchFamily="34" charset="0"/>
              </a:rPr>
              <a:t>is released in an earthquake</a:t>
            </a:r>
          </a:p>
          <a:p>
            <a:pPr algn="l"/>
            <a:endParaRPr lang="en-US" sz="2000" dirty="0">
              <a:solidFill>
                <a:srgbClr val="FF0000"/>
              </a:solidFill>
              <a:latin typeface="Arial Black" pitchFamily="34" charset="0"/>
            </a:endParaRPr>
          </a:p>
        </p:txBody>
      </p:sp>
      <p:sp>
        <p:nvSpPr>
          <p:cNvPr id="17" name="Title 1"/>
          <p:cNvSpPr txBox="1">
            <a:spLocks/>
          </p:cNvSpPr>
          <p:nvPr/>
        </p:nvSpPr>
        <p:spPr>
          <a:xfrm>
            <a:off x="457200" y="3548498"/>
            <a:ext cx="8362122" cy="989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rial Black" pitchFamily="34" charset="0"/>
              </a:rPr>
              <a:t>The </a:t>
            </a:r>
            <a:r>
              <a:rPr lang="en-US" sz="2000" dirty="0" err="1">
                <a:solidFill>
                  <a:srgbClr val="FF0000"/>
                </a:solidFill>
                <a:latin typeface="Arial Black" pitchFamily="34" charset="0"/>
              </a:rPr>
              <a:t>Mercalli</a:t>
            </a:r>
            <a:r>
              <a:rPr lang="en-US" sz="2000" dirty="0">
                <a:solidFill>
                  <a:srgbClr val="FF0000"/>
                </a:solidFill>
                <a:latin typeface="Arial Black" pitchFamily="34" charset="0"/>
              </a:rPr>
              <a:t> intensity scale measures </a:t>
            </a:r>
            <a:br>
              <a:rPr lang="en-US" sz="2000" dirty="0">
                <a:solidFill>
                  <a:srgbClr val="FF0000"/>
                </a:solidFill>
                <a:latin typeface="Arial Black" pitchFamily="34" charset="0"/>
              </a:rPr>
            </a:br>
            <a:r>
              <a:rPr lang="en-US" sz="2000" dirty="0">
                <a:solidFill>
                  <a:srgbClr val="FF0000"/>
                </a:solidFill>
                <a:latin typeface="Arial Black" pitchFamily="34" charset="0"/>
              </a:rPr>
              <a:t>how much </a:t>
            </a:r>
            <a:r>
              <a:rPr lang="en-US" sz="2000" u="sng" dirty="0">
                <a:solidFill>
                  <a:srgbClr val="FF0000"/>
                </a:solidFill>
                <a:latin typeface="Arial Black" pitchFamily="34" charset="0"/>
              </a:rPr>
              <a:t>damage </a:t>
            </a:r>
            <a:r>
              <a:rPr lang="en-US" sz="2000" dirty="0">
                <a:solidFill>
                  <a:srgbClr val="FF0000"/>
                </a:solidFill>
                <a:latin typeface="Arial Black" pitchFamily="34" charset="0"/>
              </a:rPr>
              <a:t>was done</a:t>
            </a:r>
          </a:p>
          <a:p>
            <a:pPr algn="l"/>
            <a:endParaRPr lang="en-US" sz="2000" dirty="0">
              <a:solidFill>
                <a:srgbClr val="FF0000"/>
              </a:solidFill>
              <a:latin typeface="Arial Black" pitchFamily="34" charset="0"/>
            </a:endParaRPr>
          </a:p>
        </p:txBody>
      </p:sp>
      <p:sp>
        <p:nvSpPr>
          <p:cNvPr id="18" name="Title 1"/>
          <p:cNvSpPr txBox="1">
            <a:spLocks/>
          </p:cNvSpPr>
          <p:nvPr/>
        </p:nvSpPr>
        <p:spPr>
          <a:xfrm>
            <a:off x="457200" y="4374187"/>
            <a:ext cx="8362122" cy="989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rial Black" pitchFamily="34" charset="0"/>
              </a:rPr>
              <a:t>Scientists use the Richter scale to compare earthquakes while studying plate tectonics</a:t>
            </a:r>
          </a:p>
        </p:txBody>
      </p:sp>
      <p:sp>
        <p:nvSpPr>
          <p:cNvPr id="19" name="Title 1"/>
          <p:cNvSpPr txBox="1">
            <a:spLocks/>
          </p:cNvSpPr>
          <p:nvPr/>
        </p:nvSpPr>
        <p:spPr>
          <a:xfrm>
            <a:off x="457200" y="5531399"/>
            <a:ext cx="8362122" cy="989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rial Black" pitchFamily="34" charset="0"/>
              </a:rPr>
              <a:t>Insurance companies use the </a:t>
            </a:r>
            <a:r>
              <a:rPr lang="en-US" sz="2000" dirty="0" err="1">
                <a:solidFill>
                  <a:srgbClr val="FF0000"/>
                </a:solidFill>
                <a:latin typeface="Arial Black" pitchFamily="34" charset="0"/>
              </a:rPr>
              <a:t>Mercalli</a:t>
            </a:r>
            <a:r>
              <a:rPr lang="en-US" sz="2000" dirty="0">
                <a:solidFill>
                  <a:srgbClr val="FF0000"/>
                </a:solidFill>
                <a:latin typeface="Arial Black" pitchFamily="34" charset="0"/>
              </a:rPr>
              <a:t> scale to help them decide how much your damaged house is worth.</a:t>
            </a:r>
          </a:p>
        </p:txBody>
      </p:sp>
    </p:spTree>
    <p:custDataLst>
      <p:tags r:id="rId1"/>
    </p:custDataLst>
    <p:extLst>
      <p:ext uri="{BB962C8B-B14F-4D97-AF65-F5344CB8AC3E}">
        <p14:creationId xmlns:p14="http://schemas.microsoft.com/office/powerpoint/2010/main" val="1735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solidFill>
                  <a:srgbClr val="FFFF00"/>
                </a:solidFill>
                <a:latin typeface="Arial Black" pitchFamily="34" charset="0"/>
              </a:rPr>
              <a:t>What is the scale for the Richter scale?</a:t>
            </a:r>
          </a:p>
        </p:txBody>
      </p:sp>
      <p:sp>
        <p:nvSpPr>
          <p:cNvPr id="7" name="Title 1"/>
          <p:cNvSpPr txBox="1">
            <a:spLocks/>
          </p:cNvSpPr>
          <p:nvPr/>
        </p:nvSpPr>
        <p:spPr>
          <a:xfrm>
            <a:off x="457200" y="1038888"/>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1-10 - each number is 10x larger than the last</a:t>
            </a:r>
          </a:p>
        </p:txBody>
      </p:sp>
      <p:sp>
        <p:nvSpPr>
          <p:cNvPr id="8" name="Title 1"/>
          <p:cNvSpPr txBox="1">
            <a:spLocks/>
          </p:cNvSpPr>
          <p:nvPr/>
        </p:nvSpPr>
        <p:spPr>
          <a:xfrm>
            <a:off x="457200" y="1833173"/>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What is the scale for the </a:t>
            </a:r>
            <a:r>
              <a:rPr lang="en-US" sz="2400" dirty="0" err="1">
                <a:solidFill>
                  <a:srgbClr val="FFFF00"/>
                </a:solidFill>
                <a:latin typeface="Arial Black" pitchFamily="34" charset="0"/>
              </a:rPr>
              <a:t>Mercalli</a:t>
            </a:r>
            <a:r>
              <a:rPr lang="en-US" sz="2400" dirty="0">
                <a:solidFill>
                  <a:srgbClr val="FFFF00"/>
                </a:solidFill>
                <a:latin typeface="Arial Black" pitchFamily="34" charset="0"/>
              </a:rPr>
              <a:t> scale?</a:t>
            </a:r>
          </a:p>
        </p:txBody>
      </p:sp>
      <p:sp>
        <p:nvSpPr>
          <p:cNvPr id="9" name="Title 1"/>
          <p:cNvSpPr txBox="1">
            <a:spLocks/>
          </p:cNvSpPr>
          <p:nvPr/>
        </p:nvSpPr>
        <p:spPr>
          <a:xfrm>
            <a:off x="457200" y="224396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1-12 and is measured by the damage done</a:t>
            </a:r>
          </a:p>
        </p:txBody>
      </p:sp>
      <p:sp>
        <p:nvSpPr>
          <p:cNvPr id="10" name="Title 1"/>
          <p:cNvSpPr txBox="1">
            <a:spLocks/>
          </p:cNvSpPr>
          <p:nvPr/>
        </p:nvSpPr>
        <p:spPr>
          <a:xfrm>
            <a:off x="457200" y="3182506"/>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Can a quake have more than one number?</a:t>
            </a:r>
          </a:p>
        </p:txBody>
      </p:sp>
      <p:sp>
        <p:nvSpPr>
          <p:cNvPr id="11" name="Title 1"/>
          <p:cNvSpPr txBox="1">
            <a:spLocks/>
          </p:cNvSpPr>
          <p:nvPr/>
        </p:nvSpPr>
        <p:spPr>
          <a:xfrm>
            <a:off x="457200" y="3711533"/>
            <a:ext cx="8229600" cy="16677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On the Richter scale – no</a:t>
            </a:r>
          </a:p>
          <a:p>
            <a:pPr algn="l"/>
            <a:endParaRPr lang="en-US" sz="2400" dirty="0">
              <a:solidFill>
                <a:srgbClr val="FF0000"/>
              </a:solidFill>
              <a:latin typeface="Arial Black" pitchFamily="34" charset="0"/>
            </a:endParaRPr>
          </a:p>
          <a:p>
            <a:pPr algn="l"/>
            <a:r>
              <a:rPr lang="en-US" sz="2400" dirty="0">
                <a:solidFill>
                  <a:srgbClr val="FF0000"/>
                </a:solidFill>
                <a:latin typeface="Arial Black" pitchFamily="34" charset="0"/>
              </a:rPr>
              <a:t>On the </a:t>
            </a:r>
            <a:r>
              <a:rPr lang="en-US" sz="2400" dirty="0" err="1">
                <a:solidFill>
                  <a:srgbClr val="FF0000"/>
                </a:solidFill>
                <a:latin typeface="Arial Black" pitchFamily="34" charset="0"/>
              </a:rPr>
              <a:t>Mercalli</a:t>
            </a:r>
            <a:r>
              <a:rPr lang="en-US" sz="2400" dirty="0">
                <a:solidFill>
                  <a:srgbClr val="FF0000"/>
                </a:solidFill>
                <a:latin typeface="Arial Black" pitchFamily="34" charset="0"/>
              </a:rPr>
              <a:t> scale – yes – it depends upon where you are.</a:t>
            </a:r>
          </a:p>
        </p:txBody>
      </p:sp>
    </p:spTree>
    <p:custDataLst>
      <p:tags r:id="rId1"/>
    </p:custDataLst>
    <p:extLst>
      <p:ext uri="{BB962C8B-B14F-4D97-AF65-F5344CB8AC3E}">
        <p14:creationId xmlns:p14="http://schemas.microsoft.com/office/powerpoint/2010/main" val="27508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solidFill>
                  <a:srgbClr val="FFFF00"/>
                </a:solidFill>
                <a:latin typeface="Arial Black" pitchFamily="34" charset="0"/>
              </a:rPr>
              <a:t>What is a focus?</a:t>
            </a:r>
          </a:p>
        </p:txBody>
      </p:sp>
      <p:sp>
        <p:nvSpPr>
          <p:cNvPr id="7" name="Title 1"/>
          <p:cNvSpPr txBox="1">
            <a:spLocks/>
          </p:cNvSpPr>
          <p:nvPr/>
        </p:nvSpPr>
        <p:spPr>
          <a:xfrm>
            <a:off x="457200" y="1038888"/>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It is the exact spot where an earthquake occurred – usually deep below ground</a:t>
            </a:r>
          </a:p>
        </p:txBody>
      </p:sp>
      <p:sp>
        <p:nvSpPr>
          <p:cNvPr id="8" name="Title 1"/>
          <p:cNvSpPr txBox="1">
            <a:spLocks/>
          </p:cNvSpPr>
          <p:nvPr/>
        </p:nvSpPr>
        <p:spPr>
          <a:xfrm>
            <a:off x="457200" y="1833173"/>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What is the epicenter?</a:t>
            </a:r>
          </a:p>
        </p:txBody>
      </p:sp>
      <p:sp>
        <p:nvSpPr>
          <p:cNvPr id="9" name="Title 1"/>
          <p:cNvSpPr txBox="1">
            <a:spLocks/>
          </p:cNvSpPr>
          <p:nvPr/>
        </p:nvSpPr>
        <p:spPr>
          <a:xfrm>
            <a:off x="457200" y="224396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It is the spot directly above the focus – on land</a:t>
            </a:r>
          </a:p>
        </p:txBody>
      </p:sp>
      <p:sp>
        <p:nvSpPr>
          <p:cNvPr id="10" name="Title 1"/>
          <p:cNvSpPr txBox="1">
            <a:spLocks/>
          </p:cNvSpPr>
          <p:nvPr/>
        </p:nvSpPr>
        <p:spPr>
          <a:xfrm>
            <a:off x="457200" y="3182506"/>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How big was it?</a:t>
            </a:r>
          </a:p>
        </p:txBody>
      </p:sp>
      <p:sp>
        <p:nvSpPr>
          <p:cNvPr id="11" name="Title 1"/>
          <p:cNvSpPr txBox="1">
            <a:spLocks/>
          </p:cNvSpPr>
          <p:nvPr/>
        </p:nvSpPr>
        <p:spPr>
          <a:xfrm>
            <a:off x="437322" y="351383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9.2 to 9.6 on the Richter Scale</a:t>
            </a:r>
          </a:p>
        </p:txBody>
      </p:sp>
      <p:sp>
        <p:nvSpPr>
          <p:cNvPr id="12" name="Title 1"/>
          <p:cNvSpPr txBox="1">
            <a:spLocks/>
          </p:cNvSpPr>
          <p:nvPr/>
        </p:nvSpPr>
        <p:spPr>
          <a:xfrm>
            <a:off x="457200" y="4438514"/>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00"/>
                </a:solidFill>
                <a:latin typeface="Arial Black" pitchFamily="34" charset="0"/>
              </a:rPr>
              <a:t>What two things did the Valdivia quake cause?</a:t>
            </a:r>
          </a:p>
        </p:txBody>
      </p:sp>
      <p:sp>
        <p:nvSpPr>
          <p:cNvPr id="13" name="Title 1"/>
          <p:cNvSpPr txBox="1">
            <a:spLocks/>
          </p:cNvSpPr>
          <p:nvPr/>
        </p:nvSpPr>
        <p:spPr>
          <a:xfrm>
            <a:off x="437322" y="4863163"/>
            <a:ext cx="8229600" cy="15043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Arial Black" pitchFamily="34" charset="0"/>
              </a:rPr>
              <a:t>Tsunamis up to 82 feet tall</a:t>
            </a:r>
          </a:p>
          <a:p>
            <a:pPr algn="l"/>
            <a:r>
              <a:rPr lang="en-US" sz="2400" dirty="0">
                <a:solidFill>
                  <a:srgbClr val="FF0000"/>
                </a:solidFill>
                <a:latin typeface="Arial Black" pitchFamily="34" charset="0"/>
              </a:rPr>
              <a:t>And</a:t>
            </a:r>
          </a:p>
          <a:p>
            <a:pPr algn="l"/>
            <a:r>
              <a:rPr lang="en-US" sz="2400" dirty="0">
                <a:solidFill>
                  <a:srgbClr val="FF0000"/>
                </a:solidFill>
                <a:latin typeface="Arial Black" pitchFamily="34" charset="0"/>
              </a:rPr>
              <a:t>It caused volcano to blow!</a:t>
            </a:r>
          </a:p>
        </p:txBody>
      </p:sp>
    </p:spTree>
    <p:custDataLst>
      <p:tags r:id="rId1"/>
    </p:custDataLst>
    <p:extLst>
      <p:ext uri="{BB962C8B-B14F-4D97-AF65-F5344CB8AC3E}">
        <p14:creationId xmlns:p14="http://schemas.microsoft.com/office/powerpoint/2010/main" val="8227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3382962"/>
          </a:xfrm>
        </p:spPr>
        <p:txBody>
          <a:bodyPr>
            <a:noAutofit/>
          </a:bodyPr>
          <a:lstStyle/>
          <a:p>
            <a:r>
              <a:rPr lang="en-US" sz="2800" dirty="0">
                <a:solidFill>
                  <a:srgbClr val="00FFFF"/>
                </a:solidFill>
                <a:latin typeface="Arial Black" pitchFamily="34" charset="0"/>
              </a:rPr>
              <a:t>The focus of an earthquake the actual spot where the quake started</a:t>
            </a:r>
            <a:br>
              <a:rPr lang="en-US" sz="2800" dirty="0">
                <a:solidFill>
                  <a:srgbClr val="00FFFF"/>
                </a:solidFill>
                <a:latin typeface="Arial Black" pitchFamily="34" charset="0"/>
              </a:rPr>
            </a:br>
            <a:br>
              <a:rPr lang="en-US" sz="2800" dirty="0">
                <a:solidFill>
                  <a:srgbClr val="00FFFF"/>
                </a:solidFill>
                <a:latin typeface="Arial Black" pitchFamily="34" charset="0"/>
              </a:rPr>
            </a:br>
            <a:r>
              <a:rPr lang="en-US" sz="2800" dirty="0">
                <a:solidFill>
                  <a:srgbClr val="00FFFF"/>
                </a:solidFill>
                <a:latin typeface="Arial Black" pitchFamily="34" charset="0"/>
              </a:rPr>
              <a:t>it is usually deep under ground</a:t>
            </a:r>
          </a:p>
        </p:txBody>
      </p:sp>
      <p:sp>
        <p:nvSpPr>
          <p:cNvPr id="3" name="Rectangle 2"/>
          <p:cNvSpPr/>
          <p:nvPr/>
        </p:nvSpPr>
        <p:spPr>
          <a:xfrm>
            <a:off x="207734" y="264699"/>
            <a:ext cx="8728532"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What is a focus?</a:t>
            </a:r>
          </a:p>
        </p:txBody>
      </p:sp>
    </p:spTree>
    <p:custDataLst>
      <p:tags r:id="rId1"/>
    </p:custDataLst>
    <p:extLst>
      <p:ext uri="{BB962C8B-B14F-4D97-AF65-F5344CB8AC3E}">
        <p14:creationId xmlns:p14="http://schemas.microsoft.com/office/powerpoint/2010/main" val="30354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6202362"/>
          </a:xfrm>
        </p:spPr>
        <p:txBody>
          <a:bodyPr>
            <a:noAutofit/>
          </a:bodyPr>
          <a:lstStyle/>
          <a:p>
            <a:pPr algn="l"/>
            <a:r>
              <a:rPr lang="en-US" sz="2400" dirty="0">
                <a:solidFill>
                  <a:srgbClr val="00FFFF"/>
                </a:solidFill>
                <a:latin typeface="Arial Black" pitchFamily="34" charset="0"/>
              </a:rPr>
              <a:t>When the plates get stuck they build up pressure until one of them snaps.</a:t>
            </a:r>
            <a:br>
              <a:rPr lang="en-US" sz="2400" dirty="0">
                <a:solidFill>
                  <a:srgbClr val="00FFFF"/>
                </a:solidFill>
                <a:latin typeface="Arial Black" pitchFamily="34" charset="0"/>
              </a:rPr>
            </a:br>
            <a:br>
              <a:rPr lang="en-US" sz="2400" dirty="0">
                <a:solidFill>
                  <a:srgbClr val="00FFFF"/>
                </a:solidFill>
                <a:latin typeface="Arial Black" pitchFamily="34" charset="0"/>
              </a:rPr>
            </a:br>
            <a:r>
              <a:rPr lang="en-US" sz="2400" dirty="0">
                <a:solidFill>
                  <a:srgbClr val="00FFFF"/>
                </a:solidFill>
                <a:latin typeface="Arial Black" pitchFamily="34" charset="0"/>
              </a:rPr>
              <a:t>The exact spot that the rock snapped is the focus.</a:t>
            </a:r>
            <a:br>
              <a:rPr lang="en-US" sz="2400" dirty="0">
                <a:solidFill>
                  <a:srgbClr val="00FFFF"/>
                </a:solidFill>
                <a:latin typeface="Arial Black" pitchFamily="34" charset="0"/>
              </a:rPr>
            </a:br>
            <a:br>
              <a:rPr lang="en-US" sz="2400" dirty="0">
                <a:solidFill>
                  <a:srgbClr val="00FFFF"/>
                </a:solidFill>
                <a:latin typeface="Arial Black" pitchFamily="34" charset="0"/>
              </a:rPr>
            </a:br>
            <a:r>
              <a:rPr lang="en-US" sz="2400" dirty="0">
                <a:solidFill>
                  <a:srgbClr val="00FFFF"/>
                </a:solidFill>
                <a:latin typeface="Arial Black" pitchFamily="34" charset="0"/>
              </a:rPr>
              <a:t>The spot on the ground above the focus is called the epicenter.</a:t>
            </a:r>
            <a:endParaRPr lang="en-US" sz="2400" dirty="0"/>
          </a:p>
        </p:txBody>
      </p:sp>
      <p:pic>
        <p:nvPicPr>
          <p:cNvPr id="5124" name="Picture 4" descr="http://geomaps.wr.usgs.gov/parks/deform/eqepifoc297x16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28800"/>
            <a:ext cx="4483023" cy="3695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452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7fbbc329-79bc-4d69-9bc7-1bc1bf66e23d"/>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430</Words>
  <Application>Microsoft Office PowerPoint</Application>
  <PresentationFormat>On-screen Show (4:3)</PresentationFormat>
  <Paragraphs>69</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Arial Black</vt:lpstr>
      <vt:lpstr>Calibri</vt:lpstr>
      <vt:lpstr>Office Theme</vt:lpstr>
      <vt:lpstr>EARTHQUAKES!</vt:lpstr>
      <vt:lpstr>Quick review:</vt:lpstr>
      <vt:lpstr>Where do most earthquakes occur?</vt:lpstr>
      <vt:lpstr>Where did the four that we studied occur?</vt:lpstr>
      <vt:lpstr>How do we measure earthquakes? </vt:lpstr>
      <vt:lpstr>What is the scale for the Richter scale?</vt:lpstr>
      <vt:lpstr>What is a focus?</vt:lpstr>
      <vt:lpstr>The focus of an earthquake the actual spot where the quake started  it is usually deep under ground</vt:lpstr>
      <vt:lpstr>When the plates get stuck they build up pressure until one of them snaps.  The exact spot that the rock snapped is the focus.  The spot on the ground above the focus is called the epicenter.</vt:lpstr>
      <vt:lpstr>The shaking that we feel is called a seismic wave.  Seismic waves travel through earth. </vt:lpstr>
      <vt:lpstr>So what exactly is a seismic wave?</vt:lpstr>
      <vt:lpstr>PowerPoint Presentation</vt:lpstr>
      <vt:lpstr>Body waves travel through the interior of the earth. The two types of body waves are P-waves and S-waves  Surface waves – these travel through the rock that we are standing on – the crust</vt:lpstr>
      <vt:lpstr>PowerPoint Presentation</vt:lpstr>
      <vt:lpstr>Surface waves move in both directions at once!  They are responsible for most of the damage that earthquakes do – mostly because the surface waves run through the rock that we build on top of.</vt:lpstr>
    </vt:vector>
  </TitlesOfParts>
  <Company>Washington Township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Cronin</dc:creator>
  <cp:lastModifiedBy>lynn</cp:lastModifiedBy>
  <cp:revision>133</cp:revision>
  <dcterms:created xsi:type="dcterms:W3CDTF">2014-05-13T17:28:42Z</dcterms:created>
  <dcterms:modified xsi:type="dcterms:W3CDTF">2016-03-24T19:18:07Z</dcterms:modified>
</cp:coreProperties>
</file>