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0" r:id="rId5"/>
    <p:sldId id="258" r:id="rId6"/>
    <p:sldId id="302" r:id="rId7"/>
    <p:sldId id="260" r:id="rId8"/>
    <p:sldId id="259" r:id="rId9"/>
    <p:sldId id="301" r:id="rId10"/>
    <p:sldId id="282" r:id="rId11"/>
    <p:sldId id="286" r:id="rId12"/>
    <p:sldId id="300" r:id="rId13"/>
    <p:sldId id="262" r:id="rId14"/>
    <p:sldId id="288" r:id="rId15"/>
    <p:sldId id="287" r:id="rId16"/>
    <p:sldId id="263" r:id="rId17"/>
    <p:sldId id="264" r:id="rId18"/>
    <p:sldId id="289" r:id="rId19"/>
    <p:sldId id="265" r:id="rId20"/>
    <p:sldId id="284" r:id="rId21"/>
    <p:sldId id="268" r:id="rId22"/>
    <p:sldId id="266" r:id="rId23"/>
    <p:sldId id="267" r:id="rId24"/>
    <p:sldId id="270" r:id="rId25"/>
    <p:sldId id="272" r:id="rId26"/>
    <p:sldId id="283" r:id="rId27"/>
    <p:sldId id="271" r:id="rId28"/>
    <p:sldId id="290" r:id="rId29"/>
    <p:sldId id="291" r:id="rId30"/>
    <p:sldId id="292" r:id="rId31"/>
    <p:sldId id="294" r:id="rId32"/>
    <p:sldId id="293" r:id="rId33"/>
    <p:sldId id="295" r:id="rId34"/>
    <p:sldId id="275" r:id="rId35"/>
    <p:sldId id="296" r:id="rId36"/>
    <p:sldId id="297" r:id="rId37"/>
    <p:sldId id="277" r:id="rId38"/>
    <p:sldId id="298" r:id="rId39"/>
    <p:sldId id="299" r:id="rId40"/>
    <p:sldId id="274" r:id="rId41"/>
    <p:sldId id="278" r:id="rId42"/>
    <p:sldId id="27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496" autoAdjust="0"/>
    <p:restoredTop sz="94658" autoAdjust="0"/>
  </p:normalViewPr>
  <p:slideViewPr>
    <p:cSldViewPr>
      <p:cViewPr>
        <p:scale>
          <a:sx n="52" d="100"/>
          <a:sy n="52" d="100"/>
        </p:scale>
        <p:origin x="-90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617-E494-4E9C-84CB-7D0F4C57963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41B2-CCCC-49EA-91C9-14B654B57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617-E494-4E9C-84CB-7D0F4C57963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41B2-CCCC-49EA-91C9-14B654B57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617-E494-4E9C-84CB-7D0F4C57963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41B2-CCCC-49EA-91C9-14B654B57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617-E494-4E9C-84CB-7D0F4C57963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41B2-CCCC-49EA-91C9-14B654B57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617-E494-4E9C-84CB-7D0F4C57963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41B2-CCCC-49EA-91C9-14B654B57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617-E494-4E9C-84CB-7D0F4C57963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41B2-CCCC-49EA-91C9-14B654B57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617-E494-4E9C-84CB-7D0F4C57963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41B2-CCCC-49EA-91C9-14B654B57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617-E494-4E9C-84CB-7D0F4C57963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41B2-CCCC-49EA-91C9-14B654B57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617-E494-4E9C-84CB-7D0F4C57963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41B2-CCCC-49EA-91C9-14B654B57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617-E494-4E9C-84CB-7D0F4C57963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41B2-CCCC-49EA-91C9-14B654B57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1617-E494-4E9C-84CB-7D0F4C57963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41B2-CCCC-49EA-91C9-14B654B57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6600CC"/>
            </a:gs>
            <a:gs pos="100000">
              <a:srgbClr val="6600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91617-E494-4E9C-84CB-7D0F4C57963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841B2-CCCC-49EA-91C9-14B654B57D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source=images&amp;cd=&amp;cad=rja&amp;uact=8&amp;docid=HoROyS5CsIjPhM&amp;tbnid=0e7pmxbQI8sMbM&amp;ved=0CAgQjRw&amp;url=http://hubpages.com/hub/Types-and-Formation-of-Mountains-For-kids&amp;ei=iclsU5FkweKwBMu2gYAN&amp;psig=AFQjCNGPab0TURg7mgYcSMTkCT4ZHLzyhA&amp;ust=139972480908627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ial Black" pitchFamily="34" charset="0"/>
              </a:rPr>
              <a:t>Deforming</a:t>
            </a:r>
            <a:r>
              <a:rPr lang="en-US" sz="8800" baseline="0" dirty="0" smtClean="0">
                <a:solidFill>
                  <a:srgbClr val="FFFF00"/>
                </a:solidFill>
                <a:latin typeface="Arial Black" pitchFamily="34" charset="0"/>
              </a:rPr>
              <a:t> Earth’s Crust</a:t>
            </a:r>
            <a:endParaRPr lang="en-US" sz="8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Faulting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80505"/>
          </a:xfrm>
        </p:spPr>
        <p:txBody>
          <a:bodyPr>
            <a:normAutofit fontScale="85000" lnSpcReduction="10000"/>
          </a:bodyPr>
          <a:lstStyle/>
          <a:p>
            <a:pPr marL="465138" indent="-465138"/>
            <a:r>
              <a:rPr lang="en-US" dirty="0">
                <a:solidFill>
                  <a:srgbClr val="FFFF00"/>
                </a:solidFill>
              </a:rPr>
              <a:t>Faulting occurs when tension is applied to a rock.</a:t>
            </a:r>
          </a:p>
          <a:p>
            <a:pPr marL="465138" indent="-465138"/>
            <a:r>
              <a:rPr lang="en-US" dirty="0">
                <a:solidFill>
                  <a:srgbClr val="FFFF00"/>
                </a:solidFill>
              </a:rPr>
              <a:t>First the middle gets thinner – then the rocks snap and one side rises up.</a:t>
            </a:r>
          </a:p>
          <a:p>
            <a:pPr marL="465138" indent="-465138"/>
            <a:r>
              <a:rPr lang="en-US" dirty="0">
                <a:solidFill>
                  <a:srgbClr val="FFFF00"/>
                </a:solidFill>
              </a:rPr>
              <a:t>The grand Teton Mountains are Fault Block Mountains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endParaRPr lang="en-US" sz="2800" dirty="0"/>
          </a:p>
        </p:txBody>
      </p:sp>
      <p:pic>
        <p:nvPicPr>
          <p:cNvPr id="1026" name="Picture 2" descr="http://t1.gstatic.com/images?q=tbn:ANd9GcSEnusjFzpc9GcppMsIkBO-wk2bHxNHcTPV1Ij3yXGTxl9vIAw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42825"/>
            <a:ext cx="8153400" cy="26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229665" y="1787769"/>
            <a:ext cx="3505200" cy="2860431"/>
            <a:chOff x="5229665" y="1787769"/>
            <a:chExt cx="3505200" cy="2860431"/>
          </a:xfrm>
        </p:grpSpPr>
        <p:sp>
          <p:nvSpPr>
            <p:cNvPr id="7" name="Down Arrow 6"/>
            <p:cNvSpPr/>
            <p:nvPr/>
          </p:nvSpPr>
          <p:spPr>
            <a:xfrm>
              <a:off x="6400800" y="2713212"/>
              <a:ext cx="581465" cy="1934988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3"/>
            <p:cNvSpPr/>
            <p:nvPr/>
          </p:nvSpPr>
          <p:spPr>
            <a:xfrm>
              <a:off x="5229665" y="1787769"/>
              <a:ext cx="3505200" cy="1143000"/>
            </a:xfrm>
            <a:custGeom>
              <a:avLst/>
              <a:gdLst>
                <a:gd name="connsiteX0" fmla="*/ 0 w 3505200"/>
                <a:gd name="connsiteY0" fmla="*/ 381008 h 2286000"/>
                <a:gd name="connsiteX1" fmla="*/ 381008 w 3505200"/>
                <a:gd name="connsiteY1" fmla="*/ 0 h 2286000"/>
                <a:gd name="connsiteX2" fmla="*/ 584200 w 3505200"/>
                <a:gd name="connsiteY2" fmla="*/ 0 h 2286000"/>
                <a:gd name="connsiteX3" fmla="*/ 584200 w 3505200"/>
                <a:gd name="connsiteY3" fmla="*/ 0 h 2286000"/>
                <a:gd name="connsiteX4" fmla="*/ 1460500 w 3505200"/>
                <a:gd name="connsiteY4" fmla="*/ 0 h 2286000"/>
                <a:gd name="connsiteX5" fmla="*/ 3124192 w 3505200"/>
                <a:gd name="connsiteY5" fmla="*/ 0 h 2286000"/>
                <a:gd name="connsiteX6" fmla="*/ 3505200 w 3505200"/>
                <a:gd name="connsiteY6" fmla="*/ 381008 h 2286000"/>
                <a:gd name="connsiteX7" fmla="*/ 3505200 w 3505200"/>
                <a:gd name="connsiteY7" fmla="*/ 1333500 h 2286000"/>
                <a:gd name="connsiteX8" fmla="*/ 3505200 w 3505200"/>
                <a:gd name="connsiteY8" fmla="*/ 1333500 h 2286000"/>
                <a:gd name="connsiteX9" fmla="*/ 3505200 w 3505200"/>
                <a:gd name="connsiteY9" fmla="*/ 1905000 h 2286000"/>
                <a:gd name="connsiteX10" fmla="*/ 3505200 w 3505200"/>
                <a:gd name="connsiteY10" fmla="*/ 1904992 h 2286000"/>
                <a:gd name="connsiteX11" fmla="*/ 3124192 w 3505200"/>
                <a:gd name="connsiteY11" fmla="*/ 2286000 h 2286000"/>
                <a:gd name="connsiteX12" fmla="*/ 1460500 w 3505200"/>
                <a:gd name="connsiteY12" fmla="*/ 2286000 h 2286000"/>
                <a:gd name="connsiteX13" fmla="*/ 1739806 w 3505200"/>
                <a:gd name="connsiteY13" fmla="*/ 3598690 h 2286000"/>
                <a:gd name="connsiteX14" fmla="*/ 584200 w 3505200"/>
                <a:gd name="connsiteY14" fmla="*/ 2286000 h 2286000"/>
                <a:gd name="connsiteX15" fmla="*/ 381008 w 3505200"/>
                <a:gd name="connsiteY15" fmla="*/ 2286000 h 2286000"/>
                <a:gd name="connsiteX16" fmla="*/ 0 w 3505200"/>
                <a:gd name="connsiteY16" fmla="*/ 1904992 h 2286000"/>
                <a:gd name="connsiteX17" fmla="*/ 0 w 3505200"/>
                <a:gd name="connsiteY17" fmla="*/ 1905000 h 2286000"/>
                <a:gd name="connsiteX18" fmla="*/ 0 w 3505200"/>
                <a:gd name="connsiteY18" fmla="*/ 1333500 h 2286000"/>
                <a:gd name="connsiteX19" fmla="*/ 0 w 3505200"/>
                <a:gd name="connsiteY19" fmla="*/ 1333500 h 2286000"/>
                <a:gd name="connsiteX20" fmla="*/ 0 w 3505200"/>
                <a:gd name="connsiteY20" fmla="*/ 381008 h 2286000"/>
                <a:gd name="connsiteX0" fmla="*/ 0 w 3505200"/>
                <a:gd name="connsiteY0" fmla="*/ 381008 h 3598690"/>
                <a:gd name="connsiteX1" fmla="*/ 381008 w 3505200"/>
                <a:gd name="connsiteY1" fmla="*/ 0 h 3598690"/>
                <a:gd name="connsiteX2" fmla="*/ 584200 w 3505200"/>
                <a:gd name="connsiteY2" fmla="*/ 0 h 3598690"/>
                <a:gd name="connsiteX3" fmla="*/ 584200 w 3505200"/>
                <a:gd name="connsiteY3" fmla="*/ 0 h 3598690"/>
                <a:gd name="connsiteX4" fmla="*/ 1460500 w 3505200"/>
                <a:gd name="connsiteY4" fmla="*/ 0 h 3598690"/>
                <a:gd name="connsiteX5" fmla="*/ 3124192 w 3505200"/>
                <a:gd name="connsiteY5" fmla="*/ 0 h 3598690"/>
                <a:gd name="connsiteX6" fmla="*/ 3505200 w 3505200"/>
                <a:gd name="connsiteY6" fmla="*/ 381008 h 3598690"/>
                <a:gd name="connsiteX7" fmla="*/ 3505200 w 3505200"/>
                <a:gd name="connsiteY7" fmla="*/ 1333500 h 3598690"/>
                <a:gd name="connsiteX8" fmla="*/ 3505200 w 3505200"/>
                <a:gd name="connsiteY8" fmla="*/ 1333500 h 3598690"/>
                <a:gd name="connsiteX9" fmla="*/ 3505200 w 3505200"/>
                <a:gd name="connsiteY9" fmla="*/ 1905000 h 3598690"/>
                <a:gd name="connsiteX10" fmla="*/ 3505200 w 3505200"/>
                <a:gd name="connsiteY10" fmla="*/ 1904992 h 3598690"/>
                <a:gd name="connsiteX11" fmla="*/ 3124192 w 3505200"/>
                <a:gd name="connsiteY11" fmla="*/ 2286000 h 3598690"/>
                <a:gd name="connsiteX12" fmla="*/ 2796931 w 3505200"/>
                <a:gd name="connsiteY12" fmla="*/ 2300068 h 3598690"/>
                <a:gd name="connsiteX13" fmla="*/ 1739806 w 3505200"/>
                <a:gd name="connsiteY13" fmla="*/ 3598690 h 3598690"/>
                <a:gd name="connsiteX14" fmla="*/ 584200 w 3505200"/>
                <a:gd name="connsiteY14" fmla="*/ 2286000 h 3598690"/>
                <a:gd name="connsiteX15" fmla="*/ 381008 w 3505200"/>
                <a:gd name="connsiteY15" fmla="*/ 2286000 h 3598690"/>
                <a:gd name="connsiteX16" fmla="*/ 0 w 3505200"/>
                <a:gd name="connsiteY16" fmla="*/ 1904992 h 3598690"/>
                <a:gd name="connsiteX17" fmla="*/ 0 w 3505200"/>
                <a:gd name="connsiteY17" fmla="*/ 1905000 h 3598690"/>
                <a:gd name="connsiteX18" fmla="*/ 0 w 3505200"/>
                <a:gd name="connsiteY18" fmla="*/ 1333500 h 3598690"/>
                <a:gd name="connsiteX19" fmla="*/ 0 w 3505200"/>
                <a:gd name="connsiteY19" fmla="*/ 1333500 h 3598690"/>
                <a:gd name="connsiteX20" fmla="*/ 0 w 3505200"/>
                <a:gd name="connsiteY20" fmla="*/ 381008 h 3598690"/>
                <a:gd name="connsiteX0" fmla="*/ 0 w 3505200"/>
                <a:gd name="connsiteY0" fmla="*/ 381008 h 3598690"/>
                <a:gd name="connsiteX1" fmla="*/ 381008 w 3505200"/>
                <a:gd name="connsiteY1" fmla="*/ 0 h 3598690"/>
                <a:gd name="connsiteX2" fmla="*/ 584200 w 3505200"/>
                <a:gd name="connsiteY2" fmla="*/ 0 h 3598690"/>
                <a:gd name="connsiteX3" fmla="*/ 584200 w 3505200"/>
                <a:gd name="connsiteY3" fmla="*/ 0 h 3598690"/>
                <a:gd name="connsiteX4" fmla="*/ 1460500 w 3505200"/>
                <a:gd name="connsiteY4" fmla="*/ 0 h 3598690"/>
                <a:gd name="connsiteX5" fmla="*/ 3124192 w 3505200"/>
                <a:gd name="connsiteY5" fmla="*/ 0 h 3598690"/>
                <a:gd name="connsiteX6" fmla="*/ 3505200 w 3505200"/>
                <a:gd name="connsiteY6" fmla="*/ 381008 h 3598690"/>
                <a:gd name="connsiteX7" fmla="*/ 3505200 w 3505200"/>
                <a:gd name="connsiteY7" fmla="*/ 1333500 h 3598690"/>
                <a:gd name="connsiteX8" fmla="*/ 3505200 w 3505200"/>
                <a:gd name="connsiteY8" fmla="*/ 1333500 h 3598690"/>
                <a:gd name="connsiteX9" fmla="*/ 3505200 w 3505200"/>
                <a:gd name="connsiteY9" fmla="*/ 1905000 h 3598690"/>
                <a:gd name="connsiteX10" fmla="*/ 3505200 w 3505200"/>
                <a:gd name="connsiteY10" fmla="*/ 1904992 h 3598690"/>
                <a:gd name="connsiteX11" fmla="*/ 3124192 w 3505200"/>
                <a:gd name="connsiteY11" fmla="*/ 2286000 h 3598690"/>
                <a:gd name="connsiteX12" fmla="*/ 2796931 w 3505200"/>
                <a:gd name="connsiteY12" fmla="*/ 2300068 h 3598690"/>
                <a:gd name="connsiteX13" fmla="*/ 1739806 w 3505200"/>
                <a:gd name="connsiteY13" fmla="*/ 3598690 h 3598690"/>
                <a:gd name="connsiteX14" fmla="*/ 2539609 w 3505200"/>
                <a:gd name="connsiteY14" fmla="*/ 2271932 h 3598690"/>
                <a:gd name="connsiteX15" fmla="*/ 381008 w 3505200"/>
                <a:gd name="connsiteY15" fmla="*/ 2286000 h 3598690"/>
                <a:gd name="connsiteX16" fmla="*/ 0 w 3505200"/>
                <a:gd name="connsiteY16" fmla="*/ 1904992 h 3598690"/>
                <a:gd name="connsiteX17" fmla="*/ 0 w 3505200"/>
                <a:gd name="connsiteY17" fmla="*/ 1905000 h 3598690"/>
                <a:gd name="connsiteX18" fmla="*/ 0 w 3505200"/>
                <a:gd name="connsiteY18" fmla="*/ 1333500 h 3598690"/>
                <a:gd name="connsiteX19" fmla="*/ 0 w 3505200"/>
                <a:gd name="connsiteY19" fmla="*/ 1333500 h 3598690"/>
                <a:gd name="connsiteX20" fmla="*/ 0 w 3505200"/>
                <a:gd name="connsiteY20" fmla="*/ 381008 h 3598690"/>
                <a:gd name="connsiteX0" fmla="*/ 0 w 3505200"/>
                <a:gd name="connsiteY0" fmla="*/ 381008 h 3486149"/>
                <a:gd name="connsiteX1" fmla="*/ 381008 w 3505200"/>
                <a:gd name="connsiteY1" fmla="*/ 0 h 3486149"/>
                <a:gd name="connsiteX2" fmla="*/ 584200 w 3505200"/>
                <a:gd name="connsiteY2" fmla="*/ 0 h 3486149"/>
                <a:gd name="connsiteX3" fmla="*/ 584200 w 3505200"/>
                <a:gd name="connsiteY3" fmla="*/ 0 h 3486149"/>
                <a:gd name="connsiteX4" fmla="*/ 1460500 w 3505200"/>
                <a:gd name="connsiteY4" fmla="*/ 0 h 3486149"/>
                <a:gd name="connsiteX5" fmla="*/ 3124192 w 3505200"/>
                <a:gd name="connsiteY5" fmla="*/ 0 h 3486149"/>
                <a:gd name="connsiteX6" fmla="*/ 3505200 w 3505200"/>
                <a:gd name="connsiteY6" fmla="*/ 381008 h 3486149"/>
                <a:gd name="connsiteX7" fmla="*/ 3505200 w 3505200"/>
                <a:gd name="connsiteY7" fmla="*/ 1333500 h 3486149"/>
                <a:gd name="connsiteX8" fmla="*/ 3505200 w 3505200"/>
                <a:gd name="connsiteY8" fmla="*/ 1333500 h 3486149"/>
                <a:gd name="connsiteX9" fmla="*/ 3505200 w 3505200"/>
                <a:gd name="connsiteY9" fmla="*/ 1905000 h 3486149"/>
                <a:gd name="connsiteX10" fmla="*/ 3505200 w 3505200"/>
                <a:gd name="connsiteY10" fmla="*/ 1904992 h 3486149"/>
                <a:gd name="connsiteX11" fmla="*/ 3124192 w 3505200"/>
                <a:gd name="connsiteY11" fmla="*/ 2286000 h 3486149"/>
                <a:gd name="connsiteX12" fmla="*/ 2796931 w 3505200"/>
                <a:gd name="connsiteY12" fmla="*/ 2300068 h 3486149"/>
                <a:gd name="connsiteX13" fmla="*/ 1303708 w 3505200"/>
                <a:gd name="connsiteY13" fmla="*/ 3486149 h 3486149"/>
                <a:gd name="connsiteX14" fmla="*/ 2539609 w 3505200"/>
                <a:gd name="connsiteY14" fmla="*/ 2271932 h 3486149"/>
                <a:gd name="connsiteX15" fmla="*/ 381008 w 3505200"/>
                <a:gd name="connsiteY15" fmla="*/ 2286000 h 3486149"/>
                <a:gd name="connsiteX16" fmla="*/ 0 w 3505200"/>
                <a:gd name="connsiteY16" fmla="*/ 1904992 h 3486149"/>
                <a:gd name="connsiteX17" fmla="*/ 0 w 3505200"/>
                <a:gd name="connsiteY17" fmla="*/ 1905000 h 3486149"/>
                <a:gd name="connsiteX18" fmla="*/ 0 w 3505200"/>
                <a:gd name="connsiteY18" fmla="*/ 1333500 h 3486149"/>
                <a:gd name="connsiteX19" fmla="*/ 0 w 3505200"/>
                <a:gd name="connsiteY19" fmla="*/ 1333500 h 3486149"/>
                <a:gd name="connsiteX20" fmla="*/ 0 w 3505200"/>
                <a:gd name="connsiteY20" fmla="*/ 381008 h 3486149"/>
                <a:gd name="connsiteX0" fmla="*/ 0 w 3505200"/>
                <a:gd name="connsiteY0" fmla="*/ 381008 h 2300068"/>
                <a:gd name="connsiteX1" fmla="*/ 381008 w 3505200"/>
                <a:gd name="connsiteY1" fmla="*/ 0 h 2300068"/>
                <a:gd name="connsiteX2" fmla="*/ 584200 w 3505200"/>
                <a:gd name="connsiteY2" fmla="*/ 0 h 2300068"/>
                <a:gd name="connsiteX3" fmla="*/ 584200 w 3505200"/>
                <a:gd name="connsiteY3" fmla="*/ 0 h 2300068"/>
                <a:gd name="connsiteX4" fmla="*/ 1460500 w 3505200"/>
                <a:gd name="connsiteY4" fmla="*/ 0 h 2300068"/>
                <a:gd name="connsiteX5" fmla="*/ 3124192 w 3505200"/>
                <a:gd name="connsiteY5" fmla="*/ 0 h 2300068"/>
                <a:gd name="connsiteX6" fmla="*/ 3505200 w 3505200"/>
                <a:gd name="connsiteY6" fmla="*/ 381008 h 2300068"/>
                <a:gd name="connsiteX7" fmla="*/ 3505200 w 3505200"/>
                <a:gd name="connsiteY7" fmla="*/ 1333500 h 2300068"/>
                <a:gd name="connsiteX8" fmla="*/ 3505200 w 3505200"/>
                <a:gd name="connsiteY8" fmla="*/ 1333500 h 2300068"/>
                <a:gd name="connsiteX9" fmla="*/ 3505200 w 3505200"/>
                <a:gd name="connsiteY9" fmla="*/ 1905000 h 2300068"/>
                <a:gd name="connsiteX10" fmla="*/ 3505200 w 3505200"/>
                <a:gd name="connsiteY10" fmla="*/ 1904992 h 2300068"/>
                <a:gd name="connsiteX11" fmla="*/ 3124192 w 3505200"/>
                <a:gd name="connsiteY11" fmla="*/ 2286000 h 2300068"/>
                <a:gd name="connsiteX12" fmla="*/ 2796931 w 3505200"/>
                <a:gd name="connsiteY12" fmla="*/ 2300068 h 2300068"/>
                <a:gd name="connsiteX13" fmla="*/ 2539609 w 3505200"/>
                <a:gd name="connsiteY13" fmla="*/ 2271932 h 2300068"/>
                <a:gd name="connsiteX14" fmla="*/ 381008 w 3505200"/>
                <a:gd name="connsiteY14" fmla="*/ 2286000 h 2300068"/>
                <a:gd name="connsiteX15" fmla="*/ 0 w 3505200"/>
                <a:gd name="connsiteY15" fmla="*/ 1904992 h 2300068"/>
                <a:gd name="connsiteX16" fmla="*/ 0 w 3505200"/>
                <a:gd name="connsiteY16" fmla="*/ 1905000 h 2300068"/>
                <a:gd name="connsiteX17" fmla="*/ 0 w 3505200"/>
                <a:gd name="connsiteY17" fmla="*/ 1333500 h 2300068"/>
                <a:gd name="connsiteX18" fmla="*/ 0 w 3505200"/>
                <a:gd name="connsiteY18" fmla="*/ 1333500 h 2300068"/>
                <a:gd name="connsiteX19" fmla="*/ 0 w 3505200"/>
                <a:gd name="connsiteY19" fmla="*/ 381008 h 2300068"/>
                <a:gd name="connsiteX0" fmla="*/ 0 w 3505200"/>
                <a:gd name="connsiteY0" fmla="*/ 381008 h 2286000"/>
                <a:gd name="connsiteX1" fmla="*/ 381008 w 3505200"/>
                <a:gd name="connsiteY1" fmla="*/ 0 h 2286000"/>
                <a:gd name="connsiteX2" fmla="*/ 584200 w 3505200"/>
                <a:gd name="connsiteY2" fmla="*/ 0 h 2286000"/>
                <a:gd name="connsiteX3" fmla="*/ 584200 w 3505200"/>
                <a:gd name="connsiteY3" fmla="*/ 0 h 2286000"/>
                <a:gd name="connsiteX4" fmla="*/ 1460500 w 3505200"/>
                <a:gd name="connsiteY4" fmla="*/ 0 h 2286000"/>
                <a:gd name="connsiteX5" fmla="*/ 3124192 w 3505200"/>
                <a:gd name="connsiteY5" fmla="*/ 0 h 2286000"/>
                <a:gd name="connsiteX6" fmla="*/ 3505200 w 3505200"/>
                <a:gd name="connsiteY6" fmla="*/ 381008 h 2286000"/>
                <a:gd name="connsiteX7" fmla="*/ 3505200 w 3505200"/>
                <a:gd name="connsiteY7" fmla="*/ 1333500 h 2286000"/>
                <a:gd name="connsiteX8" fmla="*/ 3505200 w 3505200"/>
                <a:gd name="connsiteY8" fmla="*/ 1333500 h 2286000"/>
                <a:gd name="connsiteX9" fmla="*/ 3505200 w 3505200"/>
                <a:gd name="connsiteY9" fmla="*/ 1905000 h 2286000"/>
                <a:gd name="connsiteX10" fmla="*/ 3505200 w 3505200"/>
                <a:gd name="connsiteY10" fmla="*/ 1904992 h 2286000"/>
                <a:gd name="connsiteX11" fmla="*/ 3124192 w 3505200"/>
                <a:gd name="connsiteY11" fmla="*/ 2286000 h 2286000"/>
                <a:gd name="connsiteX12" fmla="*/ 2539609 w 3505200"/>
                <a:gd name="connsiteY12" fmla="*/ 2271932 h 2286000"/>
                <a:gd name="connsiteX13" fmla="*/ 381008 w 3505200"/>
                <a:gd name="connsiteY13" fmla="*/ 2286000 h 2286000"/>
                <a:gd name="connsiteX14" fmla="*/ 0 w 3505200"/>
                <a:gd name="connsiteY14" fmla="*/ 1904992 h 2286000"/>
                <a:gd name="connsiteX15" fmla="*/ 0 w 3505200"/>
                <a:gd name="connsiteY15" fmla="*/ 1905000 h 2286000"/>
                <a:gd name="connsiteX16" fmla="*/ 0 w 3505200"/>
                <a:gd name="connsiteY16" fmla="*/ 1333500 h 2286000"/>
                <a:gd name="connsiteX17" fmla="*/ 0 w 3505200"/>
                <a:gd name="connsiteY17" fmla="*/ 1333500 h 2286000"/>
                <a:gd name="connsiteX18" fmla="*/ 0 w 3505200"/>
                <a:gd name="connsiteY18" fmla="*/ 381008 h 2286000"/>
                <a:gd name="connsiteX0" fmla="*/ 0 w 3505200"/>
                <a:gd name="connsiteY0" fmla="*/ 381008 h 2286000"/>
                <a:gd name="connsiteX1" fmla="*/ 381008 w 3505200"/>
                <a:gd name="connsiteY1" fmla="*/ 0 h 2286000"/>
                <a:gd name="connsiteX2" fmla="*/ 584200 w 3505200"/>
                <a:gd name="connsiteY2" fmla="*/ 0 h 2286000"/>
                <a:gd name="connsiteX3" fmla="*/ 584200 w 3505200"/>
                <a:gd name="connsiteY3" fmla="*/ 0 h 2286000"/>
                <a:gd name="connsiteX4" fmla="*/ 1460500 w 3505200"/>
                <a:gd name="connsiteY4" fmla="*/ 0 h 2286000"/>
                <a:gd name="connsiteX5" fmla="*/ 3124192 w 3505200"/>
                <a:gd name="connsiteY5" fmla="*/ 0 h 2286000"/>
                <a:gd name="connsiteX6" fmla="*/ 3505200 w 3505200"/>
                <a:gd name="connsiteY6" fmla="*/ 381008 h 2286000"/>
                <a:gd name="connsiteX7" fmla="*/ 3505200 w 3505200"/>
                <a:gd name="connsiteY7" fmla="*/ 1333500 h 2286000"/>
                <a:gd name="connsiteX8" fmla="*/ 3505200 w 3505200"/>
                <a:gd name="connsiteY8" fmla="*/ 1333500 h 2286000"/>
                <a:gd name="connsiteX9" fmla="*/ 3505200 w 3505200"/>
                <a:gd name="connsiteY9" fmla="*/ 1905000 h 2286000"/>
                <a:gd name="connsiteX10" fmla="*/ 3505200 w 3505200"/>
                <a:gd name="connsiteY10" fmla="*/ 1904992 h 2286000"/>
                <a:gd name="connsiteX11" fmla="*/ 3124192 w 3505200"/>
                <a:gd name="connsiteY11" fmla="*/ 2286000 h 2286000"/>
                <a:gd name="connsiteX12" fmla="*/ 381008 w 3505200"/>
                <a:gd name="connsiteY12" fmla="*/ 2286000 h 2286000"/>
                <a:gd name="connsiteX13" fmla="*/ 0 w 3505200"/>
                <a:gd name="connsiteY13" fmla="*/ 1904992 h 2286000"/>
                <a:gd name="connsiteX14" fmla="*/ 0 w 3505200"/>
                <a:gd name="connsiteY14" fmla="*/ 1905000 h 2286000"/>
                <a:gd name="connsiteX15" fmla="*/ 0 w 3505200"/>
                <a:gd name="connsiteY15" fmla="*/ 1333500 h 2286000"/>
                <a:gd name="connsiteX16" fmla="*/ 0 w 3505200"/>
                <a:gd name="connsiteY16" fmla="*/ 1333500 h 2286000"/>
                <a:gd name="connsiteX17" fmla="*/ 0 w 3505200"/>
                <a:gd name="connsiteY17" fmla="*/ 38100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05200" h="2286000">
                  <a:moveTo>
                    <a:pt x="0" y="381008"/>
                  </a:moveTo>
                  <a:cubicBezTo>
                    <a:pt x="0" y="170583"/>
                    <a:pt x="170583" y="0"/>
                    <a:pt x="381008" y="0"/>
                  </a:cubicBezTo>
                  <a:lnTo>
                    <a:pt x="584200" y="0"/>
                  </a:lnTo>
                  <a:lnTo>
                    <a:pt x="584200" y="0"/>
                  </a:lnTo>
                  <a:lnTo>
                    <a:pt x="1460500" y="0"/>
                  </a:lnTo>
                  <a:lnTo>
                    <a:pt x="3124192" y="0"/>
                  </a:lnTo>
                  <a:cubicBezTo>
                    <a:pt x="3334617" y="0"/>
                    <a:pt x="3505200" y="170583"/>
                    <a:pt x="3505200" y="381008"/>
                  </a:cubicBezTo>
                  <a:lnTo>
                    <a:pt x="3505200" y="1333500"/>
                  </a:lnTo>
                  <a:lnTo>
                    <a:pt x="3505200" y="1333500"/>
                  </a:lnTo>
                  <a:lnTo>
                    <a:pt x="3505200" y="1905000"/>
                  </a:lnTo>
                  <a:lnTo>
                    <a:pt x="3505200" y="1904992"/>
                  </a:lnTo>
                  <a:cubicBezTo>
                    <a:pt x="3505200" y="2115417"/>
                    <a:pt x="3334617" y="2286000"/>
                    <a:pt x="3124192" y="2286000"/>
                  </a:cubicBezTo>
                  <a:lnTo>
                    <a:pt x="381008" y="2286000"/>
                  </a:lnTo>
                  <a:cubicBezTo>
                    <a:pt x="170583" y="2286000"/>
                    <a:pt x="0" y="2115417"/>
                    <a:pt x="0" y="1904992"/>
                  </a:cubicBezTo>
                  <a:lnTo>
                    <a:pt x="0" y="1905000"/>
                  </a:lnTo>
                  <a:lnTo>
                    <a:pt x="0" y="1333500"/>
                  </a:lnTo>
                  <a:lnTo>
                    <a:pt x="0" y="1333500"/>
                  </a:lnTo>
                  <a:lnTo>
                    <a:pt x="0" y="381008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62600" y="2005326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This is the </a:t>
              </a:r>
              <a:r>
                <a:rPr lang="en-US" sz="4000" b="1" dirty="0">
                  <a:solidFill>
                    <a:srgbClr val="FF0000"/>
                  </a:solidFill>
                </a:rPr>
                <a:t>fault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sunrisebirding.com/07montanaweb/images/rpt/tetonsmeg400.jpg"/>
          <p:cNvPicPr>
            <a:picLocks noChangeAspect="1" noChangeArrowheads="1"/>
          </p:cNvPicPr>
          <p:nvPr/>
        </p:nvPicPr>
        <p:blipFill>
          <a:blip r:embed="rId2" cstate="print"/>
          <a:srcRect b="28896"/>
          <a:stretch>
            <a:fillRect/>
          </a:stretch>
        </p:blipFill>
        <p:spPr bwMode="auto">
          <a:xfrm>
            <a:off x="-685800" y="1214058"/>
            <a:ext cx="9829800" cy="564394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6019800"/>
            <a:ext cx="8305800" cy="6096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The Grand Tetons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42819"/>
            <a:ext cx="8229600" cy="586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>
                <a:solidFill>
                  <a:srgbClr val="FFFF00"/>
                </a:solidFill>
              </a:rPr>
              <a:t>The Grand Tetons are Fault Block Mountains in Wyoming</a:t>
            </a:r>
            <a:endParaRPr lang="en-US" sz="27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80581" y="1919068"/>
            <a:ext cx="4638822" cy="3487615"/>
            <a:chOff x="3480581" y="1919068"/>
            <a:chExt cx="4638822" cy="3487615"/>
          </a:xfrm>
        </p:grpSpPr>
        <p:sp>
          <p:nvSpPr>
            <p:cNvPr id="5" name="Rectangle 4"/>
            <p:cNvSpPr/>
            <p:nvPr/>
          </p:nvSpPr>
          <p:spPr>
            <a:xfrm>
              <a:off x="3480581" y="1919068"/>
              <a:ext cx="3318803" cy="3044483"/>
            </a:xfrm>
            <a:custGeom>
              <a:avLst/>
              <a:gdLst>
                <a:gd name="connsiteX0" fmla="*/ 0 w 533400"/>
                <a:gd name="connsiteY0" fmla="*/ 0 h 2819400"/>
                <a:gd name="connsiteX1" fmla="*/ 533400 w 533400"/>
                <a:gd name="connsiteY1" fmla="*/ 0 h 2819400"/>
                <a:gd name="connsiteX2" fmla="*/ 533400 w 533400"/>
                <a:gd name="connsiteY2" fmla="*/ 2819400 h 2819400"/>
                <a:gd name="connsiteX3" fmla="*/ 0 w 533400"/>
                <a:gd name="connsiteY3" fmla="*/ 2819400 h 2819400"/>
                <a:gd name="connsiteX4" fmla="*/ 0 w 533400"/>
                <a:gd name="connsiteY4" fmla="*/ 0 h 2819400"/>
                <a:gd name="connsiteX0" fmla="*/ 0 w 645942"/>
                <a:gd name="connsiteY0" fmla="*/ 239151 h 3058551"/>
                <a:gd name="connsiteX1" fmla="*/ 645942 w 645942"/>
                <a:gd name="connsiteY1" fmla="*/ 0 h 3058551"/>
                <a:gd name="connsiteX2" fmla="*/ 533400 w 645942"/>
                <a:gd name="connsiteY2" fmla="*/ 3058551 h 3058551"/>
                <a:gd name="connsiteX3" fmla="*/ 0 w 645942"/>
                <a:gd name="connsiteY3" fmla="*/ 3058551 h 3058551"/>
                <a:gd name="connsiteX4" fmla="*/ 0 w 645942"/>
                <a:gd name="connsiteY4" fmla="*/ 239151 h 3058551"/>
                <a:gd name="connsiteX0" fmla="*/ 0 w 1630680"/>
                <a:gd name="connsiteY0" fmla="*/ 239151 h 3072619"/>
                <a:gd name="connsiteX1" fmla="*/ 645942 w 1630680"/>
                <a:gd name="connsiteY1" fmla="*/ 0 h 3072619"/>
                <a:gd name="connsiteX2" fmla="*/ 1630680 w 1630680"/>
                <a:gd name="connsiteY2" fmla="*/ 3072619 h 3072619"/>
                <a:gd name="connsiteX3" fmla="*/ 0 w 1630680"/>
                <a:gd name="connsiteY3" fmla="*/ 3058551 h 3072619"/>
                <a:gd name="connsiteX4" fmla="*/ 0 w 1630680"/>
                <a:gd name="connsiteY4" fmla="*/ 239151 h 3072619"/>
                <a:gd name="connsiteX0" fmla="*/ 0 w 1686951"/>
                <a:gd name="connsiteY0" fmla="*/ 253219 h 3072619"/>
                <a:gd name="connsiteX1" fmla="*/ 702213 w 1686951"/>
                <a:gd name="connsiteY1" fmla="*/ 0 h 3072619"/>
                <a:gd name="connsiteX2" fmla="*/ 1686951 w 1686951"/>
                <a:gd name="connsiteY2" fmla="*/ 3072619 h 3072619"/>
                <a:gd name="connsiteX3" fmla="*/ 56271 w 1686951"/>
                <a:gd name="connsiteY3" fmla="*/ 3058551 h 3072619"/>
                <a:gd name="connsiteX4" fmla="*/ 0 w 1686951"/>
                <a:gd name="connsiteY4" fmla="*/ 253219 h 3072619"/>
                <a:gd name="connsiteX0" fmla="*/ 0 w 1686951"/>
                <a:gd name="connsiteY0" fmla="*/ 253219 h 3072619"/>
                <a:gd name="connsiteX1" fmla="*/ 702213 w 1686951"/>
                <a:gd name="connsiteY1" fmla="*/ 0 h 3072619"/>
                <a:gd name="connsiteX2" fmla="*/ 1686951 w 1686951"/>
                <a:gd name="connsiteY2" fmla="*/ 3072619 h 3072619"/>
                <a:gd name="connsiteX3" fmla="*/ 56271 w 1686951"/>
                <a:gd name="connsiteY3" fmla="*/ 3058551 h 3072619"/>
                <a:gd name="connsiteX4" fmla="*/ 22275 w 1686951"/>
                <a:gd name="connsiteY4" fmla="*/ 1429043 h 3072619"/>
                <a:gd name="connsiteX5" fmla="*/ 0 w 1686951"/>
                <a:gd name="connsiteY5" fmla="*/ 253219 h 3072619"/>
                <a:gd name="connsiteX0" fmla="*/ 22275 w 1686951"/>
                <a:gd name="connsiteY0" fmla="*/ 1429043 h 3072619"/>
                <a:gd name="connsiteX1" fmla="*/ 0 w 1686951"/>
                <a:gd name="connsiteY1" fmla="*/ 253219 h 3072619"/>
                <a:gd name="connsiteX2" fmla="*/ 702213 w 1686951"/>
                <a:gd name="connsiteY2" fmla="*/ 0 h 3072619"/>
                <a:gd name="connsiteX3" fmla="*/ 1686951 w 1686951"/>
                <a:gd name="connsiteY3" fmla="*/ 3072619 h 3072619"/>
                <a:gd name="connsiteX4" fmla="*/ 56271 w 1686951"/>
                <a:gd name="connsiteY4" fmla="*/ 3058551 h 3072619"/>
                <a:gd name="connsiteX5" fmla="*/ 113715 w 1686951"/>
                <a:gd name="connsiteY5" fmla="*/ 1520483 h 3072619"/>
                <a:gd name="connsiteX0" fmla="*/ 22275 w 1686951"/>
                <a:gd name="connsiteY0" fmla="*/ 1429043 h 3072619"/>
                <a:gd name="connsiteX1" fmla="*/ 0 w 1686951"/>
                <a:gd name="connsiteY1" fmla="*/ 253219 h 3072619"/>
                <a:gd name="connsiteX2" fmla="*/ 702213 w 1686951"/>
                <a:gd name="connsiteY2" fmla="*/ 0 h 3072619"/>
                <a:gd name="connsiteX3" fmla="*/ 1686951 w 1686951"/>
                <a:gd name="connsiteY3" fmla="*/ 3072619 h 3072619"/>
                <a:gd name="connsiteX4" fmla="*/ 56271 w 1686951"/>
                <a:gd name="connsiteY4" fmla="*/ 3058551 h 3072619"/>
                <a:gd name="connsiteX0" fmla="*/ 0 w 1686951"/>
                <a:gd name="connsiteY0" fmla="*/ 253219 h 3072619"/>
                <a:gd name="connsiteX1" fmla="*/ 702213 w 1686951"/>
                <a:gd name="connsiteY1" fmla="*/ 0 h 3072619"/>
                <a:gd name="connsiteX2" fmla="*/ 1686951 w 1686951"/>
                <a:gd name="connsiteY2" fmla="*/ 3072619 h 3072619"/>
                <a:gd name="connsiteX3" fmla="*/ 56271 w 1686951"/>
                <a:gd name="connsiteY3" fmla="*/ 3058551 h 3072619"/>
                <a:gd name="connsiteX0" fmla="*/ 0 w 2798298"/>
                <a:gd name="connsiteY0" fmla="*/ 1280160 h 3072619"/>
                <a:gd name="connsiteX1" fmla="*/ 1813560 w 2798298"/>
                <a:gd name="connsiteY1" fmla="*/ 0 h 3072619"/>
                <a:gd name="connsiteX2" fmla="*/ 2798298 w 2798298"/>
                <a:gd name="connsiteY2" fmla="*/ 3072619 h 3072619"/>
                <a:gd name="connsiteX3" fmla="*/ 1167618 w 2798298"/>
                <a:gd name="connsiteY3" fmla="*/ 3058551 h 3072619"/>
                <a:gd name="connsiteX0" fmla="*/ 0 w 2798298"/>
                <a:gd name="connsiteY0" fmla="*/ 1280160 h 3072619"/>
                <a:gd name="connsiteX1" fmla="*/ 1813560 w 2798298"/>
                <a:gd name="connsiteY1" fmla="*/ 0 h 3072619"/>
                <a:gd name="connsiteX2" fmla="*/ 2798298 w 2798298"/>
                <a:gd name="connsiteY2" fmla="*/ 3072619 h 3072619"/>
                <a:gd name="connsiteX0" fmla="*/ 0 w 2798298"/>
                <a:gd name="connsiteY0" fmla="*/ 1266092 h 3058551"/>
                <a:gd name="connsiteX1" fmla="*/ 1672883 w 2798298"/>
                <a:gd name="connsiteY1" fmla="*/ 0 h 3058551"/>
                <a:gd name="connsiteX2" fmla="*/ 2798298 w 2798298"/>
                <a:gd name="connsiteY2" fmla="*/ 3058551 h 3058551"/>
                <a:gd name="connsiteX0" fmla="*/ 0 w 3318803"/>
                <a:gd name="connsiteY0" fmla="*/ 1266092 h 3044483"/>
                <a:gd name="connsiteX1" fmla="*/ 1672883 w 3318803"/>
                <a:gd name="connsiteY1" fmla="*/ 0 h 3044483"/>
                <a:gd name="connsiteX2" fmla="*/ 3318803 w 3318803"/>
                <a:gd name="connsiteY2" fmla="*/ 3044483 h 30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8803" h="3044483">
                  <a:moveTo>
                    <a:pt x="0" y="1266092"/>
                  </a:moveTo>
                  <a:lnTo>
                    <a:pt x="1672883" y="0"/>
                  </a:lnTo>
                  <a:lnTo>
                    <a:pt x="3318803" y="3044483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4"/>
            <p:cNvSpPr/>
            <p:nvPr/>
          </p:nvSpPr>
          <p:spPr>
            <a:xfrm>
              <a:off x="5700932" y="2362200"/>
              <a:ext cx="2418471" cy="3044483"/>
            </a:xfrm>
            <a:custGeom>
              <a:avLst/>
              <a:gdLst>
                <a:gd name="connsiteX0" fmla="*/ 0 w 533400"/>
                <a:gd name="connsiteY0" fmla="*/ 0 h 2819400"/>
                <a:gd name="connsiteX1" fmla="*/ 533400 w 533400"/>
                <a:gd name="connsiteY1" fmla="*/ 0 h 2819400"/>
                <a:gd name="connsiteX2" fmla="*/ 533400 w 533400"/>
                <a:gd name="connsiteY2" fmla="*/ 2819400 h 2819400"/>
                <a:gd name="connsiteX3" fmla="*/ 0 w 533400"/>
                <a:gd name="connsiteY3" fmla="*/ 2819400 h 2819400"/>
                <a:gd name="connsiteX4" fmla="*/ 0 w 533400"/>
                <a:gd name="connsiteY4" fmla="*/ 0 h 2819400"/>
                <a:gd name="connsiteX0" fmla="*/ 0 w 645942"/>
                <a:gd name="connsiteY0" fmla="*/ 239151 h 3058551"/>
                <a:gd name="connsiteX1" fmla="*/ 645942 w 645942"/>
                <a:gd name="connsiteY1" fmla="*/ 0 h 3058551"/>
                <a:gd name="connsiteX2" fmla="*/ 533400 w 645942"/>
                <a:gd name="connsiteY2" fmla="*/ 3058551 h 3058551"/>
                <a:gd name="connsiteX3" fmla="*/ 0 w 645942"/>
                <a:gd name="connsiteY3" fmla="*/ 3058551 h 3058551"/>
                <a:gd name="connsiteX4" fmla="*/ 0 w 645942"/>
                <a:gd name="connsiteY4" fmla="*/ 239151 h 3058551"/>
                <a:gd name="connsiteX0" fmla="*/ 0 w 1630680"/>
                <a:gd name="connsiteY0" fmla="*/ 239151 h 3072619"/>
                <a:gd name="connsiteX1" fmla="*/ 645942 w 1630680"/>
                <a:gd name="connsiteY1" fmla="*/ 0 h 3072619"/>
                <a:gd name="connsiteX2" fmla="*/ 1630680 w 1630680"/>
                <a:gd name="connsiteY2" fmla="*/ 3072619 h 3072619"/>
                <a:gd name="connsiteX3" fmla="*/ 0 w 1630680"/>
                <a:gd name="connsiteY3" fmla="*/ 3058551 h 3072619"/>
                <a:gd name="connsiteX4" fmla="*/ 0 w 1630680"/>
                <a:gd name="connsiteY4" fmla="*/ 239151 h 3072619"/>
                <a:gd name="connsiteX0" fmla="*/ 0 w 1686951"/>
                <a:gd name="connsiteY0" fmla="*/ 253219 h 3072619"/>
                <a:gd name="connsiteX1" fmla="*/ 702213 w 1686951"/>
                <a:gd name="connsiteY1" fmla="*/ 0 h 3072619"/>
                <a:gd name="connsiteX2" fmla="*/ 1686951 w 1686951"/>
                <a:gd name="connsiteY2" fmla="*/ 3072619 h 3072619"/>
                <a:gd name="connsiteX3" fmla="*/ 56271 w 1686951"/>
                <a:gd name="connsiteY3" fmla="*/ 3058551 h 3072619"/>
                <a:gd name="connsiteX4" fmla="*/ 0 w 1686951"/>
                <a:gd name="connsiteY4" fmla="*/ 253219 h 3072619"/>
                <a:gd name="connsiteX0" fmla="*/ 0 w 1686951"/>
                <a:gd name="connsiteY0" fmla="*/ 253219 h 3072619"/>
                <a:gd name="connsiteX1" fmla="*/ 702213 w 1686951"/>
                <a:gd name="connsiteY1" fmla="*/ 0 h 3072619"/>
                <a:gd name="connsiteX2" fmla="*/ 1686951 w 1686951"/>
                <a:gd name="connsiteY2" fmla="*/ 3072619 h 3072619"/>
                <a:gd name="connsiteX3" fmla="*/ 56271 w 1686951"/>
                <a:gd name="connsiteY3" fmla="*/ 3058551 h 3072619"/>
                <a:gd name="connsiteX4" fmla="*/ 22275 w 1686951"/>
                <a:gd name="connsiteY4" fmla="*/ 1429043 h 3072619"/>
                <a:gd name="connsiteX5" fmla="*/ 0 w 1686951"/>
                <a:gd name="connsiteY5" fmla="*/ 253219 h 3072619"/>
                <a:gd name="connsiteX0" fmla="*/ 22275 w 1686951"/>
                <a:gd name="connsiteY0" fmla="*/ 1429043 h 3072619"/>
                <a:gd name="connsiteX1" fmla="*/ 0 w 1686951"/>
                <a:gd name="connsiteY1" fmla="*/ 253219 h 3072619"/>
                <a:gd name="connsiteX2" fmla="*/ 702213 w 1686951"/>
                <a:gd name="connsiteY2" fmla="*/ 0 h 3072619"/>
                <a:gd name="connsiteX3" fmla="*/ 1686951 w 1686951"/>
                <a:gd name="connsiteY3" fmla="*/ 3072619 h 3072619"/>
                <a:gd name="connsiteX4" fmla="*/ 56271 w 1686951"/>
                <a:gd name="connsiteY4" fmla="*/ 3058551 h 3072619"/>
                <a:gd name="connsiteX5" fmla="*/ 113715 w 1686951"/>
                <a:gd name="connsiteY5" fmla="*/ 1520483 h 3072619"/>
                <a:gd name="connsiteX0" fmla="*/ 22275 w 1686951"/>
                <a:gd name="connsiteY0" fmla="*/ 1429043 h 3072619"/>
                <a:gd name="connsiteX1" fmla="*/ 0 w 1686951"/>
                <a:gd name="connsiteY1" fmla="*/ 253219 h 3072619"/>
                <a:gd name="connsiteX2" fmla="*/ 702213 w 1686951"/>
                <a:gd name="connsiteY2" fmla="*/ 0 h 3072619"/>
                <a:gd name="connsiteX3" fmla="*/ 1686951 w 1686951"/>
                <a:gd name="connsiteY3" fmla="*/ 3072619 h 3072619"/>
                <a:gd name="connsiteX4" fmla="*/ 56271 w 1686951"/>
                <a:gd name="connsiteY4" fmla="*/ 3058551 h 3072619"/>
                <a:gd name="connsiteX0" fmla="*/ 0 w 1686951"/>
                <a:gd name="connsiteY0" fmla="*/ 253219 h 3072619"/>
                <a:gd name="connsiteX1" fmla="*/ 702213 w 1686951"/>
                <a:gd name="connsiteY1" fmla="*/ 0 h 3072619"/>
                <a:gd name="connsiteX2" fmla="*/ 1686951 w 1686951"/>
                <a:gd name="connsiteY2" fmla="*/ 3072619 h 3072619"/>
                <a:gd name="connsiteX3" fmla="*/ 56271 w 1686951"/>
                <a:gd name="connsiteY3" fmla="*/ 3058551 h 3072619"/>
                <a:gd name="connsiteX0" fmla="*/ 0 w 2798298"/>
                <a:gd name="connsiteY0" fmla="*/ 1280160 h 3072619"/>
                <a:gd name="connsiteX1" fmla="*/ 1813560 w 2798298"/>
                <a:gd name="connsiteY1" fmla="*/ 0 h 3072619"/>
                <a:gd name="connsiteX2" fmla="*/ 2798298 w 2798298"/>
                <a:gd name="connsiteY2" fmla="*/ 3072619 h 3072619"/>
                <a:gd name="connsiteX3" fmla="*/ 1167618 w 2798298"/>
                <a:gd name="connsiteY3" fmla="*/ 3058551 h 3072619"/>
                <a:gd name="connsiteX0" fmla="*/ 0 w 2798298"/>
                <a:gd name="connsiteY0" fmla="*/ 1280160 h 3072619"/>
                <a:gd name="connsiteX1" fmla="*/ 1813560 w 2798298"/>
                <a:gd name="connsiteY1" fmla="*/ 0 h 3072619"/>
                <a:gd name="connsiteX2" fmla="*/ 2798298 w 2798298"/>
                <a:gd name="connsiteY2" fmla="*/ 3072619 h 3072619"/>
                <a:gd name="connsiteX0" fmla="*/ 0 w 2798298"/>
                <a:gd name="connsiteY0" fmla="*/ 1266092 h 3058551"/>
                <a:gd name="connsiteX1" fmla="*/ 1672883 w 2798298"/>
                <a:gd name="connsiteY1" fmla="*/ 0 h 3058551"/>
                <a:gd name="connsiteX2" fmla="*/ 2798298 w 2798298"/>
                <a:gd name="connsiteY2" fmla="*/ 3058551 h 3058551"/>
                <a:gd name="connsiteX0" fmla="*/ 0 w 3318803"/>
                <a:gd name="connsiteY0" fmla="*/ 1266092 h 3044483"/>
                <a:gd name="connsiteX1" fmla="*/ 1672883 w 3318803"/>
                <a:gd name="connsiteY1" fmla="*/ 0 h 3044483"/>
                <a:gd name="connsiteX2" fmla="*/ 3318803 w 3318803"/>
                <a:gd name="connsiteY2" fmla="*/ 3044483 h 3044483"/>
                <a:gd name="connsiteX0" fmla="*/ 0 w 2418471"/>
                <a:gd name="connsiteY0" fmla="*/ 562707 h 3044483"/>
                <a:gd name="connsiteX1" fmla="*/ 772551 w 2418471"/>
                <a:gd name="connsiteY1" fmla="*/ 0 h 3044483"/>
                <a:gd name="connsiteX2" fmla="*/ 2418471 w 2418471"/>
                <a:gd name="connsiteY2" fmla="*/ 3044483 h 304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8471" h="3044483">
                  <a:moveTo>
                    <a:pt x="0" y="562707"/>
                  </a:moveTo>
                  <a:lnTo>
                    <a:pt x="772551" y="0"/>
                  </a:lnTo>
                  <a:lnTo>
                    <a:pt x="2418471" y="3044483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86400" y="228600"/>
            <a:ext cx="3505200" cy="2657963"/>
            <a:chOff x="5229665" y="1787769"/>
            <a:chExt cx="3505200" cy="2657963"/>
          </a:xfrm>
        </p:grpSpPr>
        <p:sp>
          <p:nvSpPr>
            <p:cNvPr id="9" name="Down Arrow 8"/>
            <p:cNvSpPr/>
            <p:nvPr/>
          </p:nvSpPr>
          <p:spPr>
            <a:xfrm rot="2488728">
              <a:off x="5645162" y="2510744"/>
              <a:ext cx="581465" cy="1934988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ular Callout 3"/>
            <p:cNvSpPr/>
            <p:nvPr/>
          </p:nvSpPr>
          <p:spPr>
            <a:xfrm>
              <a:off x="5229665" y="1787769"/>
              <a:ext cx="3505200" cy="1143000"/>
            </a:xfrm>
            <a:custGeom>
              <a:avLst/>
              <a:gdLst>
                <a:gd name="connsiteX0" fmla="*/ 0 w 3505200"/>
                <a:gd name="connsiteY0" fmla="*/ 381008 h 2286000"/>
                <a:gd name="connsiteX1" fmla="*/ 381008 w 3505200"/>
                <a:gd name="connsiteY1" fmla="*/ 0 h 2286000"/>
                <a:gd name="connsiteX2" fmla="*/ 584200 w 3505200"/>
                <a:gd name="connsiteY2" fmla="*/ 0 h 2286000"/>
                <a:gd name="connsiteX3" fmla="*/ 584200 w 3505200"/>
                <a:gd name="connsiteY3" fmla="*/ 0 h 2286000"/>
                <a:gd name="connsiteX4" fmla="*/ 1460500 w 3505200"/>
                <a:gd name="connsiteY4" fmla="*/ 0 h 2286000"/>
                <a:gd name="connsiteX5" fmla="*/ 3124192 w 3505200"/>
                <a:gd name="connsiteY5" fmla="*/ 0 h 2286000"/>
                <a:gd name="connsiteX6" fmla="*/ 3505200 w 3505200"/>
                <a:gd name="connsiteY6" fmla="*/ 381008 h 2286000"/>
                <a:gd name="connsiteX7" fmla="*/ 3505200 w 3505200"/>
                <a:gd name="connsiteY7" fmla="*/ 1333500 h 2286000"/>
                <a:gd name="connsiteX8" fmla="*/ 3505200 w 3505200"/>
                <a:gd name="connsiteY8" fmla="*/ 1333500 h 2286000"/>
                <a:gd name="connsiteX9" fmla="*/ 3505200 w 3505200"/>
                <a:gd name="connsiteY9" fmla="*/ 1905000 h 2286000"/>
                <a:gd name="connsiteX10" fmla="*/ 3505200 w 3505200"/>
                <a:gd name="connsiteY10" fmla="*/ 1904992 h 2286000"/>
                <a:gd name="connsiteX11" fmla="*/ 3124192 w 3505200"/>
                <a:gd name="connsiteY11" fmla="*/ 2286000 h 2286000"/>
                <a:gd name="connsiteX12" fmla="*/ 1460500 w 3505200"/>
                <a:gd name="connsiteY12" fmla="*/ 2286000 h 2286000"/>
                <a:gd name="connsiteX13" fmla="*/ 1739806 w 3505200"/>
                <a:gd name="connsiteY13" fmla="*/ 3598690 h 2286000"/>
                <a:gd name="connsiteX14" fmla="*/ 584200 w 3505200"/>
                <a:gd name="connsiteY14" fmla="*/ 2286000 h 2286000"/>
                <a:gd name="connsiteX15" fmla="*/ 381008 w 3505200"/>
                <a:gd name="connsiteY15" fmla="*/ 2286000 h 2286000"/>
                <a:gd name="connsiteX16" fmla="*/ 0 w 3505200"/>
                <a:gd name="connsiteY16" fmla="*/ 1904992 h 2286000"/>
                <a:gd name="connsiteX17" fmla="*/ 0 w 3505200"/>
                <a:gd name="connsiteY17" fmla="*/ 1905000 h 2286000"/>
                <a:gd name="connsiteX18" fmla="*/ 0 w 3505200"/>
                <a:gd name="connsiteY18" fmla="*/ 1333500 h 2286000"/>
                <a:gd name="connsiteX19" fmla="*/ 0 w 3505200"/>
                <a:gd name="connsiteY19" fmla="*/ 1333500 h 2286000"/>
                <a:gd name="connsiteX20" fmla="*/ 0 w 3505200"/>
                <a:gd name="connsiteY20" fmla="*/ 381008 h 2286000"/>
                <a:gd name="connsiteX0" fmla="*/ 0 w 3505200"/>
                <a:gd name="connsiteY0" fmla="*/ 381008 h 3598690"/>
                <a:gd name="connsiteX1" fmla="*/ 381008 w 3505200"/>
                <a:gd name="connsiteY1" fmla="*/ 0 h 3598690"/>
                <a:gd name="connsiteX2" fmla="*/ 584200 w 3505200"/>
                <a:gd name="connsiteY2" fmla="*/ 0 h 3598690"/>
                <a:gd name="connsiteX3" fmla="*/ 584200 w 3505200"/>
                <a:gd name="connsiteY3" fmla="*/ 0 h 3598690"/>
                <a:gd name="connsiteX4" fmla="*/ 1460500 w 3505200"/>
                <a:gd name="connsiteY4" fmla="*/ 0 h 3598690"/>
                <a:gd name="connsiteX5" fmla="*/ 3124192 w 3505200"/>
                <a:gd name="connsiteY5" fmla="*/ 0 h 3598690"/>
                <a:gd name="connsiteX6" fmla="*/ 3505200 w 3505200"/>
                <a:gd name="connsiteY6" fmla="*/ 381008 h 3598690"/>
                <a:gd name="connsiteX7" fmla="*/ 3505200 w 3505200"/>
                <a:gd name="connsiteY7" fmla="*/ 1333500 h 3598690"/>
                <a:gd name="connsiteX8" fmla="*/ 3505200 w 3505200"/>
                <a:gd name="connsiteY8" fmla="*/ 1333500 h 3598690"/>
                <a:gd name="connsiteX9" fmla="*/ 3505200 w 3505200"/>
                <a:gd name="connsiteY9" fmla="*/ 1905000 h 3598690"/>
                <a:gd name="connsiteX10" fmla="*/ 3505200 w 3505200"/>
                <a:gd name="connsiteY10" fmla="*/ 1904992 h 3598690"/>
                <a:gd name="connsiteX11" fmla="*/ 3124192 w 3505200"/>
                <a:gd name="connsiteY11" fmla="*/ 2286000 h 3598690"/>
                <a:gd name="connsiteX12" fmla="*/ 2796931 w 3505200"/>
                <a:gd name="connsiteY12" fmla="*/ 2300068 h 3598690"/>
                <a:gd name="connsiteX13" fmla="*/ 1739806 w 3505200"/>
                <a:gd name="connsiteY13" fmla="*/ 3598690 h 3598690"/>
                <a:gd name="connsiteX14" fmla="*/ 584200 w 3505200"/>
                <a:gd name="connsiteY14" fmla="*/ 2286000 h 3598690"/>
                <a:gd name="connsiteX15" fmla="*/ 381008 w 3505200"/>
                <a:gd name="connsiteY15" fmla="*/ 2286000 h 3598690"/>
                <a:gd name="connsiteX16" fmla="*/ 0 w 3505200"/>
                <a:gd name="connsiteY16" fmla="*/ 1904992 h 3598690"/>
                <a:gd name="connsiteX17" fmla="*/ 0 w 3505200"/>
                <a:gd name="connsiteY17" fmla="*/ 1905000 h 3598690"/>
                <a:gd name="connsiteX18" fmla="*/ 0 w 3505200"/>
                <a:gd name="connsiteY18" fmla="*/ 1333500 h 3598690"/>
                <a:gd name="connsiteX19" fmla="*/ 0 w 3505200"/>
                <a:gd name="connsiteY19" fmla="*/ 1333500 h 3598690"/>
                <a:gd name="connsiteX20" fmla="*/ 0 w 3505200"/>
                <a:gd name="connsiteY20" fmla="*/ 381008 h 3598690"/>
                <a:gd name="connsiteX0" fmla="*/ 0 w 3505200"/>
                <a:gd name="connsiteY0" fmla="*/ 381008 h 3598690"/>
                <a:gd name="connsiteX1" fmla="*/ 381008 w 3505200"/>
                <a:gd name="connsiteY1" fmla="*/ 0 h 3598690"/>
                <a:gd name="connsiteX2" fmla="*/ 584200 w 3505200"/>
                <a:gd name="connsiteY2" fmla="*/ 0 h 3598690"/>
                <a:gd name="connsiteX3" fmla="*/ 584200 w 3505200"/>
                <a:gd name="connsiteY3" fmla="*/ 0 h 3598690"/>
                <a:gd name="connsiteX4" fmla="*/ 1460500 w 3505200"/>
                <a:gd name="connsiteY4" fmla="*/ 0 h 3598690"/>
                <a:gd name="connsiteX5" fmla="*/ 3124192 w 3505200"/>
                <a:gd name="connsiteY5" fmla="*/ 0 h 3598690"/>
                <a:gd name="connsiteX6" fmla="*/ 3505200 w 3505200"/>
                <a:gd name="connsiteY6" fmla="*/ 381008 h 3598690"/>
                <a:gd name="connsiteX7" fmla="*/ 3505200 w 3505200"/>
                <a:gd name="connsiteY7" fmla="*/ 1333500 h 3598690"/>
                <a:gd name="connsiteX8" fmla="*/ 3505200 w 3505200"/>
                <a:gd name="connsiteY8" fmla="*/ 1333500 h 3598690"/>
                <a:gd name="connsiteX9" fmla="*/ 3505200 w 3505200"/>
                <a:gd name="connsiteY9" fmla="*/ 1905000 h 3598690"/>
                <a:gd name="connsiteX10" fmla="*/ 3505200 w 3505200"/>
                <a:gd name="connsiteY10" fmla="*/ 1904992 h 3598690"/>
                <a:gd name="connsiteX11" fmla="*/ 3124192 w 3505200"/>
                <a:gd name="connsiteY11" fmla="*/ 2286000 h 3598690"/>
                <a:gd name="connsiteX12" fmla="*/ 2796931 w 3505200"/>
                <a:gd name="connsiteY12" fmla="*/ 2300068 h 3598690"/>
                <a:gd name="connsiteX13" fmla="*/ 1739806 w 3505200"/>
                <a:gd name="connsiteY13" fmla="*/ 3598690 h 3598690"/>
                <a:gd name="connsiteX14" fmla="*/ 2539609 w 3505200"/>
                <a:gd name="connsiteY14" fmla="*/ 2271932 h 3598690"/>
                <a:gd name="connsiteX15" fmla="*/ 381008 w 3505200"/>
                <a:gd name="connsiteY15" fmla="*/ 2286000 h 3598690"/>
                <a:gd name="connsiteX16" fmla="*/ 0 w 3505200"/>
                <a:gd name="connsiteY16" fmla="*/ 1904992 h 3598690"/>
                <a:gd name="connsiteX17" fmla="*/ 0 w 3505200"/>
                <a:gd name="connsiteY17" fmla="*/ 1905000 h 3598690"/>
                <a:gd name="connsiteX18" fmla="*/ 0 w 3505200"/>
                <a:gd name="connsiteY18" fmla="*/ 1333500 h 3598690"/>
                <a:gd name="connsiteX19" fmla="*/ 0 w 3505200"/>
                <a:gd name="connsiteY19" fmla="*/ 1333500 h 3598690"/>
                <a:gd name="connsiteX20" fmla="*/ 0 w 3505200"/>
                <a:gd name="connsiteY20" fmla="*/ 381008 h 3598690"/>
                <a:gd name="connsiteX0" fmla="*/ 0 w 3505200"/>
                <a:gd name="connsiteY0" fmla="*/ 381008 h 3486149"/>
                <a:gd name="connsiteX1" fmla="*/ 381008 w 3505200"/>
                <a:gd name="connsiteY1" fmla="*/ 0 h 3486149"/>
                <a:gd name="connsiteX2" fmla="*/ 584200 w 3505200"/>
                <a:gd name="connsiteY2" fmla="*/ 0 h 3486149"/>
                <a:gd name="connsiteX3" fmla="*/ 584200 w 3505200"/>
                <a:gd name="connsiteY3" fmla="*/ 0 h 3486149"/>
                <a:gd name="connsiteX4" fmla="*/ 1460500 w 3505200"/>
                <a:gd name="connsiteY4" fmla="*/ 0 h 3486149"/>
                <a:gd name="connsiteX5" fmla="*/ 3124192 w 3505200"/>
                <a:gd name="connsiteY5" fmla="*/ 0 h 3486149"/>
                <a:gd name="connsiteX6" fmla="*/ 3505200 w 3505200"/>
                <a:gd name="connsiteY6" fmla="*/ 381008 h 3486149"/>
                <a:gd name="connsiteX7" fmla="*/ 3505200 w 3505200"/>
                <a:gd name="connsiteY7" fmla="*/ 1333500 h 3486149"/>
                <a:gd name="connsiteX8" fmla="*/ 3505200 w 3505200"/>
                <a:gd name="connsiteY8" fmla="*/ 1333500 h 3486149"/>
                <a:gd name="connsiteX9" fmla="*/ 3505200 w 3505200"/>
                <a:gd name="connsiteY9" fmla="*/ 1905000 h 3486149"/>
                <a:gd name="connsiteX10" fmla="*/ 3505200 w 3505200"/>
                <a:gd name="connsiteY10" fmla="*/ 1904992 h 3486149"/>
                <a:gd name="connsiteX11" fmla="*/ 3124192 w 3505200"/>
                <a:gd name="connsiteY11" fmla="*/ 2286000 h 3486149"/>
                <a:gd name="connsiteX12" fmla="*/ 2796931 w 3505200"/>
                <a:gd name="connsiteY12" fmla="*/ 2300068 h 3486149"/>
                <a:gd name="connsiteX13" fmla="*/ 1303708 w 3505200"/>
                <a:gd name="connsiteY13" fmla="*/ 3486149 h 3486149"/>
                <a:gd name="connsiteX14" fmla="*/ 2539609 w 3505200"/>
                <a:gd name="connsiteY14" fmla="*/ 2271932 h 3486149"/>
                <a:gd name="connsiteX15" fmla="*/ 381008 w 3505200"/>
                <a:gd name="connsiteY15" fmla="*/ 2286000 h 3486149"/>
                <a:gd name="connsiteX16" fmla="*/ 0 w 3505200"/>
                <a:gd name="connsiteY16" fmla="*/ 1904992 h 3486149"/>
                <a:gd name="connsiteX17" fmla="*/ 0 w 3505200"/>
                <a:gd name="connsiteY17" fmla="*/ 1905000 h 3486149"/>
                <a:gd name="connsiteX18" fmla="*/ 0 w 3505200"/>
                <a:gd name="connsiteY18" fmla="*/ 1333500 h 3486149"/>
                <a:gd name="connsiteX19" fmla="*/ 0 w 3505200"/>
                <a:gd name="connsiteY19" fmla="*/ 1333500 h 3486149"/>
                <a:gd name="connsiteX20" fmla="*/ 0 w 3505200"/>
                <a:gd name="connsiteY20" fmla="*/ 381008 h 3486149"/>
                <a:gd name="connsiteX0" fmla="*/ 0 w 3505200"/>
                <a:gd name="connsiteY0" fmla="*/ 381008 h 2300068"/>
                <a:gd name="connsiteX1" fmla="*/ 381008 w 3505200"/>
                <a:gd name="connsiteY1" fmla="*/ 0 h 2300068"/>
                <a:gd name="connsiteX2" fmla="*/ 584200 w 3505200"/>
                <a:gd name="connsiteY2" fmla="*/ 0 h 2300068"/>
                <a:gd name="connsiteX3" fmla="*/ 584200 w 3505200"/>
                <a:gd name="connsiteY3" fmla="*/ 0 h 2300068"/>
                <a:gd name="connsiteX4" fmla="*/ 1460500 w 3505200"/>
                <a:gd name="connsiteY4" fmla="*/ 0 h 2300068"/>
                <a:gd name="connsiteX5" fmla="*/ 3124192 w 3505200"/>
                <a:gd name="connsiteY5" fmla="*/ 0 h 2300068"/>
                <a:gd name="connsiteX6" fmla="*/ 3505200 w 3505200"/>
                <a:gd name="connsiteY6" fmla="*/ 381008 h 2300068"/>
                <a:gd name="connsiteX7" fmla="*/ 3505200 w 3505200"/>
                <a:gd name="connsiteY7" fmla="*/ 1333500 h 2300068"/>
                <a:gd name="connsiteX8" fmla="*/ 3505200 w 3505200"/>
                <a:gd name="connsiteY8" fmla="*/ 1333500 h 2300068"/>
                <a:gd name="connsiteX9" fmla="*/ 3505200 w 3505200"/>
                <a:gd name="connsiteY9" fmla="*/ 1905000 h 2300068"/>
                <a:gd name="connsiteX10" fmla="*/ 3505200 w 3505200"/>
                <a:gd name="connsiteY10" fmla="*/ 1904992 h 2300068"/>
                <a:gd name="connsiteX11" fmla="*/ 3124192 w 3505200"/>
                <a:gd name="connsiteY11" fmla="*/ 2286000 h 2300068"/>
                <a:gd name="connsiteX12" fmla="*/ 2796931 w 3505200"/>
                <a:gd name="connsiteY12" fmla="*/ 2300068 h 2300068"/>
                <a:gd name="connsiteX13" fmla="*/ 2539609 w 3505200"/>
                <a:gd name="connsiteY13" fmla="*/ 2271932 h 2300068"/>
                <a:gd name="connsiteX14" fmla="*/ 381008 w 3505200"/>
                <a:gd name="connsiteY14" fmla="*/ 2286000 h 2300068"/>
                <a:gd name="connsiteX15" fmla="*/ 0 w 3505200"/>
                <a:gd name="connsiteY15" fmla="*/ 1904992 h 2300068"/>
                <a:gd name="connsiteX16" fmla="*/ 0 w 3505200"/>
                <a:gd name="connsiteY16" fmla="*/ 1905000 h 2300068"/>
                <a:gd name="connsiteX17" fmla="*/ 0 w 3505200"/>
                <a:gd name="connsiteY17" fmla="*/ 1333500 h 2300068"/>
                <a:gd name="connsiteX18" fmla="*/ 0 w 3505200"/>
                <a:gd name="connsiteY18" fmla="*/ 1333500 h 2300068"/>
                <a:gd name="connsiteX19" fmla="*/ 0 w 3505200"/>
                <a:gd name="connsiteY19" fmla="*/ 381008 h 2300068"/>
                <a:gd name="connsiteX0" fmla="*/ 0 w 3505200"/>
                <a:gd name="connsiteY0" fmla="*/ 381008 h 2286000"/>
                <a:gd name="connsiteX1" fmla="*/ 381008 w 3505200"/>
                <a:gd name="connsiteY1" fmla="*/ 0 h 2286000"/>
                <a:gd name="connsiteX2" fmla="*/ 584200 w 3505200"/>
                <a:gd name="connsiteY2" fmla="*/ 0 h 2286000"/>
                <a:gd name="connsiteX3" fmla="*/ 584200 w 3505200"/>
                <a:gd name="connsiteY3" fmla="*/ 0 h 2286000"/>
                <a:gd name="connsiteX4" fmla="*/ 1460500 w 3505200"/>
                <a:gd name="connsiteY4" fmla="*/ 0 h 2286000"/>
                <a:gd name="connsiteX5" fmla="*/ 3124192 w 3505200"/>
                <a:gd name="connsiteY5" fmla="*/ 0 h 2286000"/>
                <a:gd name="connsiteX6" fmla="*/ 3505200 w 3505200"/>
                <a:gd name="connsiteY6" fmla="*/ 381008 h 2286000"/>
                <a:gd name="connsiteX7" fmla="*/ 3505200 w 3505200"/>
                <a:gd name="connsiteY7" fmla="*/ 1333500 h 2286000"/>
                <a:gd name="connsiteX8" fmla="*/ 3505200 w 3505200"/>
                <a:gd name="connsiteY8" fmla="*/ 1333500 h 2286000"/>
                <a:gd name="connsiteX9" fmla="*/ 3505200 w 3505200"/>
                <a:gd name="connsiteY9" fmla="*/ 1905000 h 2286000"/>
                <a:gd name="connsiteX10" fmla="*/ 3505200 w 3505200"/>
                <a:gd name="connsiteY10" fmla="*/ 1904992 h 2286000"/>
                <a:gd name="connsiteX11" fmla="*/ 3124192 w 3505200"/>
                <a:gd name="connsiteY11" fmla="*/ 2286000 h 2286000"/>
                <a:gd name="connsiteX12" fmla="*/ 2539609 w 3505200"/>
                <a:gd name="connsiteY12" fmla="*/ 2271932 h 2286000"/>
                <a:gd name="connsiteX13" fmla="*/ 381008 w 3505200"/>
                <a:gd name="connsiteY13" fmla="*/ 2286000 h 2286000"/>
                <a:gd name="connsiteX14" fmla="*/ 0 w 3505200"/>
                <a:gd name="connsiteY14" fmla="*/ 1904992 h 2286000"/>
                <a:gd name="connsiteX15" fmla="*/ 0 w 3505200"/>
                <a:gd name="connsiteY15" fmla="*/ 1905000 h 2286000"/>
                <a:gd name="connsiteX16" fmla="*/ 0 w 3505200"/>
                <a:gd name="connsiteY16" fmla="*/ 1333500 h 2286000"/>
                <a:gd name="connsiteX17" fmla="*/ 0 w 3505200"/>
                <a:gd name="connsiteY17" fmla="*/ 1333500 h 2286000"/>
                <a:gd name="connsiteX18" fmla="*/ 0 w 3505200"/>
                <a:gd name="connsiteY18" fmla="*/ 381008 h 2286000"/>
                <a:gd name="connsiteX0" fmla="*/ 0 w 3505200"/>
                <a:gd name="connsiteY0" fmla="*/ 381008 h 2286000"/>
                <a:gd name="connsiteX1" fmla="*/ 381008 w 3505200"/>
                <a:gd name="connsiteY1" fmla="*/ 0 h 2286000"/>
                <a:gd name="connsiteX2" fmla="*/ 584200 w 3505200"/>
                <a:gd name="connsiteY2" fmla="*/ 0 h 2286000"/>
                <a:gd name="connsiteX3" fmla="*/ 584200 w 3505200"/>
                <a:gd name="connsiteY3" fmla="*/ 0 h 2286000"/>
                <a:gd name="connsiteX4" fmla="*/ 1460500 w 3505200"/>
                <a:gd name="connsiteY4" fmla="*/ 0 h 2286000"/>
                <a:gd name="connsiteX5" fmla="*/ 3124192 w 3505200"/>
                <a:gd name="connsiteY5" fmla="*/ 0 h 2286000"/>
                <a:gd name="connsiteX6" fmla="*/ 3505200 w 3505200"/>
                <a:gd name="connsiteY6" fmla="*/ 381008 h 2286000"/>
                <a:gd name="connsiteX7" fmla="*/ 3505200 w 3505200"/>
                <a:gd name="connsiteY7" fmla="*/ 1333500 h 2286000"/>
                <a:gd name="connsiteX8" fmla="*/ 3505200 w 3505200"/>
                <a:gd name="connsiteY8" fmla="*/ 1333500 h 2286000"/>
                <a:gd name="connsiteX9" fmla="*/ 3505200 w 3505200"/>
                <a:gd name="connsiteY9" fmla="*/ 1905000 h 2286000"/>
                <a:gd name="connsiteX10" fmla="*/ 3505200 w 3505200"/>
                <a:gd name="connsiteY10" fmla="*/ 1904992 h 2286000"/>
                <a:gd name="connsiteX11" fmla="*/ 3124192 w 3505200"/>
                <a:gd name="connsiteY11" fmla="*/ 2286000 h 2286000"/>
                <a:gd name="connsiteX12" fmla="*/ 381008 w 3505200"/>
                <a:gd name="connsiteY12" fmla="*/ 2286000 h 2286000"/>
                <a:gd name="connsiteX13" fmla="*/ 0 w 3505200"/>
                <a:gd name="connsiteY13" fmla="*/ 1904992 h 2286000"/>
                <a:gd name="connsiteX14" fmla="*/ 0 w 3505200"/>
                <a:gd name="connsiteY14" fmla="*/ 1905000 h 2286000"/>
                <a:gd name="connsiteX15" fmla="*/ 0 w 3505200"/>
                <a:gd name="connsiteY15" fmla="*/ 1333500 h 2286000"/>
                <a:gd name="connsiteX16" fmla="*/ 0 w 3505200"/>
                <a:gd name="connsiteY16" fmla="*/ 1333500 h 2286000"/>
                <a:gd name="connsiteX17" fmla="*/ 0 w 3505200"/>
                <a:gd name="connsiteY17" fmla="*/ 38100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05200" h="2286000">
                  <a:moveTo>
                    <a:pt x="0" y="381008"/>
                  </a:moveTo>
                  <a:cubicBezTo>
                    <a:pt x="0" y="170583"/>
                    <a:pt x="170583" y="0"/>
                    <a:pt x="381008" y="0"/>
                  </a:cubicBezTo>
                  <a:lnTo>
                    <a:pt x="584200" y="0"/>
                  </a:lnTo>
                  <a:lnTo>
                    <a:pt x="584200" y="0"/>
                  </a:lnTo>
                  <a:lnTo>
                    <a:pt x="1460500" y="0"/>
                  </a:lnTo>
                  <a:lnTo>
                    <a:pt x="3124192" y="0"/>
                  </a:lnTo>
                  <a:cubicBezTo>
                    <a:pt x="3334617" y="0"/>
                    <a:pt x="3505200" y="170583"/>
                    <a:pt x="3505200" y="381008"/>
                  </a:cubicBezTo>
                  <a:lnTo>
                    <a:pt x="3505200" y="1333500"/>
                  </a:lnTo>
                  <a:lnTo>
                    <a:pt x="3505200" y="1333500"/>
                  </a:lnTo>
                  <a:lnTo>
                    <a:pt x="3505200" y="1905000"/>
                  </a:lnTo>
                  <a:lnTo>
                    <a:pt x="3505200" y="1904992"/>
                  </a:lnTo>
                  <a:cubicBezTo>
                    <a:pt x="3505200" y="2115417"/>
                    <a:pt x="3334617" y="2286000"/>
                    <a:pt x="3124192" y="2286000"/>
                  </a:cubicBezTo>
                  <a:lnTo>
                    <a:pt x="381008" y="2286000"/>
                  </a:lnTo>
                  <a:cubicBezTo>
                    <a:pt x="170583" y="2286000"/>
                    <a:pt x="0" y="2115417"/>
                    <a:pt x="0" y="1904992"/>
                  </a:cubicBezTo>
                  <a:lnTo>
                    <a:pt x="0" y="1905000"/>
                  </a:lnTo>
                  <a:lnTo>
                    <a:pt x="0" y="1333500"/>
                  </a:lnTo>
                  <a:lnTo>
                    <a:pt x="0" y="1333500"/>
                  </a:lnTo>
                  <a:lnTo>
                    <a:pt x="0" y="381008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600" y="2005326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This is the </a:t>
              </a:r>
              <a:r>
                <a:rPr lang="en-US" sz="4000" b="1" dirty="0">
                  <a:solidFill>
                    <a:srgbClr val="FF0000"/>
                  </a:solidFill>
                </a:rPr>
                <a:t>fault</a:t>
              </a:r>
              <a:endParaRPr lang="en-US" sz="2800" dirty="0"/>
            </a:p>
          </p:txBody>
        </p:sp>
      </p:grpSp>
      <p:sp>
        <p:nvSpPr>
          <p:cNvPr id="13" name="Right Arrow 12"/>
          <p:cNvSpPr/>
          <p:nvPr/>
        </p:nvSpPr>
        <p:spPr>
          <a:xfrm rot="3707499">
            <a:off x="5951343" y="3441049"/>
            <a:ext cx="1471832" cy="44011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Faulting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fault is a crack in rock.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can be a crack in a small rock.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Or it can be a crack in Earth’s surface.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Faulting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Faulting occurs when a cracked piece of crust moves because of stress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→</a:t>
            </a:r>
            <a:r>
              <a:rPr lang="en-US" b="1" dirty="0" smtClean="0">
                <a:solidFill>
                  <a:srgbClr val="FFFF00"/>
                </a:solidFill>
              </a:rPr>
              <a:t>compression</a:t>
            </a:r>
            <a:r>
              <a:rPr lang="en-US" b="1" dirty="0" smtClean="0">
                <a:solidFill>
                  <a:srgbClr val="FF0000"/>
                </a:solidFill>
              </a:rPr>
              <a:t>← </a:t>
            </a:r>
            <a:r>
              <a:rPr lang="en-US" b="1" dirty="0" smtClean="0">
                <a:solidFill>
                  <a:srgbClr val="FFFF00"/>
                </a:solidFill>
              </a:rPr>
              <a:t>or </a:t>
            </a:r>
            <a:r>
              <a:rPr lang="en-US" b="1" dirty="0" smtClean="0">
                <a:solidFill>
                  <a:srgbClr val="00FF00"/>
                </a:solidFill>
              </a:rPr>
              <a:t>←</a:t>
            </a:r>
            <a:r>
              <a:rPr lang="en-US" b="1" dirty="0" smtClean="0">
                <a:solidFill>
                  <a:srgbClr val="FFFF00"/>
                </a:solidFill>
              </a:rPr>
              <a:t>tension </a:t>
            </a:r>
            <a:r>
              <a:rPr lang="en-US" b="1" dirty="0" smtClean="0">
                <a:solidFill>
                  <a:srgbClr val="00FF00"/>
                </a:solidFill>
              </a:rPr>
              <a:t>→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There are Three types of Faults: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Normal Fault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Reverse Fault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Strike Slip Fault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Faulting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crack in the crust is called a fault.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Faults are never straight up and down, they are on an angle and have their own names.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45058" name="Picture 2" descr="http://my.hrw.com/sh2/sh07_10/student/images/hst/tec/hst_tec_019_a_p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05200"/>
            <a:ext cx="5200650" cy="2891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Normal Fault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When faults move they move in one of three ways.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Normal fault is when the hanging wall moves down under </a:t>
            </a:r>
            <a:r>
              <a:rPr lang="en-US" b="1" dirty="0" smtClean="0">
                <a:solidFill>
                  <a:srgbClr val="00FF00"/>
                </a:solidFill>
              </a:rPr>
              <a:t>←</a:t>
            </a:r>
            <a:r>
              <a:rPr lang="en-US" b="1" dirty="0" smtClean="0">
                <a:solidFill>
                  <a:srgbClr val="FFFF00"/>
                </a:solidFill>
              </a:rPr>
              <a:t>tension </a:t>
            </a:r>
            <a:r>
              <a:rPr lang="en-US" b="1" dirty="0" smtClean="0">
                <a:solidFill>
                  <a:srgbClr val="00FF00"/>
                </a:solidFill>
              </a:rPr>
              <a:t>→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6082" name="Picture 2" descr="http://my.hrw.com/sh2/sh07_10/student/images/hst/tec/hst_tec_019_b.jpg"/>
          <p:cNvPicPr>
            <a:picLocks noChangeAspect="1" noChangeArrowheads="1"/>
          </p:cNvPicPr>
          <p:nvPr/>
        </p:nvPicPr>
        <p:blipFill>
          <a:blip r:embed="rId2" cstate="print"/>
          <a:srcRect r="50933"/>
          <a:stretch>
            <a:fillRect/>
          </a:stretch>
        </p:blipFill>
        <p:spPr bwMode="auto">
          <a:xfrm>
            <a:off x="2819400" y="3886200"/>
            <a:ext cx="3505200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Reverse</a:t>
            </a:r>
            <a:r>
              <a:rPr lang="en-US" baseline="0" dirty="0" smtClean="0">
                <a:solidFill>
                  <a:srgbClr val="FFFF00"/>
                </a:solidFill>
                <a:latin typeface="Arial Black" pitchFamily="34" charset="0"/>
              </a:rPr>
              <a:t> Fault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reverse fault is when the hanging wall moves up because of </a:t>
            </a:r>
            <a:r>
              <a:rPr lang="en-US" b="1" dirty="0" smtClean="0">
                <a:solidFill>
                  <a:srgbClr val="FF0000"/>
                </a:solidFill>
              </a:rPr>
              <a:t>→</a:t>
            </a:r>
            <a:r>
              <a:rPr lang="en-US" b="1" dirty="0" smtClean="0">
                <a:solidFill>
                  <a:srgbClr val="FFFF00"/>
                </a:solidFill>
              </a:rPr>
              <a:t>compression</a:t>
            </a:r>
            <a:r>
              <a:rPr lang="en-US" b="1" dirty="0" smtClean="0">
                <a:solidFill>
                  <a:srgbClr val="FF0000"/>
                </a:solidFill>
              </a:rPr>
              <a:t>←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my.hrw.com/sh2/sh07_10/student/images/hst/tec/hst_tec_019_b.jpg"/>
          <p:cNvPicPr>
            <a:picLocks noChangeAspect="1" noChangeArrowheads="1"/>
          </p:cNvPicPr>
          <p:nvPr/>
        </p:nvPicPr>
        <p:blipFill>
          <a:blip r:embed="rId2" cstate="print"/>
          <a:srcRect l="53334" r="-268"/>
          <a:stretch>
            <a:fillRect/>
          </a:stretch>
        </p:blipFill>
        <p:spPr bwMode="auto">
          <a:xfrm>
            <a:off x="2971800" y="3686174"/>
            <a:ext cx="3352800" cy="2486026"/>
          </a:xfrm>
          <a:prstGeom prst="rect">
            <a:avLst/>
          </a:prstGeom>
          <a:noFill/>
        </p:spPr>
      </p:pic>
      <p:pic>
        <p:nvPicPr>
          <p:cNvPr id="6" name="Picture 2" descr="http://my.hrw.com/sh2/sh07_10/student/images/hst/tec/hst_tec_019_b.jpg"/>
          <p:cNvPicPr>
            <a:picLocks noChangeAspect="1" noChangeArrowheads="1"/>
          </p:cNvPicPr>
          <p:nvPr/>
        </p:nvPicPr>
        <p:blipFill>
          <a:blip r:embed="rId2" cstate="print"/>
          <a:srcRect l="53334" r="-268"/>
          <a:stretch>
            <a:fillRect/>
          </a:stretch>
        </p:blipFill>
        <p:spPr bwMode="auto">
          <a:xfrm>
            <a:off x="2667000" y="3686174"/>
            <a:ext cx="3352800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Strike Slip Fault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strike slip fault is the same as it is when continents move – the fault moves side to side.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290" name="Picture 2" descr="http://my.hrw.com/sh2/sh07_10/student/images/hst/tec/hst_tec_02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81400"/>
            <a:ext cx="466725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Strike Slip Fault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This is how you end up with roads and fences moved during earthquakes!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7106" name="Picture 2" descr="http://static.panoramio.com/photos/large/68218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4216400" cy="3162300"/>
          </a:xfrm>
          <a:prstGeom prst="rect">
            <a:avLst/>
          </a:prstGeom>
          <a:noFill/>
        </p:spPr>
      </p:pic>
      <p:pic>
        <p:nvPicPr>
          <p:cNvPr id="47108" name="Picture 4" descr="http://www.exploratorium.edu/faultline/great/images/1906-fence-usgs.gif"/>
          <p:cNvPicPr>
            <a:picLocks noChangeAspect="1" noChangeArrowheads="1"/>
          </p:cNvPicPr>
          <p:nvPr/>
        </p:nvPicPr>
        <p:blipFill>
          <a:blip r:embed="rId3" cstate="print"/>
          <a:srcRect t="10840" b="15447"/>
          <a:stretch>
            <a:fillRect/>
          </a:stretch>
        </p:blipFill>
        <p:spPr bwMode="auto">
          <a:xfrm>
            <a:off x="5334000" y="2819400"/>
            <a:ext cx="3400425" cy="31567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6172200"/>
            <a:ext cx="8518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This road only moved a few inches – but this fence moved 8.5 feet!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upload.wikimedia.org/wikipedia/commons/8/83/Telegraph_Cucamonga_and_Ontario_Pea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7565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Mountain Building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3581400" cy="2971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There are three types of mountains:</a:t>
            </a:r>
          </a:p>
          <a:p>
            <a:pPr marL="465138" lvl="1" indent="-231775">
              <a:buFont typeface="Wingdings" pitchFamily="2" charset="2"/>
              <a:buChar char="§"/>
            </a:pPr>
            <a:r>
              <a:rPr lang="en-US" dirty="0" smtClean="0"/>
              <a:t>Folded mountains</a:t>
            </a:r>
          </a:p>
          <a:p>
            <a:pPr marL="465138" lvl="1" indent="-231775">
              <a:buFont typeface="Wingdings" pitchFamily="2" charset="2"/>
              <a:buChar char="§"/>
            </a:pPr>
            <a:r>
              <a:rPr lang="en-US" dirty="0" smtClean="0"/>
              <a:t>Volcanic mountains</a:t>
            </a:r>
          </a:p>
          <a:p>
            <a:pPr marL="465138" lvl="1" indent="-231775">
              <a:buFont typeface="Wingdings" pitchFamily="2" charset="2"/>
              <a:buChar char="§"/>
            </a:pPr>
            <a:r>
              <a:rPr lang="en-US" dirty="0" smtClean="0"/>
              <a:t>Fault Block Mountains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lding"/>
          <p:cNvPicPr>
            <a:picLocks noChangeAspect="1" noChangeArrowheads="1"/>
          </p:cNvPicPr>
          <p:nvPr/>
        </p:nvPicPr>
        <p:blipFill>
          <a:blip r:embed="rId2" cstate="print"/>
          <a:srcRect l="2080"/>
          <a:stretch>
            <a:fillRect/>
          </a:stretch>
        </p:blipFill>
        <p:spPr bwMode="auto">
          <a:xfrm>
            <a:off x="1066800" y="1371600"/>
            <a:ext cx="7175936" cy="42504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Deformation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86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Rock that has been changed by stress.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Caused by heat and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Folded </a:t>
            </a:r>
            <a:b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Mountains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657600" cy="4068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Folded Mountains occur between plates that are converging.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The Andes Mountains are between the </a:t>
            </a:r>
            <a:r>
              <a:rPr lang="en-US" b="1" dirty="0" err="1" smtClean="0">
                <a:solidFill>
                  <a:srgbClr val="FFFF00"/>
                </a:solidFill>
              </a:rPr>
              <a:t>Nazca</a:t>
            </a:r>
            <a:r>
              <a:rPr lang="en-US" b="1" dirty="0" smtClean="0">
                <a:solidFill>
                  <a:srgbClr val="FFFF00"/>
                </a:solidFill>
              </a:rPr>
              <a:t> Plate and the South American Plate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The plates are moving towards each other</a:t>
            </a:r>
          </a:p>
        </p:txBody>
      </p:sp>
      <p:pic>
        <p:nvPicPr>
          <p:cNvPr id="11266" name="Picture 2" descr="http://my.hrw.com/sh2/sh07_10/student/images/hst/tec/hst_tec_021_a_p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38532"/>
            <a:ext cx="4473130" cy="6214668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5765883" y="3887492"/>
            <a:ext cx="1976097" cy="772649"/>
            <a:chOff x="5765883" y="3887492"/>
            <a:chExt cx="1976097" cy="772649"/>
          </a:xfrm>
        </p:grpSpPr>
        <p:sp>
          <p:nvSpPr>
            <p:cNvPr id="5" name="Right Arrow 4"/>
            <p:cNvSpPr/>
            <p:nvPr/>
          </p:nvSpPr>
          <p:spPr>
            <a:xfrm rot="20607824">
              <a:off x="5765883" y="4202941"/>
              <a:ext cx="685800" cy="4572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9943503">
              <a:off x="7056180" y="3887492"/>
              <a:ext cx="685800" cy="4572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c1.staticflickr.com/5/4129/5026176704_3f658930b0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4967" y="0"/>
            <a:ext cx="10278967" cy="6858000"/>
          </a:xfrm>
          <a:prstGeom prst="rect">
            <a:avLst/>
          </a:prstGeom>
          <a:noFill/>
        </p:spPr>
      </p:pic>
      <p:pic>
        <p:nvPicPr>
          <p:cNvPr id="16386" name="Picture 2" descr="The Andes Mountains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67200"/>
            <a:ext cx="1640702" cy="2286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19202" y="457200"/>
            <a:ext cx="6686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Andes Mountains</a:t>
            </a:r>
            <a:endParaRPr lang="en-US" sz="5400" b="1" cap="none" spc="0" dirty="0">
              <a:ln w="190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y.hrw.com/sh2/sh07_10/student/images/hst/tec/hst_tec_021_b_p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-381000"/>
            <a:ext cx="11751621" cy="7467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15001"/>
            <a:ext cx="72390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 dirty="0" smtClean="0">
                <a:solidFill>
                  <a:srgbClr val="FFFF00"/>
                </a:solidFill>
              </a:rPr>
              <a:t>The Appalachian Mountains were once as tall as the Himalaya Mountains but have been worn down by hundreds of millions of years of weathering and erosion.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4" y="372070"/>
            <a:ext cx="9033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Appalachian Mountains</a:t>
            </a:r>
            <a:endParaRPr lang="en-US" sz="5400" b="1" cap="none" spc="0" dirty="0">
              <a:ln w="190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reathimalayantrek.files.wordpress.com/2010/04/tengboche__himalayas___nepal_by_msel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530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Himalaya Mountains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Fault Block</a:t>
            </a:r>
            <a:r>
              <a:rPr lang="en-US" baseline="0" dirty="0" smtClean="0">
                <a:solidFill>
                  <a:srgbClr val="FFFF00"/>
                </a:solidFill>
                <a:latin typeface="Arial Black" pitchFamily="34" charset="0"/>
              </a:rPr>
              <a:t> Mountains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Fault block mountains occur when rock begins to fold – then snaps under </a:t>
            </a:r>
            <a:r>
              <a:rPr lang="en-US" b="1" dirty="0" smtClean="0">
                <a:solidFill>
                  <a:srgbClr val="00FF00"/>
                </a:solidFill>
              </a:rPr>
              <a:t>←</a:t>
            </a:r>
            <a:r>
              <a:rPr lang="en-US" b="1" dirty="0" smtClean="0">
                <a:solidFill>
                  <a:srgbClr val="FFFF00"/>
                </a:solidFill>
              </a:rPr>
              <a:t>tension </a:t>
            </a:r>
            <a:r>
              <a:rPr lang="en-US" b="1" dirty="0" smtClean="0">
                <a:solidFill>
                  <a:srgbClr val="00FF00"/>
                </a:solidFill>
              </a:rPr>
              <a:t>→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Large chunks of the mountain fall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9458" name="Picture 2" descr="http://my.hrw.com/sh2/sh07_10/student/images/hst/tec/hst_tec_022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8153400" cy="2978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gbush.com/gt99phot/gt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The Grand Tetons in Wyoming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science.nationalgeographic.com/u/TvyamNb-BivtNwpvn7Sct0VFDulyAfA9wBcU0gVHVnqC5ghvVYfIsma8u6jd0qYD6oAzVvJ96XVdXTAc3A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Sierra Nevada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42819"/>
            <a:ext cx="8229600" cy="586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The Sierra Nevada Mountains are Fault Block between California and Nevada.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Volcanic Mountains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Volcanic Mountains are mountains that are formed by Volcanoes.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We don’t always know when a volcano is dormant (asleep) – so we live on the sides of the volcanic mountain.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travelioo.com/img/Mount-Etna-Ph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16256"/>
            <a:ext cx="10363200" cy="68742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Mount Etna - Italy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ount Etna Photo 24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0"/>
            <a:ext cx="12344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Mount Etna - Italy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2.bp.blogspot.com/-U58SbY_4BRg/UIRC7DtBKhI/AAAAAAAAEV4/Def47qE2Z5s/s640/DSCN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Deformation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Deformation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791056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These rocks have been folded because of convergent pressure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fast.swide.com/wp-content/uploads/Mount-Etna-made-Unesco-World-Heritage-Site-2013-cov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8980" y="0"/>
            <a:ext cx="1167938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Mount Etna - Italy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media.worldbulletin.net/250x190/2014/01/27/etna-eru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41724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Mount Etna - Italy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volcanoexperience.com/images/2056982230104237032S600x600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11676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9465" y="381000"/>
            <a:ext cx="83884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Volcanic Mountains can also </a:t>
            </a:r>
            <a:br>
              <a:rPr lang="en-US" sz="40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0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be under the Ocean.</a:t>
            </a:r>
            <a:endParaRPr lang="en-US" sz="40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417" y="6096000"/>
            <a:ext cx="845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This  is </a:t>
            </a:r>
            <a:r>
              <a:rPr lang="en-US" b="1" dirty="0" err="1">
                <a:solidFill>
                  <a:srgbClr val="FFFF00"/>
                </a:solidFill>
              </a:rPr>
              <a:t>Molokini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Crater in Hawaii – it once stuck up above the water but it blew its top!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.livescience.com/images/i/000/021/253/i02/subduction-eruption-Prometheus-dive-111020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63200" cy="69027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9465" y="381000"/>
            <a:ext cx="83884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Volcanic Mountains can also </a:t>
            </a:r>
            <a:br>
              <a:rPr lang="en-US" sz="40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0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be under the Ocean.</a:t>
            </a:r>
            <a:endParaRPr lang="en-US" sz="40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5330" y="6096000"/>
            <a:ext cx="555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This volcano is erupting on the floor of the Pacific Ocean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awaiian Islands Wallpaper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Underwater Volcanic Mountains can also form islands.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506" name="AutoShape 2" descr="data:image/jpeg;base64,/9j/4AAQSkZJRgABAQAAAQABAAD/2wCEAAkGBxQQEBAUEhQUFRUUFBQUFRUVFBQUFA8PFBQWFhUUFBUYHCggGBolHBUUITEhJSkrLi4uFx8zODMsNygtLisBCgoKDg0OGxAQGzUkHyQsLCwsLCwsLCwsLCwsLCwsLCwsLCwsLCwsLCwsLCwsLCwsLCwsLCwsLCwsLCwsLCwsLP/AABEIAMIBAwMBIgACEQEDEQH/xAAbAAACAwEBAQAAAAAAAAAAAAAAAwECBAUGB//EADcQAAEDAgUBBgQFBAMBAQAAAAEAAhEDIQQSMUFRYQUTcYGRoQYUIvAyQrHB0RZSkuEVYvFywv/EABkBAAMBAQEAAAAAAAAAAAAAAAABAgMEBf/EACwRAAICAQQCAAQFBQAAAAAAAAABAhEDBBIhMRNRFEFhkSIycbHwBSNCofH/2gAMAwEAAhEDEQA/APTAKwCuGqwavWs8WigCsArhquGosKFgKwCYGqwalY6KAKwCuGq4aiwoWGqwCYGqwaiwoWArBqYGqwaix0LAVg1MDVIYiwoWArAJgarBqLChUKYTcqnKlYUKhTCblRlRY6FQiE3KpypWFCYRCdlRlRYUJhEJuVGVFhQmEQm5UZU7FQmFEJ2VRlRYUJIUQnZVGVOwoTClMyoRYUcoMVgxNDVYNUWXtFBisGJwarBqLDaKDFYMTQxXDEWOhIYrhiaGK4YluChIYrBicGKwYjcFCQxWDE4MVgxG4dCQxWDE4MVgxLcG0RkVsicGKciW4e0TkU5E7IpyJbg2iMinIn5EZEtwbRGVTkT8iMiW4NojIoyrRkUZE9wbRGRRkWjIoyI3BtEFqjItGRRkT3BtM+RRlWjIoyJ7hUZ8qjKnligtT3BQjKhOyIRuFRzgxWDE4U1bKps02iQxXDFfM0fmHqFHzLB+YICkAYrhiS7tCkNXhR/y1LlHPoLXs0hiuGLAe26Q59lU/EFPj3TqXoW6Ps6YYrBi5B+I2ce6qfiZv9o9UbZeg3w9nbDFYMXAPxOOB7qP6o6N+/NLZMPJD2eiFNTkXm/6oPA9Ef1Qenol45h5YHpgxTkXmP6od09Aj+qHdPQJeKYeWB6ju1Pdry/9UO6egUj4od09AjxTDywPT5FPdrzI+KHdPRWHxQenol4pj8sD0ndqe7XnB8TngK4+J+jff+UvFMPJA7/doyLhj4mHA91dvxK3geqXjn6Hvh7OxkUZFzB8RM49/wDSu3t+nwfVGyfoN0PZvyKCxZW9tUjz7Jg7VpHf2SqXodx9jSxQWKBjqR/MPdXGIYfzN9UWwpFCxVLE8OadCPUKcie4e0zZULRkQjcLafKq/wARVpjK71t66K47SeRdwHSdF4Q9qFV/5F3K9fxQPGWTMu/9/wDD2x7QN5qeWiSe0v8AsvIDFncod2gBumsMEuxPLmb6R6HGUKdS9So88QdCpw3c09C7/M7HheYf2lPKrSxRe6BbrwslpcKdm71Opcabo9Y7tCTDT/CZ355HuvPU4bF5PsnUq31CPsLaeKujlhmaf4js1qlW2UA8knQeG6VXxNZrZFOTxP6DUrdhKstB9/45W3IIBzA+R/lcEvI3wepF4VFX+5ycJiXubLmlp3F035hPqPHIPTqs1V7Rra8K4uSX4iJeNv8ACyfmVU40DdMaw8DzAWWphXmPoZc3+kGB6qJZmvl/PsaQwKXz/n3Lt7TaTAcCeJEpwxaw1OxgXZtPCZScRhC17AXFrNonMbG7juJi367T52lbRXw6bqL+51hiVIxKxUmk2FyBc7A+EofRgTLibRHXSES1MEENJNm75lT8yuM9z6boMuB2gfTvY7+HgnCstMeaM+iMmCUOzq/MqRily+9U96tLMtp1BilYYpcrvkd8iw2nX+bUjGLkd8jv0BR2RjDyrjHHlcPv1PzCBHeHaB5V29pO5XnxiFIxCKQHpG9rO5TWdtOG68wMQpGIS2oLZ6wfED/7j6qV5P5lCWyPoe+Xs8L3RR8uVplEroObezMcL1QMKBytMqjgnwCnL2JNNoUtrhukodRSKlEoui1Uu2avnQtFDETqbfquX3DomPXUqW4Z25hUpsJYoNdnov8AlwLA+4UntfquEzDgdfFNgLTyP0cz02M7eGxHeO1gbkiY8l18M2m0gkhx5PPQbLy9CvFlppYrr7pSipqmyEnjlcUj17ajVL67Bv8Ar6Lywxv3ZVqY2bbrJ6SPs3Wty+j0nzTXBw1B1gkeo8kv5hh0dPiZXnKNQydJN04tadS6fELKWmjHk1jrMjdM7ZY3YkeBKVUBNszv8ikYR1M7nN/a5xHgtgpiLD1XPKGM6oZMxhfhydXO8jsdVV4DRFgB7J2NxdOnqS5xsGsu4nw281nFWZzCDeW65enVZPJGH5TpWKc/zC31ABJMeakO4KY3tCm3S50P0nfmVz8R2oyS2mGl513IA6WsOPZQtVzyi3pOOGa3PhWqhzYLgQDodvVc5tQh40JMXP0zwJNl38BgHODg6TuQ36jmJ1AG2qHqnfXALSKuXycs11BxCntjLReARAdcdBJGosRb+Vic0HT9ZXZjksn5WcOX+26mq/Y1fMo+aXLrFw6jkLOcUq5XYJKStM7wxKn5lcAYpT82mQ00egGIU/MLgDGK4xaZFs7vzCFxfm0IDcLlEq9Kg5wkC3Wyu/CEDUft6rQxEyozIdTI6+CogaSLZkZgqwUxlMb3Psmg4RRzh97JL6sLs1qLckA3i42J6Lm0MHLhmkN35PTp4p8scZR+Zm77xVTWPK6WOwTfyWIHkfHquW5sGCk7RpCUZdFu+dyjvnayqSnsa3fjy9UrKdL5EfMlBxBSXFQi2GxejdRxRPlbqntxJOl1yoTKQMyP/CjcyJYo9nYp4l5kSR7R/C29n1C9/ducYMxP90TzwCudhAQBO/FyPFdClRlwMxF29SPv2XNqMSas10uZqW0y1HClUdsGu168oxHajYOU+ZMk9BP8LN2xXLg1p/FJn/52n72WTD4HMN9yY+9V5UlTo9uLtWKqMqVZiephbexOycr2u0tmBO+1z5x5hdLAhtEHNoNLXcDMH/EobjnQRTba4E2gG8AcTKQzq1MNTAyugztwsPyzWTkLmnVrmkgjoVz3OqOMk6LrUWkwHC8XPCAORjGPJz1C5+0kyUyhVA0MQLWHvyuuKLXwBaNZ/C4//K5/aWBcIygFo4s6/wCqE6BqzoYWnSq5Q5rb6uaS3KY3iyRjPhVjwTSq32DoIPQkXHoVy2ONOPpd/kfaFf5gkgkOkaOky0+K6I6maVN2c8tNBu0qOFjsNUoOy1GObeLizo/tOhWcVpXs6naLKrQ2qwPA50zf3QdDrpyuVieyqDj9H0HWxJHgc3+l2Y8sZrs4skdj5i/1XJxBUVhVWnE9kuaTkIcOCYcP2XNLoJBseDqFs012RHbPo198hZI6oSsfjR6R+K4+/RIfXWI1Cq5lu5HIsKRqdXS++SWgkwJJ4FyVvwnZFR+Yu+gCPxAgknYBQ5GigjP36ZQfJnhWdgiyc1440jlKqVeFSM2k+EafmFIr/fKwAFyYGdVW5ieOJqdWn76LBWMnWVWo66qpbs0hDaSiVEqCpNCZV6T44UZOLp1No4CaRMmqJ7sFWFPYcz4q4WmjSmPc8K1GzCU6KYewIv0voAFuw1QF0Sek86//AJCoKAAubz92XQpYFtSw/HAsSbN5++iw1DqNLsvTVKe59HNxGDm/9xmeevsmCmKbbnWw5IOtvBdJ2BcL3zepE/pwsPdGc7hLRBFtIG/G/C8iUJI92OSL6G49hfSYNMsWtNwfUwAqYbs57w1zPpABMusHAG46aawurhsCalE1SRmJJE6CDlg+iZge9YXCDB1AEddTtopSsttIyYcCm6p9JcCyATBiw1M21MgdNJVG1QxrQ4mXG+8N0keFvRdpuDYLxciI28+PBNZSbuxoPjJHqtVhbMJaiKOPh4+kMDs0mYaT9PgtuV7TBa4akE5pJF4gCFs73I4XGWDeNCP9SqYTHsrOOV4dB0NvTnQ6cK/BXZn8Un0cHFYOo9ziWOIkattAt+qfXwMtb3bXfT/115kwvUOiLn90mpVG0+wgKlpWyZa2KPKs7NqE/hI2k/stNLsIn8Rjw19IM+q7VSu3ePVLf2i2Izey1jon8znn/Uo/JmYYCm2nBaD1cCTtcb7crkdpdiUKoMgg7Oa4SOn1Aro1sXP/ALv0XNxLrTJ8/wCF249NJL6Hn5NcpStLn2cl3wxTm1V3+IPuELWa33JCFp4EL4rMeclOwmFdUdDR4nZo5KXRpF5gf6C9L2ZSZTYARNz+XU8kHXZQ06OjJkUOC+Bw7KP4ddC43J6G9tJgIr4uWwPONT1Sq1Y6SQOd8s6LI+tZXHFHtnI8mSTCtUkf6XOe0e6bVqQP0WJ9SSiVG+KDHOqAaJbqpO6VKFJuoosSqkqzmkagjxEKqVFIkFWaBylq7SR59EUDGZSrtckmqSpYEyGvZqBNuf3WvBYmAJ3cBzBlYmjQ3/n/AMTqLiTMwBN4F5nQ+StdmE4po6lR4kWJP7jlOp1SPwmHz+Kbho51+yuVoQ7a/lO8/smU8VFzv5FLLFSMsdwdo9jSqB7GwZOUXOpsJnr1XO7ReQyHCHGWtcLZ3x9IjknZZcJUlgGYS37B8Vqwtdz6jWO0YRUkS6YMNb0M+uVc+TDULNsWqvJR28NT7pjWBokN+oiCXO/MbWuZP7KlSrOt/HU+lgFmxGMgw0xrMHY20BjZczEY/UW8Bcz0KzxaZvlmufXJcLs2vxmR4u2HWgg68Azr4rU6uSL6cCF5jGV5AiI8Yg6i/iFanjJAvGn0lwsV1fDpSOT4jI48o9L3redVy8b2fDmvpHSZbrmaTm+m+xuB4RC5pxbWj6pHUXEnw2WLE9pOBBn6WOnLMhwGaQRuDpH73UZoxiuS8EskpccHsKGNBZJInSxmeqwV69zf1WHtR4bVzU4yuAJE+EOHIN1kdjO8Lm7gX1+k7a7W1W+JJI5s8Jzlz0b34pVdVJEG3losorgDKSBI0/2N7oNf6RFgP0XQmvmY+KukT3xAub8pNat1WPFYqCsNTFHn0WcsiXB2Y9O3ybjjAELkfMcAoWHm+p0/DfQ7WDhsARfffxK1mp9mb/ws1AhqY+tK6YpVycc1cilWtH3qsj6vNtupU4h8LnvfJWMpHTix2i9SqSloULM6UqJWnAiHZjtp4rKtPfAaJomabVG+vUB1g9ALdFldhQZ28NPUpZxIO0LR3tiNtNjbZXaZgoyh0WoYFrYLvqPFo39VOMcHaxp6KpxW9tPJYq9eZ6obSXARhKUrYPfFht5ylmr9/qqEwhpWdnSojO9MJmFe4uDQBffjQSVmL7T/ACtWEqGJ9Op/dKxTVLo6nc5BDoJFjGhKRV2438IV62IkA/YWbvs5gbRPX7/dbyaqjjhGXbNLKl3E6RPRwGx6Bdbs18F9TPBcBuZAG0Lz7CXuABAjrvuFt+YLQBvpYTA0seFKp99E5IP/AB7OpVrl0kfvPjyufiKtzfz5PKScTPI6aT6LHXxBBstHJJcE4sDs2970S3naB/rdYxizuoOIvP3Chys3WJo1VHZmkAkEC039f5WRjSXNFrAmNnWsD5/op+YS6JGaZvAF7eCxmk6NYxcUzpsxOamGH8VMQJ3ZsesaeiVRq/WbXjWVipvPetnQh2vEWj72UPJBKqEuP0J8St/Xk34t5sfXdJOLtA+/JY3ViTE2VKlRNz5sqOHimWr1idVnL0OqKgf96+6xlI6oxpFXUwTN/VCshRtj6LtnoiYSKuI4WapWJSSV2OZwRxey9SpKWhCzbN0qBEIQkAIQhABCW99+qYlOSZSJc/zS3uQUKWWkRmKvSeQqEISH2BKfQxEW2gRpIj79khRCBNJqmbziJBHPsklJartKuzPal0Wp1iHgE2N/SPvzW99cERMc722uNFzam3I0VKrvvj7slbjYPGpUdPD1HOsTAvJA6CCPeVnqUzqJcDxzwqYWvAgzNz0g/futNPFG4HjB2NphwOt01K1yZuLi+EJdQdMRzHBjW/RdE9kl8GmRAZJJNibb8mT0ssdWvlMflgA8tAOi7PZ7i2mBH/bXkQI8hsqirlSMc2ScYqSODVpOYSHAg8FKcF6DEFtUFriJvBIMgkRvtZeerMLSQU5xo1w5N/fDJc82Np/ZS+pys7nqpesrOjYS6pdUJUIU2aUSpChCQEqVCEAbEIQtjnBCEIAEIQgAQhCABUIV1BQMUQqppCoQpaLTKFQpKqVJQEolQpSGWDlbMqAKVQqJlEIUhAgDVowpvdLCuAqSIk7VGg0Mx8/bhdahAAHA0XJpV4WpmJC2x0nZx5YyfBpqMBIPC5eNEO8dVudiQsOIdmKc6fQYU0+TDUppJC21AsrwuaSo74SsWhCFBoCCVKEACEIQI2oQhbHOCEIQAIQhAAhCEACEIQBEKjgmKHBA0IcFQprglkLNmqIQoUpDLBSqhWTECkKEJiLgq4clAolOyaHhyvKzZlOdUpE7DTKglZ86M6e4Wwu9yQ9WJVCs5OzSKooVCkqFJoShCEgBCEIA2IQhbGBKEIQIEIQgAQhCABCEIAEFCEDFuSihCmRpEqgIQoKJCkIQmJklAUITAlCEIEQhCEDBCEJACgqEJAVKEISKBCEIAE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eoimages.gsfc.nasa.gov/images/imagerecords/63000/63863/Hawaii.A2002347.2055.50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6800"/>
            <a:ext cx="10477500" cy="8096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4953000" cy="3886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Underwater Volcanic Mountains can also form islands.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506" name="AutoShape 2" descr="data:image/jpeg;base64,/9j/4AAQSkZJRgABAQAAAQABAAD/2wCEAAkGBxQQEBAUEhQUFRUUFBQUFRUVFBQUFA8PFBQWFhUUFBUYHCggGBolHBUUITEhJSkrLi4uFx8zODMsNygtLisBCgoKDg0OGxAQGzUkHyQsLCwsLCwsLCwsLCwsLCwsLCwsLCwsLCwsLCwsLCwsLCwsLCwsLCwsLCwsLCwsLCwsLP/AABEIAMIBAwMBIgACEQEDEQH/xAAbAAACAwEBAQAAAAAAAAAAAAAAAwECBAUGB//EADcQAAEDAgUBBgQFBAMBAQAAAAEAAhEDIQQSMUFRYQUTcYGRoQYUIvAyQrHB0RZSkuEVYvFywv/EABkBAAMBAQEAAAAAAAAAAAAAAAABAgMEBf/EACwRAAICAQQCAAQFBQAAAAAAAAABAhEDBBIhMRNRFEFhkSIycbHwBSNCofH/2gAMAwEAAhEDEQA/APTAKwCuGqwavWs8WigCsArhquGosKFgKwCYGqwalY6KAKwCuGq4aiwoWGqwCYGqwaiwoWArBqYGqwaix0LAVg1MDVIYiwoWArAJgarBqLChUKYTcqnKlYUKhTCblRlRY6FQiE3KpypWFCYRCdlRlRYUJhEJuVGVFhQmEQm5UZU7FQmFEJ2VRlRYUJIUQnZVGVOwoTClMyoRYUcoMVgxNDVYNUWXtFBisGJwarBqLDaKDFYMTQxXDEWOhIYrhiaGK4YluChIYrBicGKwYjcFCQxWDE4MVgxG4dCQxWDE4MVgxLcG0RkVsicGKciW4e0TkU5E7IpyJbg2iMinIn5EZEtwbRGVTkT8iMiW4NojIoyrRkUZE9wbRGRRkWjIoyI3BtEFqjItGRRkT3BtM+RRlWjIoyJ7hUZ8qjKnligtT3BQjKhOyIRuFRzgxWDE4U1bKps02iQxXDFfM0fmHqFHzLB+YICkAYrhiS7tCkNXhR/y1LlHPoLXs0hiuGLAe26Q59lU/EFPj3TqXoW6Ps6YYrBi5B+I2ce6qfiZv9o9UbZeg3w9nbDFYMXAPxOOB7qP6o6N+/NLZMPJD2eiFNTkXm/6oPA9Ef1Qenol45h5YHpgxTkXmP6od09Aj+qHdPQJeKYeWB6ju1Pdry/9UO6egUj4od09AjxTDywPT5FPdrzI+KHdPRWHxQenol4pj8sD0ndqe7XnB8TngK4+J+jff+UvFMPJA7/doyLhj4mHA91dvxK3geqXjn6Hvh7OxkUZFzB8RM49/wDSu3t+nwfVGyfoN0PZvyKCxZW9tUjz7Jg7VpHf2SqXodx9jSxQWKBjqR/MPdXGIYfzN9UWwpFCxVLE8OadCPUKcie4e0zZULRkQjcLafKq/wARVpjK71t66K47SeRdwHSdF4Q9qFV/5F3K9fxQPGWTMu/9/wDD2x7QN5qeWiSe0v8AsvIDFncod2gBumsMEuxPLmb6R6HGUKdS9So88QdCpw3c09C7/M7HheYf2lPKrSxRe6BbrwslpcKdm71Opcabo9Y7tCTDT/CZ355HuvPU4bF5PsnUq31CPsLaeKujlhmaf4js1qlW2UA8knQeG6VXxNZrZFOTxP6DUrdhKstB9/45W3IIBzA+R/lcEvI3wepF4VFX+5ycJiXubLmlp3F035hPqPHIPTqs1V7Rra8K4uSX4iJeNv8ACyfmVU40DdMaw8DzAWWphXmPoZc3+kGB6qJZmvl/PsaQwKXz/n3Lt7TaTAcCeJEpwxaw1OxgXZtPCZScRhC17AXFrNonMbG7juJi367T52lbRXw6bqL+51hiVIxKxUmk2FyBc7A+EofRgTLibRHXSES1MEENJNm75lT8yuM9z6boMuB2gfTvY7+HgnCstMeaM+iMmCUOzq/MqRily+9U96tLMtp1BilYYpcrvkd8iw2nX+bUjGLkd8jv0BR2RjDyrjHHlcPv1PzCBHeHaB5V29pO5XnxiFIxCKQHpG9rO5TWdtOG68wMQpGIS2oLZ6wfED/7j6qV5P5lCWyPoe+Xs8L3RR8uVplEroObezMcL1QMKBytMqjgnwCnL2JNNoUtrhukodRSKlEoui1Uu2avnQtFDETqbfquX3DomPXUqW4Z25hUpsJYoNdnov8AlwLA+4UntfquEzDgdfFNgLTyP0cz02M7eGxHeO1gbkiY8l18M2m0gkhx5PPQbLy9CvFlppYrr7pSipqmyEnjlcUj17ajVL67Bv8Ar6Lywxv3ZVqY2bbrJ6SPs3Wty+j0nzTXBw1B1gkeo8kv5hh0dPiZXnKNQydJN04tadS6fELKWmjHk1jrMjdM7ZY3YkeBKVUBNszv8ikYR1M7nN/a5xHgtgpiLD1XPKGM6oZMxhfhydXO8jsdVV4DRFgB7J2NxdOnqS5xsGsu4nw281nFWZzCDeW65enVZPJGH5TpWKc/zC31ABJMeakO4KY3tCm3S50P0nfmVz8R2oyS2mGl513IA6WsOPZQtVzyi3pOOGa3PhWqhzYLgQDodvVc5tQh40JMXP0zwJNl38BgHODg6TuQ36jmJ1AG2qHqnfXALSKuXycs11BxCntjLReARAdcdBJGosRb+Vic0HT9ZXZjksn5WcOX+26mq/Y1fMo+aXLrFw6jkLOcUq5XYJKStM7wxKn5lcAYpT82mQ00egGIU/MLgDGK4xaZFs7vzCFxfm0IDcLlEq9Kg5wkC3Wyu/CEDUft6rQxEyozIdTI6+CogaSLZkZgqwUxlMb3Psmg4RRzh97JL6sLs1qLckA3i42J6Lm0MHLhmkN35PTp4p8scZR+Zm77xVTWPK6WOwTfyWIHkfHquW5sGCk7RpCUZdFu+dyjvnayqSnsa3fjy9UrKdL5EfMlBxBSXFQi2GxejdRxRPlbqntxJOl1yoTKQMyP/CjcyJYo9nYp4l5kSR7R/C29n1C9/ducYMxP90TzwCudhAQBO/FyPFdClRlwMxF29SPv2XNqMSas10uZqW0y1HClUdsGu168oxHajYOU+ZMk9BP8LN2xXLg1p/FJn/52n72WTD4HMN9yY+9V5UlTo9uLtWKqMqVZiephbexOycr2u0tmBO+1z5x5hdLAhtEHNoNLXcDMH/EobjnQRTba4E2gG8AcTKQzq1MNTAyugztwsPyzWTkLmnVrmkgjoVz3OqOMk6LrUWkwHC8XPCAORjGPJz1C5+0kyUyhVA0MQLWHvyuuKLXwBaNZ/C4//K5/aWBcIygFo4s6/wCqE6BqzoYWnSq5Q5rb6uaS3KY3iyRjPhVjwTSq32DoIPQkXHoVy2ONOPpd/kfaFf5gkgkOkaOky0+K6I6maVN2c8tNBu0qOFjsNUoOy1GObeLizo/tOhWcVpXs6naLKrQ2qwPA50zf3QdDrpyuVieyqDj9H0HWxJHgc3+l2Y8sZrs4skdj5i/1XJxBUVhVWnE9kuaTkIcOCYcP2XNLoJBseDqFs012RHbPo198hZI6oSsfjR6R+K4+/RIfXWI1Cq5lu5HIsKRqdXS++SWgkwJJ4FyVvwnZFR+Yu+gCPxAgknYBQ5GigjP36ZQfJnhWdgiyc1440jlKqVeFSM2k+EafmFIr/fKwAFyYGdVW5ieOJqdWn76LBWMnWVWo66qpbs0hDaSiVEqCpNCZV6T44UZOLp1No4CaRMmqJ7sFWFPYcz4q4WmjSmPc8K1GzCU6KYewIv0voAFuw1QF0Sek86//AJCoKAAubz92XQpYFtSw/HAsSbN5++iw1DqNLsvTVKe59HNxGDm/9xmeevsmCmKbbnWw5IOtvBdJ2BcL3zepE/pwsPdGc7hLRBFtIG/G/C8iUJI92OSL6G49hfSYNMsWtNwfUwAqYbs57w1zPpABMusHAG46aawurhsCalE1SRmJJE6CDlg+iZge9YXCDB1AEddTtopSsttIyYcCm6p9JcCyATBiw1M21MgdNJVG1QxrQ4mXG+8N0keFvRdpuDYLxciI28+PBNZSbuxoPjJHqtVhbMJaiKOPh4+kMDs0mYaT9PgtuV7TBa4akE5pJF4gCFs73I4XGWDeNCP9SqYTHsrOOV4dB0NvTnQ6cK/BXZn8Un0cHFYOo9ziWOIkattAt+qfXwMtb3bXfT/115kwvUOiLn90mpVG0+wgKlpWyZa2KPKs7NqE/hI2k/stNLsIn8Rjw19IM+q7VSu3ePVLf2i2Izey1jon8znn/Uo/JmYYCm2nBaD1cCTtcb7crkdpdiUKoMgg7Oa4SOn1Aro1sXP/ALv0XNxLrTJ8/wCF249NJL6Hn5NcpStLn2cl3wxTm1V3+IPuELWa33JCFp4EL4rMeclOwmFdUdDR4nZo5KXRpF5gf6C9L2ZSZTYARNz+XU8kHXZQ06OjJkUOC+Bw7KP4ddC43J6G9tJgIr4uWwPONT1Sq1Y6SQOd8s6LI+tZXHFHtnI8mSTCtUkf6XOe0e6bVqQP0WJ9SSiVG+KDHOqAaJbqpO6VKFJuoosSqkqzmkagjxEKqVFIkFWaBylq7SR59EUDGZSrtckmqSpYEyGvZqBNuf3WvBYmAJ3cBzBlYmjQ3/n/AMTqLiTMwBN4F5nQ+StdmE4po6lR4kWJP7jlOp1SPwmHz+Kbho51+yuVoQ7a/lO8/smU8VFzv5FLLFSMsdwdo9jSqB7GwZOUXOpsJnr1XO7ReQyHCHGWtcLZ3x9IjknZZcJUlgGYS37B8Vqwtdz6jWO0YRUkS6YMNb0M+uVc+TDULNsWqvJR28NT7pjWBokN+oiCXO/MbWuZP7KlSrOt/HU+lgFmxGMgw0xrMHY20BjZczEY/UW8Bcz0KzxaZvlmufXJcLs2vxmR4u2HWgg68Azr4rU6uSL6cCF5jGV5AiI8Yg6i/iFanjJAvGn0lwsV1fDpSOT4jI48o9L3redVy8b2fDmvpHSZbrmaTm+m+xuB4RC5pxbWj6pHUXEnw2WLE9pOBBn6WOnLMhwGaQRuDpH73UZoxiuS8EskpccHsKGNBZJInSxmeqwV69zf1WHtR4bVzU4yuAJE+EOHIN1kdjO8Lm7gX1+k7a7W1W+JJI5s8Jzlz0b34pVdVJEG3losorgDKSBI0/2N7oNf6RFgP0XQmvmY+KukT3xAub8pNat1WPFYqCsNTFHn0WcsiXB2Y9O3ybjjAELkfMcAoWHm+p0/DfQ7WDhsARfffxK1mp9mb/ws1AhqY+tK6YpVycc1cilWtH3qsj6vNtupU4h8LnvfJWMpHTix2i9SqSloULM6UqJWnAiHZjtp4rKtPfAaJomabVG+vUB1g9ALdFldhQZ28NPUpZxIO0LR3tiNtNjbZXaZgoyh0WoYFrYLvqPFo39VOMcHaxp6KpxW9tPJYq9eZ6obSXARhKUrYPfFht5ylmr9/qqEwhpWdnSojO9MJmFe4uDQBffjQSVmL7T/ACtWEqGJ9Op/dKxTVLo6nc5BDoJFjGhKRV2438IV62IkA/YWbvs5gbRPX7/dbyaqjjhGXbNLKl3E6RPRwGx6Bdbs18F9TPBcBuZAG0Lz7CXuABAjrvuFt+YLQBvpYTA0seFKp99E5IP/AB7OpVrl0kfvPjyufiKtzfz5PKScTPI6aT6LHXxBBstHJJcE4sDs2970S3naB/rdYxizuoOIvP3Chys3WJo1VHZmkAkEC039f5WRjSXNFrAmNnWsD5/op+YS6JGaZvAF7eCxmk6NYxcUzpsxOamGH8VMQJ3ZsesaeiVRq/WbXjWVipvPetnQh2vEWj72UPJBKqEuP0J8St/Xk34t5sfXdJOLtA+/JY3ViTE2VKlRNz5sqOHimWr1idVnL0OqKgf96+6xlI6oxpFXUwTN/VCshRtj6LtnoiYSKuI4WapWJSSV2OZwRxey9SpKWhCzbN0qBEIQkAIQhABCW99+qYlOSZSJc/zS3uQUKWWkRmKvSeQqEISH2BKfQxEW2gRpIj79khRCBNJqmbziJBHPsklJartKuzPal0Wp1iHgE2N/SPvzW99cERMc722uNFzam3I0VKrvvj7slbjYPGpUdPD1HOsTAvJA6CCPeVnqUzqJcDxzwqYWvAgzNz0g/futNPFG4HjB2NphwOt01K1yZuLi+EJdQdMRzHBjW/RdE9kl8GmRAZJJNibb8mT0ssdWvlMflgA8tAOi7PZ7i2mBH/bXkQI8hsqirlSMc2ScYqSODVpOYSHAg8FKcF6DEFtUFriJvBIMgkRvtZeerMLSQU5xo1w5N/fDJc82Np/ZS+pys7nqpesrOjYS6pdUJUIU2aUSpChCQEqVCEAbEIQtjnBCEIAEIQgAQhCABUIV1BQMUQqppCoQpaLTKFQpKqVJQEolQpSGWDlbMqAKVQqJlEIUhAgDVowpvdLCuAqSIk7VGg0Mx8/bhdahAAHA0XJpV4WpmJC2x0nZx5YyfBpqMBIPC5eNEO8dVudiQsOIdmKc6fQYU0+TDUppJC21AsrwuaSo74SsWhCFBoCCVKEACEIQI2oQhbHOCEIQAIQhAAhCEACEIQBEKjgmKHBA0IcFQprglkLNmqIQoUpDLBSqhWTECkKEJiLgq4clAolOyaHhyvKzZlOdUpE7DTKglZ86M6e4Wwu9yQ9WJVCs5OzSKooVCkqFJoShCEgBCEIA2IQhbGBKEIQIEIQgAQhCABCEIAEFCEDFuSihCmRpEqgIQoKJCkIQmJklAUITAlCEIEQhCEDBCEJACgqEJAVKEISKBCEIAE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 l="8750" t="8000" r="10625" b="4000"/>
          <a:stretch>
            <a:fillRect/>
          </a:stretch>
        </p:blipFill>
        <p:spPr bwMode="auto">
          <a:xfrm>
            <a:off x="-685800" y="0"/>
            <a:ext cx="100532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4953000" cy="3886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Like Hawaii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506" name="AutoShape 2" descr="data:image/jpeg;base64,/9j/4AAQSkZJRgABAQAAAQABAAD/2wCEAAkGBxQQEBAUEhQUFRUUFBQUFRUVFBQUFA8PFBQWFhUUFBUYHCggGBolHBUUITEhJSkrLi4uFx8zODMsNygtLisBCgoKDg0OGxAQGzUkHyQsLCwsLCwsLCwsLCwsLCwsLCwsLCwsLCwsLCwsLCwsLCwsLCwsLCwsLCwsLCwsLCwsLP/AABEIAMIBAwMBIgACEQEDEQH/xAAbAAACAwEBAQAAAAAAAAAAAAAAAwECBAUGB//EADcQAAEDAgUBBgQFBAMBAQAAAAEAAhEDIQQSMUFRYQUTcYGRoQYUIvAyQrHB0RZSkuEVYvFywv/EABkBAAMBAQEAAAAAAAAAAAAAAAABAgMEBf/EACwRAAICAQQCAAQFBQAAAAAAAAABAhEDBBIhMRNRFEFhkSIycbHwBSNCofH/2gAMAwEAAhEDEQA/APTAKwCuGqwavWs8WigCsArhquGosKFgKwCYGqwalY6KAKwCuGq4aiwoWGqwCYGqwaiwoWArBqYGqwaix0LAVg1MDVIYiwoWArAJgarBqLChUKYTcqnKlYUKhTCblRlRY6FQiE3KpypWFCYRCdlRlRYUJhEJuVGVFhQmEQm5UZU7FQmFEJ2VRlRYUJIUQnZVGVOwoTClMyoRYUcoMVgxNDVYNUWXtFBisGJwarBqLDaKDFYMTQxXDEWOhIYrhiaGK4YluChIYrBicGKwYjcFCQxWDE4MVgxG4dCQxWDE4MVgxLcG0RkVsicGKciW4e0TkU5E7IpyJbg2iMinIn5EZEtwbRGVTkT8iMiW4NojIoyrRkUZE9wbRGRRkWjIoyI3BtEFqjItGRRkT3BtM+RRlWjIoyJ7hUZ8qjKnligtT3BQjKhOyIRuFRzgxWDE4U1bKps02iQxXDFfM0fmHqFHzLB+YICkAYrhiS7tCkNXhR/y1LlHPoLXs0hiuGLAe26Q59lU/EFPj3TqXoW6Ps6YYrBi5B+I2ce6qfiZv9o9UbZeg3w9nbDFYMXAPxOOB7qP6o6N+/NLZMPJD2eiFNTkXm/6oPA9Ef1Qenol45h5YHpgxTkXmP6od09Aj+qHdPQJeKYeWB6ju1Pdry/9UO6egUj4od09AjxTDywPT5FPdrzI+KHdPRWHxQenol4pj8sD0ndqe7XnB8TngK4+J+jff+UvFMPJA7/doyLhj4mHA91dvxK3geqXjn6Hvh7OxkUZFzB8RM49/wDSu3t+nwfVGyfoN0PZvyKCxZW9tUjz7Jg7VpHf2SqXodx9jSxQWKBjqR/MPdXGIYfzN9UWwpFCxVLE8OadCPUKcie4e0zZULRkQjcLafKq/wARVpjK71t66K47SeRdwHSdF4Q9qFV/5F3K9fxQPGWTMu/9/wDD2x7QN5qeWiSe0v8AsvIDFncod2gBumsMEuxPLmb6R6HGUKdS9So88QdCpw3c09C7/M7HheYf2lPKrSxRe6BbrwslpcKdm71Opcabo9Y7tCTDT/CZ355HuvPU4bF5PsnUq31CPsLaeKujlhmaf4js1qlW2UA8knQeG6VXxNZrZFOTxP6DUrdhKstB9/45W3IIBzA+R/lcEvI3wepF4VFX+5ycJiXubLmlp3F035hPqPHIPTqs1V7Rra8K4uSX4iJeNv8ACyfmVU40DdMaw8DzAWWphXmPoZc3+kGB6qJZmvl/PsaQwKXz/n3Lt7TaTAcCeJEpwxaw1OxgXZtPCZScRhC17AXFrNonMbG7juJi367T52lbRXw6bqL+51hiVIxKxUmk2FyBc7A+EofRgTLibRHXSES1MEENJNm75lT8yuM9z6boMuB2gfTvY7+HgnCstMeaM+iMmCUOzq/MqRily+9U96tLMtp1BilYYpcrvkd8iw2nX+bUjGLkd8jv0BR2RjDyrjHHlcPv1PzCBHeHaB5V29pO5XnxiFIxCKQHpG9rO5TWdtOG68wMQpGIS2oLZ6wfED/7j6qV5P5lCWyPoe+Xs8L3RR8uVplEroObezMcL1QMKBytMqjgnwCnL2JNNoUtrhukodRSKlEoui1Uu2avnQtFDETqbfquX3DomPXUqW4Z25hUpsJYoNdnov8AlwLA+4UntfquEzDgdfFNgLTyP0cz02M7eGxHeO1gbkiY8l18M2m0gkhx5PPQbLy9CvFlppYrr7pSipqmyEnjlcUj17ajVL67Bv8Ar6Lywxv3ZVqY2bbrJ6SPs3Wty+j0nzTXBw1B1gkeo8kv5hh0dPiZXnKNQydJN04tadS6fELKWmjHk1jrMjdM7ZY3YkeBKVUBNszv8ikYR1M7nN/a5xHgtgpiLD1XPKGM6oZMxhfhydXO8jsdVV4DRFgB7J2NxdOnqS5xsGsu4nw281nFWZzCDeW65enVZPJGH5TpWKc/zC31ABJMeakO4KY3tCm3S50P0nfmVz8R2oyS2mGl513IA6WsOPZQtVzyi3pOOGa3PhWqhzYLgQDodvVc5tQh40JMXP0zwJNl38BgHODg6TuQ36jmJ1AG2qHqnfXALSKuXycs11BxCntjLReARAdcdBJGosRb+Vic0HT9ZXZjksn5WcOX+26mq/Y1fMo+aXLrFw6jkLOcUq5XYJKStM7wxKn5lcAYpT82mQ00egGIU/MLgDGK4xaZFs7vzCFxfm0IDcLlEq9Kg5wkC3Wyu/CEDUft6rQxEyozIdTI6+CogaSLZkZgqwUxlMb3Psmg4RRzh97JL6sLs1qLckA3i42J6Lm0MHLhmkN35PTp4p8scZR+Zm77xVTWPK6WOwTfyWIHkfHquW5sGCk7RpCUZdFu+dyjvnayqSnsa3fjy9UrKdL5EfMlBxBSXFQi2GxejdRxRPlbqntxJOl1yoTKQMyP/CjcyJYo9nYp4l5kSR7R/C29n1C9/ducYMxP90TzwCudhAQBO/FyPFdClRlwMxF29SPv2XNqMSas10uZqW0y1HClUdsGu168oxHajYOU+ZMk9BP8LN2xXLg1p/FJn/52n72WTD4HMN9yY+9V5UlTo9uLtWKqMqVZiephbexOycr2u0tmBO+1z5x5hdLAhtEHNoNLXcDMH/EobjnQRTba4E2gG8AcTKQzq1MNTAyugztwsPyzWTkLmnVrmkgjoVz3OqOMk6LrUWkwHC8XPCAORjGPJz1C5+0kyUyhVA0MQLWHvyuuKLXwBaNZ/C4//K5/aWBcIygFo4s6/wCqE6BqzoYWnSq5Q5rb6uaS3KY3iyRjPhVjwTSq32DoIPQkXHoVy2ONOPpd/kfaFf5gkgkOkaOky0+K6I6maVN2c8tNBu0qOFjsNUoOy1GObeLizo/tOhWcVpXs6naLKrQ2qwPA50zf3QdDrpyuVieyqDj9H0HWxJHgc3+l2Y8sZrs4skdj5i/1XJxBUVhVWnE9kuaTkIcOCYcP2XNLoJBseDqFs012RHbPo198hZI6oSsfjR6R+K4+/RIfXWI1Cq5lu5HIsKRqdXS++SWgkwJJ4FyVvwnZFR+Yu+gCPxAgknYBQ5GigjP36ZQfJnhWdgiyc1440jlKqVeFSM2k+EafmFIr/fKwAFyYGdVW5ieOJqdWn76LBWMnWVWo66qpbs0hDaSiVEqCpNCZV6T44UZOLp1No4CaRMmqJ7sFWFPYcz4q4WmjSmPc8K1GzCU6KYewIv0voAFuw1QF0Sek86//AJCoKAAubz92XQpYFtSw/HAsSbN5++iw1DqNLsvTVKe59HNxGDm/9xmeevsmCmKbbnWw5IOtvBdJ2BcL3zepE/pwsPdGc7hLRBFtIG/G/C8iUJI92OSL6G49hfSYNMsWtNwfUwAqYbs57w1zPpABMusHAG46aawurhsCalE1SRmJJE6CDlg+iZge9YXCDB1AEddTtopSsttIyYcCm6p9JcCyATBiw1M21MgdNJVG1QxrQ4mXG+8N0keFvRdpuDYLxciI28+PBNZSbuxoPjJHqtVhbMJaiKOPh4+kMDs0mYaT9PgtuV7TBa4akE5pJF4gCFs73I4XGWDeNCP9SqYTHsrOOV4dB0NvTnQ6cK/BXZn8Un0cHFYOo9ziWOIkattAt+qfXwMtb3bXfT/115kwvUOiLn90mpVG0+wgKlpWyZa2KPKs7NqE/hI2k/stNLsIn8Rjw19IM+q7VSu3ePVLf2i2Izey1jon8znn/Uo/JmYYCm2nBaD1cCTtcb7crkdpdiUKoMgg7Oa4SOn1Aro1sXP/ALv0XNxLrTJ8/wCF249NJL6Hn5NcpStLn2cl3wxTm1V3+IPuELWa33JCFp4EL4rMeclOwmFdUdDR4nZo5KXRpF5gf6C9L2ZSZTYARNz+XU8kHXZQ06OjJkUOC+Bw7KP4ddC43J6G9tJgIr4uWwPONT1Sq1Y6SQOd8s6LI+tZXHFHtnI8mSTCtUkf6XOe0e6bVqQP0WJ9SSiVG+KDHOqAaJbqpO6VKFJuoosSqkqzmkagjxEKqVFIkFWaBylq7SR59EUDGZSrtckmqSpYEyGvZqBNuf3WvBYmAJ3cBzBlYmjQ3/n/AMTqLiTMwBN4F5nQ+StdmE4po6lR4kWJP7jlOp1SPwmHz+Kbho51+yuVoQ7a/lO8/smU8VFzv5FLLFSMsdwdo9jSqB7GwZOUXOpsJnr1XO7ReQyHCHGWtcLZ3x9IjknZZcJUlgGYS37B8Vqwtdz6jWO0YRUkS6YMNb0M+uVc+TDULNsWqvJR28NT7pjWBokN+oiCXO/MbWuZP7KlSrOt/HU+lgFmxGMgw0xrMHY20BjZczEY/UW8Bcz0KzxaZvlmufXJcLs2vxmR4u2HWgg68Azr4rU6uSL6cCF5jGV5AiI8Yg6i/iFanjJAvGn0lwsV1fDpSOT4jI48o9L3redVy8b2fDmvpHSZbrmaTm+m+xuB4RC5pxbWj6pHUXEnw2WLE9pOBBn6WOnLMhwGaQRuDpH73UZoxiuS8EskpccHsKGNBZJInSxmeqwV69zf1WHtR4bVzU4yuAJE+EOHIN1kdjO8Lm7gX1+k7a7W1W+JJI5s8Jzlz0b34pVdVJEG3losorgDKSBI0/2N7oNf6RFgP0XQmvmY+KukT3xAub8pNat1WPFYqCsNTFHn0WcsiXB2Y9O3ybjjAELkfMcAoWHm+p0/DfQ7WDhsARfffxK1mp9mb/ws1AhqY+tK6YpVycc1cilWtH3qsj6vNtupU4h8LnvfJWMpHTix2i9SqSloULM6UqJWnAiHZjtp4rKtPfAaJomabVG+vUB1g9ALdFldhQZ28NPUpZxIO0LR3tiNtNjbZXaZgoyh0WoYFrYLvqPFo39VOMcHaxp6KpxW9tPJYq9eZ6obSXARhKUrYPfFht5ylmr9/qqEwhpWdnSojO9MJmFe4uDQBffjQSVmL7T/ACtWEqGJ9Op/dKxTVLo6nc5BDoJFjGhKRV2438IV62IkA/YWbvs5gbRPX7/dbyaqjjhGXbNLKl3E6RPRwGx6Bdbs18F9TPBcBuZAG0Lz7CXuABAjrvuFt+YLQBvpYTA0seFKp99E5IP/AB7OpVrl0kfvPjyufiKtzfz5PKScTPI6aT6LHXxBBstHJJcE4sDs2970S3naB/rdYxizuoOIvP3Chys3WJo1VHZmkAkEC039f5WRjSXNFrAmNnWsD5/op+YS6JGaZvAF7eCxmk6NYxcUzpsxOamGH8VMQJ3ZsesaeiVRq/WbXjWVipvPetnQh2vEWj72UPJBKqEuP0J8St/Xk34t5sfXdJOLtA+/JY3ViTE2VKlRNz5sqOHimWr1idVnL0OqKgf96+6xlI6oxpFXUwTN/VCshRtj6LtnoiYSKuI4WapWJSSV2OZwRxey9SpKWhCzbN0qBEIQkAIQhABCW99+qYlOSZSJc/zS3uQUKWWkRmKvSeQqEISH2BKfQxEW2gRpIj79khRCBNJqmbziJBHPsklJartKuzPal0Wp1iHgE2N/SPvzW99cERMc722uNFzam3I0VKrvvj7slbjYPGpUdPD1HOsTAvJA6CCPeVnqUzqJcDxzwqYWvAgzNz0g/futNPFG4HjB2NphwOt01K1yZuLi+EJdQdMRzHBjW/RdE9kl8GmRAZJJNibb8mT0ssdWvlMflgA8tAOi7PZ7i2mBH/bXkQI8hsqirlSMc2ScYqSODVpOYSHAg8FKcF6DEFtUFriJvBIMgkRvtZeerMLSQU5xo1w5N/fDJc82Np/ZS+pys7nqpesrOjYS6pdUJUIU2aUSpChCQEqVCEAbEIQtjnBCEIAEIQgAQhCABUIV1BQMUQqppCoQpaLTKFQpKqVJQEolQpSGWDlbMqAKVQqJlEIUhAgDVowpvdLCuAqSIk7VGg0Mx8/bhdahAAHA0XJpV4WpmJC2x0nZx5YyfBpqMBIPC5eNEO8dVudiQsOIdmKc6fQYU0+TDUppJC21AsrwuaSo74SsWhCFBoCCVKEACEIQI2oQhbHOCEIQAIQhAAhCEACEIQBEKjgmKHBA0IcFQprglkLNmqIQoUpDLBSqhWTECkKEJiLgq4clAolOyaHhyvKzZlOdUpE7DTKglZ86M6e4Wwu9yQ9WJVCs5OzSKooVCkqFJoShCEgBCEIA2IQhbGBKEIQIEIQgAQhCABCEIAEFCEDFuSihCmRpEqgIQoKJCkIQmJklAUITAlCEIEQhCEDBCEJACgqEJAVKEISKBCEIAE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Most Volcanoes occur around the Pacific plate along 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Ring of Fire.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2.bp.blogspot.com/-_IWFzAAP8sQ/TYF9621TvGI/AAAAAAAAGCQ/pzMSL3QiipQ/s1600/Ring%2Bof%2BFire%2Band%2BVolcano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2323"/>
            <a:ext cx="9144000" cy="5465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volc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-1828800"/>
            <a:ext cx="14048672" cy="952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Llaima volcano in Melipeuco, Chile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 l="4375" t="9000" r="7500" b="6000"/>
          <a:stretch>
            <a:fillRect/>
          </a:stretch>
        </p:blipFill>
        <p:spPr bwMode="auto">
          <a:xfrm>
            <a:off x="0" y="0"/>
            <a:ext cx="11376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Indonesian </a:t>
            </a:r>
            <a:r>
              <a:rPr lang="en-US" dirty="0" smtClean="0"/>
              <a:t>Volcano </a:t>
            </a:r>
            <a:br>
              <a:rPr lang="en-US" dirty="0" smtClean="0"/>
            </a:br>
            <a:r>
              <a:rPr lang="en-US" dirty="0" smtClean="0"/>
              <a:t>Mount </a:t>
            </a:r>
            <a:r>
              <a:rPr lang="en-US" dirty="0" err="1" smtClean="0"/>
              <a:t>Karangetang</a:t>
            </a:r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0000" t="9000" r="12500" b="13000"/>
          <a:stretch>
            <a:fillRect/>
          </a:stretch>
        </p:blipFill>
        <p:spPr bwMode="auto">
          <a:xfrm>
            <a:off x="-1371600" y="0"/>
            <a:ext cx="10902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6107668"/>
            <a:ext cx="883920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dirty="0" err="1">
                <a:solidFill>
                  <a:srgbClr val="FFFF00"/>
                </a:solidFill>
              </a:rPr>
              <a:t>Millook</a:t>
            </a:r>
            <a:r>
              <a:rPr lang="en-US" dirty="0">
                <a:solidFill>
                  <a:srgbClr val="FFFF00"/>
                </a:solidFill>
              </a:rPr>
              <a:t> Haven Cliffs </a:t>
            </a:r>
            <a:r>
              <a:rPr lang="en-US" dirty="0" smtClean="0">
                <a:solidFill>
                  <a:srgbClr val="FFFF00"/>
                </a:solidFill>
              </a:rPr>
              <a:t>in Cornwall, England - These rocks folded under pressure then cracked.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Deformation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Uplift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Uplift is when large areas of land move up without deforming.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Elastic Rebound is one form of Uplift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it happens when you pull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rocks apart – then let go.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Where the rock had been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thin in the middle it goes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back to its original shape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and the land rises.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81200" y="2590800"/>
            <a:ext cx="136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←</a:t>
            </a:r>
            <a:r>
              <a:rPr lang="en-US" b="1" dirty="0" smtClean="0">
                <a:solidFill>
                  <a:srgbClr val="FFFF00"/>
                </a:solidFill>
              </a:rPr>
              <a:t>tension </a:t>
            </a:r>
            <a:r>
              <a:rPr lang="en-US" b="1" dirty="0" smtClean="0">
                <a:solidFill>
                  <a:srgbClr val="00FF00"/>
                </a:solidFill>
              </a:rPr>
              <a:t>→</a:t>
            </a:r>
            <a:endParaRPr lang="en-US" dirty="0"/>
          </a:p>
        </p:txBody>
      </p:sp>
      <p:pic>
        <p:nvPicPr>
          <p:cNvPr id="22530" name="Picture 2" descr="File:Ten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267200"/>
            <a:ext cx="3228975" cy="1984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Subsidence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opposite of uplift, subsidence occurs when large areas of land drop either quickly or over time.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ile:Eruption 1954 Kilauea Volc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0418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4572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Kilauea Volcano, Hawaii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Compression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62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Rocks get folded when they are under pressure in a convergent boundary.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This is called Compression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alexandrakapodistria.files.wordpress.com/2012/02/compressionfold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5781675" cy="4334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Compression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Rocks get folded at what kind of tectonic plate boundary?</a:t>
            </a:r>
          </a:p>
        </p:txBody>
      </p:sp>
      <p:pic>
        <p:nvPicPr>
          <p:cNvPr id="4098" name="Picture 2" descr="http://alexandrakapodistria.files.wordpress.com/2012/02/compressionfold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800475" cy="2849035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496735"/>
            <a:ext cx="4114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Divergent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Transform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Convergent </a:t>
            </a:r>
          </a:p>
        </p:txBody>
      </p:sp>
    </p:spTree>
    <p:extLst>
      <p:ext uri="{BB962C8B-B14F-4D97-AF65-F5344CB8AC3E}">
        <p14:creationId xmlns:p14="http://schemas.microsoft.com/office/powerpoint/2010/main" val="40214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kovacovsky.com/jpgs%20from%20the%20web/FigT-42.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3432"/>
            <a:ext cx="9144000" cy="5844567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xMTEhUUExQWFhUXGBoYGBgYGB8cGxwbGyAbICAaHhoYHighHRwlHB0ZITEhJSkrLy4uHCAzODMsNyotLisBCgoKDg0OGxAQGy8kICQsLzQvLCwsLCwsNCw0LCwsLCwsLCwsNCwsLCwsLCwsLCwsLCwsLCwsLCwsLCwsLCwsLP/AABEIALkBEQMBIgACEQEDEQH/xAAcAAACAgMBAQAAAAAAAAAAAAAEBQMGAQIHAAj/xABHEAACAQIFAgMFBAcGBgEDBQABAhEDIQAEEjFBBVEiYXEGEzKBkUKhsdEUI1JTcpLBBxVigvDxM0OTotLhFlTT4hckY3PC/8QAGAEAAwEBAAAAAAAAAAAAAAAAAQIDAAT/xAAqEQACAgEEAgIABQUAAAAAAAAAAQIRIQMSMUFRYRMiMkKBkfAEFCNx8f/aAAwDAQACEQMRAD8AvOb6yf1i66khm2Y8E+dhgej1BovVrTP7xtvrgPOZf9bU48b/AInG1GlGOpQpYOJ6ibyGjOVJ/wCLUj/+xvzxp+nVf3tT+dvzxGF9PpjHusPFNciSknwT/p1X97U/nb88aN1KqP8AmVP5z+eI/c+WNXpg74ILJaPVahaGqVAP4z+eCqueP2a9Qj+M/nhaKN7HGuYpqI1MFHmY/HCtZHjLA4fr0rpBee+oz+OA26lVO1Sp/O354SP1jKJZsxT+T6t/4ZxsntPkv34HF0cD66cT+q7KfaXQ8Geq/van85/PGlbqtUf81/5j+eFx6tloH/7mnJ4DCfpM8dsCv1vKLvXQz2mfS43xrh5NU/A8pdXbms4/zn88a1utNxVf+c/nirP7YUJsjEWjxJJ9Bq/rjce2+WDFdFUi3i0LFx/FP3YXdDyGp8UWhOqVm2qt/McS081XFzVc/wCY/nik1vbqgv8Aw6NRjwTCj6gkgfLC2t/aHWF/c01FoDFiT5CCII7xGA5xGUZHSznnP/NqD/McbpUrH/nMP87fnih9L/tIoyRVpbysqSYP8MWHnPyxaMj1WlWGqi4ccwbj1Bgj5jBTi+DNSXI6q5qoqwajeuoz+OBTn6n7x/5z+eNQs3M4iPp/r64eO1CS3MkOcq/van87fnjH6ZV/e1P52/PEZYzYYKNXUACkEcjDOaXQig32RfplX97U/nb88Y/TKv72p/O3543cgC1/l/6x4gjt9R/ScbevBtj8mv6bV/e1P52/PGRm6v72p/O354jFdSblSewb8serVFUXBB9Djbl4MotdkozdX97U/mb88ebN1R/zKn8zfngVeoqCCCJGJH6qxJlmvjX6Nt9kwzdb95U/nb88bitX/bq/zN+eB/04RyfkMQvmnP2m+UY25voG2uxhTeuTHvKg/wAzfng33LH/AJ9YHjxN+eEtGt+1PqWv92Nl6lpP2gO98LJyfBSKiuR5kKrUyddVnH8RP3E4xmMyrGdb77LVYf1GEb5xYnV9+B2zgO04nTuxtyqh9I/fVf8ArH88YxXpbz+mPYbPkFrwc86l7XZmlm8wocMvv6wAYAwFqNEEQdrR5Ymp/wBoVe36hLmAbiT8zH34F65maNLM15IX9dVLR8Rl24UgnCej1enUcimJ03kiN4EDfcmAD3xzLVmuDpejB8lu/wDnGYG9GltPxN/QH8cZf26rrGqjTHE+ISfm04rGczbawkzUYSFWLASbzt6+W98K2bWZkIfhYltRkG0zAF7+GYg98Fas32B6OmujoNf+0aq4A9zS8NtQcxxIHfC3Me3mYFopzb4VJ37CSO2K9RyOkaqgjUQdbwAbm81AbHawm2xtjYZqmGINWBe662kGx3Am3a3bA+WXCYfii8tBPUvaPOVSAazQPFppgJJ4BIuRBNpPn5K80zMVDTsSQ7NqjczYR2jEq56khAQVHU76mi48gLxPfjENbPamP6pQpJLXYk8HxMTFosB9LQHJvkKilwS/rIAVhcCSum8xfdtuxIMzifM9PZAGd2RWMeIgEjv4mufqZOA1q5mpGhCAFnwKAIHmAO3fgjEtPolVmBruFFgx1Av6AC52AjCt12NRqrUx9qAYJGqfKdrC0xf+mJqNVAomqFIBIAL7j53w16Z7NqTDo9v2wE1GJlA0MRBA1QbiBh3k+k0WRH0UFBVW0/skifEYGpp/9cROWrFDKDKYridJqgeZ1AGxlQIMX55xI1ADeuhPMTf5mlO07z8oxbBllILl6YjUBTVQFbgM7ECLkmIHaTjBo5UhVqANAsXWTFwDAEiw7DywPl9B2FKVqUwXJuSCAZ9LjjvjJyQ+JdoiSjgT2kKB9/4Ycf3RlgzMgbSB4SwZl7WJaCDPqJ3EYfZakg0ku43jdANMCwB4EC5v9MM9SuAKBQfcurCXCyAJVhII5j4gOdu3bBuRzVVGDKzIwi6kzJgDvY25HoMWzPtSI8TBt2I0hje9iw9PIW8sKsz09GXU7KoI2VdNr7zsNrd434K1LA4UP+ge2VUQmZR2t/xFQ6uIJVRpMg7iPni65aqtVdVNgwkiRwRuCNwR2OOP1+iIzBaR0lRqNtSsCbESZA4vO1hg3L5F6SgLVZGJIGnV4u0GmwIFxf5wOax10uSUtHdwdU9yQdyD2vjevliFBLG821G0euOVnq2agA5hw6zAWqYAEXZ5BO6/FJv64D6x7ZZug2k13LRInxg8agWkEWI33HyxVaybJ/E0jrtDJhj9r6nEp6fT3hSPO/444on9queVQAUNrlkEn10ADywmzPtRmcw+uvVZxvp2Rb7hBafkThnMC0/J31unoGkDTe0QMYrZMHgg98cf6T13NU9PuqrLzo1SBtukAD6G03HFr6P7cO8ioqggCSrLE2tDEGRPE7Y0dW+QS064Lg/TObxztjRaNMblvrhO/tPTK6y6hdtWoAfU4V5n25y6nSGJtJIErB8zGLcLLI8vCLi9Kg2xI+f54z+i0eGP8wxSaPtNl2E6yoO2pTf6Sfrg2h1Cm91qKfRhgxinxIWUnHmJaly1MAySexBwXkOmKbt9CY/DFPy/WaUwKyah/iW3rfD7KdfBAkK4FpB/LCyi/wArGjJfmVB1fJoDBt9+M0Olodifv/PAlXP6zK2nyxLTqOFJ94k/s84R3Q6cWxl/dFP9p/5sewq95V7j7sZwlPyPcfBxL2uyoGdzAEwa9UkyOajG4En5b+mE2WYUyzse0jTvBmB2uFafLF59u+lhatVxIVq7ajOzGo0EjeJJG3zxUM7l9UrsY8twCbeZt9du0IytHS1QG9dlpPUJ8dcniDpB8RB4BNo8sXL2Vo+6ygqsJZwWnkItlH3E4otesXNJVWCo0AAfE2omYmJMgfLFl9qOopRy6ZOnIYXqAEwsiSsn4i2q/p5nCzV0gxdZFGe62apZ2JNRmOmZ8A7gbTFrdvTDvp3SUJAcmSA40iIUrPivbwjvzAO2KUDG2OqdNyjNRQuPEyhndkFrLKx5mbrB3vscbUe1YNDLN8hlkDaqaqlOW1tKsRYwFAPxTbxTsb7SwzL0VhlIgHS3hIMggETpJFwAeB3tbBywREJUDSRfa/zHnMWnGxp0goTwmSdzJ2PPAmMcjduzopoU/pqDxuykhiBTpm0ACCQSGIUg2gbXmbs8nVcohSAGF4EErBIe9pus87+mAc1mVVX8NwVKk87QxLDsIj6zJxp/eik/ZFgftHg7wBz2w7VrCEXITRywqk1H1RqlBqkQSQslZ4OqD25BjDCnlgWLJuL+Ewt1iSB3EbjsYtdIeo2iWKkk6QQJF5FgSBMEjmL7YxVzLNKIpIZZhSSC1wJPAkbxOA4yYU0g5aNJNVwSCVOoyRJMdibHfgCADgilUpIJVjpG2kfwnf15v67Yr4Ei5CyIKKdZ1EGbgCJg7m/rON2EKfF+sH2Q1+5+FSJkn7/Ulw9gT9DsZtDYLxEagIsBfaLGLj5XtpRzaBbotp1RLEjS25A/L1wvyuUZ2IBfVABHiP3MbgEx9cEL0gAwysANiVEnndiYtbbAcYrkZNvg1XN07wAGMiRNl4u034v/ALYbPrpel4SjKAyngXkATMgRP+jg/KZOFXTriNoQ7HadF98R1khvGwSVIChSbXvCm5ki9vK+BuVm2ugHprLqZpksEUrB0kLC6jAkELE2+zwcZz9JQpYhQQdtf1aJ8Mcj12JxuK1MlgqMR8QJuwIOwg+EAQYF7+mBMv09WBJsrW1sDC22ULuTY/gBfD92L1RN+jqyNodRIJDk+GSO8zvBEffgWv0mjXy3uyQrqAVewAItBO0SZMGYYdhg/KdIpSZZxcbAqR5SwBNryMaZvJCkCUOvTOokAEGAbNM2XsL87427NJm290ctrUirFSIYEgjsRvjyGNv9R/7xevanoVSrTpsFAdQZllupJsSABOoNFgPFA4xRa9NkYqylWG4YQR6g46oy3Ig1Qxr58rSFMSCYZ/8AFN1FuAsH1Plhr7MZPWNUe8YkwpuFiDMd+Y7YqzGTOLt01jToZenTOk1CWY7yWCjjcgWtcX5wJYWDIbU/ZYEalQjxDUDAXcSSGJ2UyD3+RxBnulUswVSmoRySW0iFUw51N5NpABm5PoMS5JzICEtPxAtAKkyJ1W23AiSCL3JZ5dUQtM0rENY30kwSSDKmREdm74g5NFNqZSc70utRQMRKtYMJgDgQwkTbbyg3xrVqpQAD+Orbw6iFWYPiPJ8gbXnti95rqVFVWmgNRQoAAB1G1x5gR63+eKvmOiipWWqtHwSxdS0hjeCpFiJgET9bxSOpfKFlCuDbo/TXrKHZdCkeE6zBggExpMDe5I9DiWjlmSWp6hBjUKkLzeWAMiB5b4m0mAyafeNpYjSSI02txYg+oFoONc/mdJ0q0zcAAiJk99M3PHJxtzvAKVFj6P1Wske+XV5gAnnlWhtjsPng7qHtNRpp7xtQUiQVpuZ+YGn78VN6pKn3gDcCe/JkXPzHGIf0hwywqPY7Azc3uRvffz23xWOtNeyUtGL9DD/9TKH7ur/2/wDlj2Bf0pv/AKaj/wBGn+WPYb55eDfDEk9ss+HzFdWEp72qLzBIYiN9pj+m1qouWKaVB1LplWFiri4UTaSQGg94xZOuVAc1mfAGIr1vsk/aYX77sPTvylSnErOxJjkAtsBO0XttI7jEVgsxFma6rmC6wQH1DSPD3gSdptgJ3JJJMkmSfM43zFEo2k72xpSIkariRPpziogT0igHr0kMlWdQ0CTpkTb0nHaKlZQtiIuDyNMG4A3IPGOT+ytCc4gQyAWvESoBEwbgEb8gTi95zOEhWtcBVCj4VgR5T8Ink+Qty663SSL6TpMnr57UST8UABew4EdzNz/QYXZavUqITqAUQCSDdjuqrE6gbRE7dsZ6dlRUqzIKMPeGGkQZUXk2lX+nrg0aVNap8agBaawPEWIHIgkshhp2i/ZMRwh8vIuagZDEqtgSDJI8yO3rztjejl1k6UJHw6rLBN5lyfTccdsENU8LVHaAKkJYlWNxqYbtEeG8fauSINy2eV6Yd2JUpMSZLRMgGIXTHba8YZt0JizNKjTjwXgxq1gGSu1q28fZC4HXL63IafFenrBY6RF/tcyd5ngb43/valOnSzBpklmsd5nynt3M4lbqqVCPCJUDST63BJ32N/TkXTKG5M1vZ7WAzEEEjgKomCxI1EyLGBA4PfEecqooZVGmF02C3Nx9gbxNjPywbV6nV0jUigkTMXuCJvaxgwb+mKh1GvoeoWAZiZJ7XNyeQAwB41AnnDQTlyCVIPp9dFJv1aAQBJ78A8ib2JBN+2LTkc/SzNM6G/WabozHUI5Ck7HuJxQ/7tOulTNmrnTfdaIYFh5ajb+GRycXQdJo0gAqKxBBJYAmYtvyTp+uBqqNGg5WHUJjSbcQQZvx67YDFTRXar/y/dlAe7LqJhuwG/Yrj1LqCN8aKyDUFaxaBABUdrxA7jDTPUlNGpoCiabt4QOFmRFpgf74ilTyUlK0T5bKeNfCFhZnSACSBI8t1IF7jfCPq/X6dGuaRVSG8czEgH0idRN/KMNszqU0nQyrW0CInTKn5Q5/l7Y5l/abUAzXh2AJA83ZieOxH0+r6UFJ5JzlSwX5qNI09dE+G0qfsyBEDj/3hZ1SiWpVEBu1Nh84IHz8Q+nlhN7NZhyisDA8QhRPhWBDXElpLSY254b5jOA0xVWQVMaWsZhhtO2/PfbguDTHjNNE2aqCrSqMWuuXo1Fkj/h1fijTuQ1KZM8XE45t1nN+9qkMNZ1FV+ZtB3+44seczTBTSUiFopRDRBKoZH37zvir0qQNan2NUfiI34vjp040c8mPavsg9BtdM+9UalIESjRuZBDLB3EX+pFRNFWknCLUBHbWSNQg92/2x0HI52aZ0iwLeI38wR3Mzfn6YrvtL0V2f9KSm8hCKijSQwUSrLDTNlBgbX7ykNVt1IaUKVoS0+qNSuojVqcGItAMAxEg2H9N8Zp16ucurEuoAMEGQSFGoTYfL/2u6wwCwvEeK9wSxEbwDcx5YP8AY1dNN6vBenSMEBoax+Wpqd/L0xV0lYiHXs3nDVpIdAnS4UixUCAxOwPB45xmrmjI8LA01EqCN/CTvYgIHiR9oDEnSso1MKoB0kOJH+MbmOAonb7I8sMeqEVEquQo0tpB0yfiKzPcuIsJgDEW1uHV0VpetKKzHSVLKBbjTcec39OB55yuYGuqw8d7XuYuD5AtpgGbjywg6tlHR2JBBM7gwwMwR3Hb0w+6J1Kj7oEqGKaUI+zJJMhTAOqBIneDbfFWklaEsx03SW0zqICq4ItAADVNRgwTJkcAbasT1AsFkPhgRLAtO0GBcTa/HlEje0fSCh99SUhCLxxvJEbr+F+NgOgUS1WWBOkGBc6j2sRNjEeY+Zw1YOMBX6c/n/K354zhr/cyftD/AKjf/ax7A3INMl9p6QqZuuVtqq1VBH2mVjKwYmIP9CMKctlnU6oGpdw21wCN4kET6Rxti7+0HTdZrajYV6jzIkAMbDv95mRzhQlAgMrGUaANiR2vMR/rg4l8iLbCie02WYMr30tJvE73mLcxOFC0GKFwPCpAPlqmPlY4vucyCvZzA3nhQCODe5HPBPacVfOUKuUqN4RGsGCJVgJgbXBBjjfFoytUSlGgXoOYanXRl+K6i03dSot88XPq2b0tlYXwNruCZkBdE22Wbd5OKT1Cn7uqGp2BiondQbqCeSMWPNZgaMvWQakVqlMLMfFA2/gBHkY3GBNW0wwdJof5VjTysrcnwqGE2ZtjG3hMeWCOthU90tM3BC6psATE/LUIPYfPA3TZZcosyhqsx3PhghZP+Zd+3N8a9QcDNQbNIIU/swd+0lyO0jvOIV9v3KN/UnWuhZaYJAR9FKm0AeADU4gTsCYBtInnCetmCHqA/Cq6V2kBAEEDgkliTuIFxIx6g7XqQAZFNSNrkAut421fjzcZGNVnQECVZTqkRAJg2/wi1uO84qo0TsP6LlXqgmdCg78/KfQXtxvGG6dKTaWPcz9Mb9AoaKSrF/Pt3PnfbDJ1AsPr54jObvBaEFWT2QopTmZCaSQLHxACPODt9+K8nSBUqagfACHM24BsNwCZ9QAIw6rZhAdDNDMCYFzHeBeN7xwcLszng1JhRQrNjI77if2m1d/ScCLl0aSQPkQKvUVfdaVOEI1XZgx9DyD6/R/VzJVJqGeGJ2kSGMW3EjyxWqbNQusawSWJUSLAWkC+kKSZO/EXkOZDKNZlpssXkEXM8EyO5jjDyhbRNSGfTcylEFwNRKoqLcmfEZt3LbH7jGGmQNSqaTFRK1GVrbpUBUgkCB4tDWP2R3xXMkQAA06pI3+nHfn62Aw1yWeakbHUX1agRAPHO87xPA74Scc2uR48BlaogSm9RmBCaD5xCyYPe/oTvzQPb0aqrEEsAEAPeAT/AP6N/LFh9olYywDC58JMhSSW1Di5PPnvhPW1ZlKh0SUsxny7niPpbFNNVkSWcG3s3mFXLUtRMSxgclWJAP8AhET9JxZsxli6hqisJHh1KQdML4piNzFvLFM6QCjU7Ay0hTEESN7bW288Wr2ezwroKtSsyzqIW0/aBAJuZid+W4jB1FWQQd4EXUspoaB2EGL97H+m+FeVy+qpJjwiTA+Ujvufpi7Z5KNRSNS8DUfzi50yLTwe2AW6WiAlXsZBtBtyNgFsCZ3jbeDHUwaUBv7PURUq6LwhYtExJkKJ8/H/ANs7iWiZVxR0mZVIa8xAi0WhonFa6FnaklKSSz6ajESFAIAgidxp++54w5zFMuDJdQql2uQCFvE+c8djjnmvsUi8FG9ockalKrHxJUZh2aWYEAcNsfPmTsL7JZkLQqoQTqaQQJ0wJ1fKPrp+dwzOUIGkQCwkHaGEED1J/Dzwt6z0laaDNUkIQsVqINrkpqjibW7gHvPQpprayTjWRt0Zf1jqyzKBVUSLoHi5giRf/KewxFUpya9FR4UPIM3aZaLmDxsC2EXQOrFswaJU+8DkBg1yAw8I1WEgW8gBMYb5bLt70BiZZlJ2AhRqIJPGoIZ5mL4RqmMngnz+RFWnDU/HSX3l4up8JGxnYni4GKb1PK+7appK6HZUIn4XVlN2GwMNfuT6noHRa1RqVNy6LUeFYsLnQWBA8QFyTsOcZrdMpFagKa53UkRMbTG21/M4EdTa6C4XkRezbBkAsWWo9OGMQsxJItIUCe47b4i6hl9C+8oLMqamhAdIUGSwZlAECTyZgicBdSyz5dm0OWC1VLkmJgeJSftTTanqHIBPOLF1HrnuH0CfdKFpCI8VTTJBJU2ANNfn9Xd3cRVxTKX+mr5/9RsexZv/AJAv/wBPT+g/LHsPufgXavI56xXX31ZePfVJDGVJ1HYxAm9saHLUSoZBUaBdQQWvFwOYuR88e62EXMVyzGmfe1IZhKwWJBI7A/LC/L0KkzxxpmIG9z/rbzjncfDLqXkM/QlAbVoJJsWWZJIgyLgbD+uAer9IQUSjIACD9rwBhdQDACqTPI+WGxzKvTKuoYHZhY25neQZuJwHVz7UnA0s1NxDSJgnYArubESyrsL8YWLlYWlRy/qeS93oEk+AEg7qxmViPmOCDOGVOUy703BGl6bi22tHB3Nri3nG+G3tjk6RqpmA2qg002Wb02gmAJnfU3qCOcJM4atamKigFVRVeP8ACDBM76VKie847Iy3JM52qZbfZKmTRp6pI92AB2D1KoBiZ2BIIt4fIYH61V1ZmuwBYBWsb2YqJFrgxGC+lZgKBUQeCnST3cQWaSQUCmI8R35gWMggfI5QtW8anStRRU5BPKiNxq8MLyPLEl+Jsd8JAmay2jLKxtr0s5E3LAib7NBM7CQB6DZHNLSbNVnSfd6FCiwLPMnysPMxbyw49r6LDL1YtTVkVe5EwCTw2q58gOScJaFM1MhnKgEzUU/JWX6b/SPmydx/UWqZcOkUqiUkY1Q2pQTIm5vaCCQJj0wQepDeCZmy3kj+mxna++APZ4BqdI7TSW0QLoFG0W106h85w6p0waKndjE9zJEmCSDBItxjmnV5LQbrAlyyE1jmXGnSNAUfFBDcE9zv540q9TJZlsdTmSYMrNguw2AieVJwwzGWDEmzSSo8JIlRMAbC83J5HcYjrZH3JV3hQBIDwWnxeIjaFYqY5NsOmhXYurUfFrEHRczB1EzBB2nWQeY0gdhgQGxcyzEjSBE3tAHFgZHlB2nBWYD1g2trmTpJsFEgzHpA2mOZAxFTpQVXUYE3ItyxJniLT5+WKIQOpUhqkwZbwkCbTZgDBubwT6m1jzVUCAygEG5O5UiLgSVJGyiIBuZwvzWYCHVouPEwiJkeBJO7ABZj9p/ObB0LpTUjUerBqMzGTwpiF8oIjjeOJMpulbKRBOlF6tEtURSpZlXiVnw22kn8PTCTqHRqlNlAY+6Y3jmYjVG8Wgfni+1dMRIIF/nIj8D92A82kC41BpHfe/l6z6eWJx1KeBnC0c+r0Ap1ICdCu1+YVyDeLEc+c+oHsNUBYBpKrIK33aY+rFfSCcWzq2TRKTgElnptTED4QbE6ZMwCJ+vOKT0lKmUrEHw1FAbYEbOJIvqGxt/t1xe+LINbWdCr0gmgFV1VTcRttsDfkAnsDgfqFLTLAAugYTvB4YxaY7x+U+fQijRdrsrhyotZgSV9JMDsIGIOkKnv80pNy9NjxAKAfSxOOdcWVox7PUNFY1TUIapd0i4N/Eo2ant2M+WLR1FVZGDEqSPFAiBsSImNidzvOE9XLKjGVmLG0TxwCbDjzxvXzJ0M4BOmSFIILWFiODA2+7jCTbbsaKSQJ1KkzVEkhS5Zo8xOsGOxIMDlh8pzmlWAb0/1vvlInwEIxBA51FzPlHOI888PScxepE8kF1Tbjwkf6AxHmqhOXzN7sgpjmT7oH+Ys5H0wy4F7KU+XajmmqzKFkqIxECJ8JNrXlCN4bD/LPFXMrUqFaQ1MqqRIBdlIOr9olTHEAcYaV+l68pTYL+sWmpHeYEAnnxAG/IHbFb6s4WvVkiGoxPBKmm+sjsXFWJ4BxZS34J1tyOuoltNNVSKK0pQkXLSAZiRsBA9bjBmX6mpdyFETJ25GkTN9M8DvbnA+azINYsfgcRaPjglbkRELHzBwJ1OiEUVUbUdSB1JEQu4J4kMSP4VPGEStUyjdMG6hktalWYHXUpsp1SZCMkkzMBdMk3POEOVzjZmqKbyGVmqMeWLFdU/4oVIi0CPMuc11DLikNNZAy3EEE3gxHyPzaMVDPdQBqhqCspmzG5aT27TxfF4JtEpUmdIhv2KX/T/949iif391HvU/6Q/8MZwnxT9FPkh7OqdZ6bWFeu5uut2XcW1EweD2te5OE9dmpGWmnwwS8drk7wRIP1w261Uc1awlivvKmkE86pG8eXPa3OA6edZpAmQYgyBN4I4PriFsokDU6oLAjS0ySQPOSNLARaDyPpiOtlmC64U0ySmoElQexB2t38rd5q1RCSWNMMDEwSxv3Enn5fjAld/1gp6tLAowuZiBEETIJNz92+CgPBV+rUkqgEEmmCJCyIebsQQBMW2uSTck426Jkj7taZMAkariD4gSrW+E2/2sLH+kFAtOsuoEhF8Inxf4uL7cGQJG2FeUyi6nphiy6pCvCtOqeDpuDuOy2E4upYoi45FyE5aqEdtANLXMGNa02UMp2YTJ0iRPnbD3o+VqkFACGNIaTO1QKT4pvBeJafWNzr1n2bGZVVBKkXk3AJgEXuZHnuBvwf7KIVqBqgCOSaWiZY6AONyCAWk8OsbklZSW2+wpZoU+1eYFTKNUuoOlHF/ilWkg86g0jy7gwr9m3np2bRwop6XJYkWcaDTWNyWcWPEeYww/tDdqSPSaAtUpUQAizaquvbifFtM1O0AKejVx/d2YVtiCvJlgyMkfMsYHYk4ZL6fqC/sWH2QRvcUA0WBvM+FydP0LtbiDhlkK/gNRt1BUqDtpYKRc/ZYH6YH9nMrUWklNvipsFiTEN4YI7BXBPpaZwR06nrfN0rglzBG494ivJ89THfsO2Izq2PEedGpw1WnJWG1gAxap4tX8/vcVz2grGrmmm4p+GOJgDTIMwGg/5nPGLD0tdb0aisfh0sPM6fK5DK3Gxa+Kp0JveszPJNWo9TzOxixOysxsY+hwumsthkaZqv7pYZWO5aBdiCgIjsNcRtCse0GZpVp09TfENAZeAgcArfy94szJZm7Yi6ukJxqNKBvBZiAeLGf9sTlRVqgEAkvLaoixiI/atVP8RGKXasVqnQP06maubpg3CKa5PDAyonudckDti7ZoiFAAvJN/Pv8AX64SdECvnc21oQUaagTOnSGvfbUY+fpiwaBJBUtAsdoEzNsQ1ZW1/opBUBUqRM9xF4tH+wxvzpMnzvueL8enYYzTqBZkwAJuY+8+W/phXV6/pZ9S6mDNGmIOmOeJ3vA37YnFOXBR0uSbqfS1MHxaJuLSBI2ne245gdhii+0CE1qhAjwSDa6wu5Pn4Y8z64uOb6y1YaUTSSjOdZhtKtpY9gAIae2174EyfT4dKzMzlv1mkXBUFVK6fLU1yfCx4x06bceSE1ZX8x16rRTxU3ZmiS4YIoUeHQHUNMadUCJvImS9pZd1Z6tjUOlWCkywFwo0wZnVFrxhrm0oHSrrLFW0h2CgREtYgOVnbz2xGrIVBXxFWbYj4SfiKswuBIvJ2kExgOSawgpMWVmejpqM25AaQSJiQikg2231GO/M1KlWamYUNOk7AnefEpkE7G82GCuoVBUXT7uw0ssKQImLEwCwGm038gcSZLN2U3DLpBFx4VOqJFtib82HIGBeA0eLK3hqAkIBPLEbyt5Mab78/OBsnSKga2C0396YveDE7EAbTxyOcHr4gJKvYmdiASYNySRGmOLHAJFRXMsW2FguwiNNmLNe4v8ACSLYCYWJeu5nPo4alR10kBZNDSItuiwSQCDF7HytSuo+0T1GBemoZRUUi4HjBU23kSdz3x03I51aaafeMY2JXb/LeO47SDthH1To2UzNTVU10ST4mprMgGPhi0Abi0Ri+nJLlEpJso2c9oszUT3bVCEv4VsL77XvPfCxnJ3J457bYee1PsxUylS01KRAZaoUgX4bcAz53scKcpkalUxTRmO0Ac9h3PlvjojVWiTu8kmXyvhaoWACgEbGWPwrE83N+FODfZ/Is2YuP+HLSNgRMeITHiAPyOG2f6Uy06WXJBqu4q1A0gLYKASJt8U32E84z7G09IqkhZGkyIlVEgyIuCWS3MX4wN2LDWQb9OqftL9P/wAMew09xV/ej+U/+WPYW0Y6N1bJRUqgNY1Xa41bvexmd7egHGEXUsyUcK0sG2hb7wJmBpsebRcWkW7M0vHWYfF7x72H2jAPeNvlhZWA1o+1zYxEANEH9qZEj9rHDv8Atk6qwL6OTgRN+FZQRANoIJi2rft5HGVy8HxneTDGBtGkLseDG8YbV+oidJ0gHvEnzj1wvzSB/EtV9wRpfbbYjveRf5YVTsZxaPVqKOo+FliwgAkHsBvN9vPFYzORqIdRUFREd2AjeYgjbn+uLTRokSdIYiI1Ezb0/r3GAqlnVWDjV9qIuQPijcwZmNzh4SoWSsSZTqWgHxWJ53G8T2P4RjbqDs/u66mKlIFIAlmR7G4IPh3EGx4g2N6h0gAhwYBuWvx+0ItG3G0ei+rl2PiANjEASbfdG8RO2LJxeUTafBWPbTOmoaWog6FdAZvIbket/rfgF5Xp5SnRRAj+7YV697a9qdOe8ESB587kZ/KKzKWgqrprudhpkQP8JbcGbRyMa9ILe4rO0BqjuwN4LfZ+jgz2Anzxb8qon2WbLuU1MzSWbWzHg2i3kAPWMD9Mzb/peZZJALhWgAgn3ZPO0AR8h8i6iKUDTu3HYoy3GEHSs41NsyxGrSK1cTMEyygW/gb5E98RStMfhotfTuoj9HD01XxDUGkwFYy0jeL7cWthXkqRVkZQwSn7y8EW0gaYPOogxwNIEmxF6XCVKSqYp06QDLY+JlEzqG0lfmduRjrPXKChgpDACPCvhJBBuRA2M2uYwqjml2G8WSZmt72pTVYIDCfMI3kDALbDmR5YO6PRIZJsTqU8HUqgk/Vj+GKOerVqlX3NGKRZlljcrB31fs7NtMnm2H2S6cGJq1qrVWVHZVqx4b/s8PIPMeG5W0UlClQqlbsdLXNPOVK9MK1KpRRGGqPGp3kAyAo47jG+d667sqqdJELCsN3MAsw+G2q3qZMCK5TzEVkpsxNJmggg3mwgg2WQPvGHXRsgunWo1OADO1muAe50BjI88I4KOWMm2SUEapXpo8mdLGCQEN7Bw1/FEWIIBBUWxPTy4oO/IDAqIhCT7wVNoBg028I0wfFuVALUMtUFR2DHnT4zEbFhAEmSNMWnGOqECmzvOikz1VJJtq94CbbllJ9NXkIS8hNM1Wp0CvvXVnpxDR8QcoGAHI+BQeYM9gD0/OCmpAtdtHxOF94ImbXjTJm8+YOBEy5zB+IsKZhnMAiwY2S0hSJFvtciMMMwQGSgsaiYI2BUGYDwfEJBA5hsM0lgCtheZy4u1U6UAIBkz8LCwQ8ajA39dseyTEM1gBohTUJ8RWLBQsdpja9rYV1K595qYFioIVjNwQD98FtXY8QIUVOoNmH0kaF0z70xp8Is0bSSQIGn4ieMBQbWQ7kuC0dQ6kpp+KqJabALMi0aGEAraxM3G2NMn1FKg0qxN2W21zO8HxadwTzYG2KlS6n7unUAVajN9tgCeQIBgARJ5gnewAx0qi9cVCrWQguSzKDNpAWOBG3ba2G+FJG+TJeEamT3cTMNExMW21bdpIJ4tBnMq+sMjtaLGTJEj11TA3PqOUQyrGoAKpI8O4kyd+fS3O+J8v1SqNIaTwRudjBkzOwEWsd98L8bWUbcnyG1KYbxM07BSWibzANpsTfYwN8QNSZWAvtaDcEhu7CRAEkTx2xPkmDsUltLE6BaQTfVJ3uDtwfPG2fyTOYBggbC8kxPqLTHl54106ZqfRFWKOgTMBCjDRN7gkESRcSwBnwnDHpfT8ukMtIAozAEGeL38wY74XU1hQGkVRwT4gTO3BtA3Ox9MS1UGtvCVJElkMBthcTA8gIniLAZ+EFVyytdZzlQ5mtUgQwkFpmLKLEWB7HhlPbBnR6S+6NSCAQENtSkQHD8WlVB3AM7AkYcVsgmYQ0q7NsdJWFLDgERY77TwDMWHbLikP0cOSAJV7LaSSrjdQDEgX+WKqaqkTcXdi39Eo/vE+ox7GP7tX94f+7/AMsew1oWjp+ZhXrE2AqPHn4jt8/U4R5nOLTl2NlBY/ITz6xhvm/E9Q6re8qeZuzT9Nvnine17JC0hOljrqKAP+Gkk2P2WdQvl92OFRudHTdKzf2GyxrNVr1l1VNRVbEgWDE3FiJKxxG2Geer5anYUwzDewgSSJa0AQx372xXx1BstlKKBjrKs7EESAJJMwCzBWiTvbCvKM+Zpyo8Ph85aIkkmSRBvYbxE4u4OTcnwKnSrssuR6rSeVLHSQQwOzeRYRBmNtsMK5D1UKMtmJZWBkgAfDfgjeDbFW6XkyAzMpVg4UBgbBoAYT6qL+fEYcfo50yTGqCTEixhrDsDtaYwsopPAVK+RhVotfTABaCnFwNo+va/GFD0jZghpnxakgVANwCDseDEyMaJ1RqY0sNSg+Ezfa3mOLEm9pGHfT61NxpRp1AQCL+e/e8cYGYmeRTmMuKgSSHMagygSQQeBxt37YSuoIq0SSgZnWSd7QTfe7AxJ3+lj6hkmp1NSQATdbghiLwZtO9vPjFW66QrlmqgkjUAbv4WUaALyZBECQYEkRium7wTmuw6pmakBbQqhm9SDsZgALN55N+cI+o9To00NNUaopUUwwPhIUagoYDxQWaSO4gjfAFY1a9QhKbOFsFVg24Bk6YkQLjadzhz7LdHq5hfeQJhgkMoYgKxGlm+AEltiOfKbUoq2Tu+DPs6/wClSXMUhKmSFliPh0p4ovcsT5Qd3Xu6OXZVWlY6ZqCX0kkhpkWQHkmY1WFsTUqFKigBaJVlMWgmIYAz4tImGJBB2nEHvXasqAAL42D9hqlSdQMgWUQ0i3cYm3fHAyXk2q1VTwhVbUaYVWWNJQMSAWNyZXaAAXBxBkcmXmoWMoS0RF6bA3tyCFtvY7wca/o+goTJW8G5iGEOCANQYST2nY7BzoCCmzeF6kEaY0gXjxargTrmNhHAwrdcDJCnJ1BpqNUGlSWCeHx+EDSRwthO1jtibJ0mfQ2o0wVIGkmY1Mgk8EeLfYhbb4KymkyRTBKPKkyQ0yxBO8SxXvCqRExgnIKqQskpLMpJiFJDRcbKTp8r37hsyRIpv4PiLEb3BA1TG5My0eZPGAqmouAVaKh904gQSRJSdRAgAtpgCSDsTqkd9LKSAzMQ1wQWJUiCBsumVFzuNiPDFRlaTBmDVSshRvqk6bcNb0k8YWqG5Jcr+rlKS66l5JEKCIFyTIA1bCTc+eBdC0VF9TCTLXPjksAzTcEGBNzvaMZyQNOgrVDplUJnkknUDbbQm+8MOcVzqed96/uplx4Ap0rqMRqMbGwaSPLjDRjbYG6RB1bqReSPCpIEofhJgXMXsARz+Ajzley0wUBX4ja7GZLH1IsI5AxDmaEMyCCAQAdp2BJAN9yAZ4nkzqiO5BgTvO44v28Kjn0tuelJEW2G9P6fUZiCAqiDDbkCCTJ5IIgdvIYYQtIvppnSD/EYKr4RNhMm54k3xG9cqgpwYESO/BA8rfQDvhfWzmulouH8TNBmAIvFiZEc+mBlm4D811QUw3u1DAyxNQywgGPEfhZr2ESY2jED5uopp6v1YPiLTOoH7XJkqsbdxzhZ7yNLj4CYpq99RWfGQvYkeR2kw0BsXrvpnxX3O1jAudrbbelsFRNZZsp1tHPiVVjdlJ0k2gFStmN+/PfDSh7QIpUq0gbyNKEG+raxAB7wPXFRypCqV1CxIBA3aFAkAX5PNxzviQ55idCsFprdoAsD4ZAueb7nvycK9NMKk0Wp61RmUj9bSEtIA1A2BAvJ2SO+284c0SQSJ1AmL2McTMWtxzziiJmio1L4UiztzvBjci/BHe1hhjlfasaOWABUEgar7gGRtbe1sTlpvoeMl2WfOUyVhwNQi5BEXgk33mbQN5xNVbUvu6pUiGVKjKDHYcGeDuLA4T1OsUAAVqPSLwx94hIUHiV45mTuZiLwP7QUgoLVEMSIEkkR+yBtHPG+E2SDuRt/8RzH74/9Z/8Ayx7A3/yPJ/uqn1X88Zw/+T+f9F+h0zqQ0vULAfE3HE2J+8fLHNOkN+l5qtWrodKoq01BYAJ4tQlok6oJ5kyLWNi/tK6h7mlW0g6qhZZEWDMQWv3mLeXnhNWVcrlkpXU1W8R4AIBZrnZUBvG9sRhGk32/4yr5XopHtnnmq12aV0SwRUNgoNvr/THQvZtWGVpTLQigPb4fsx6A83vvzijdMyFPM1Ko0DTqWCDBUEkRYSzaZ4IlbxIxf+jZIoioC2mmIkx4gp8LECTxxti2tSio+CULbskNFC4N4WQLdyCQRN9rE/7zvTJuwAF+ZgcGYG448zhP1T2lyuUdkYmo2q6r4jBg3khbC0TO1r4X1/7RKFylKqTMjUFAsNiQxMd/TEdk3wiu6K5Y4CK2ogbCYjaYAiLEG8/6gTO5qgDCsGYbhGl47wJO1+BfFMyvtBVrOVquRTaP1VJANZ2CCL3JmCYPOHtP2fap7zWVy9AQUFMBg4I1SzgTa0gqBewxb49v4mJvvg06x7SVK490jFBMayYDfDHi2Zi09hfbbEHT/ZQ16atWq6BcDWxLRuSIBETqETYgyLg4tPRqNNKPuh7pwZv7tZ1CROsBmYlgx8FtwMRUwwIGhYDAatJTSZldJOyj4dIC7d5jb0lUQbG8sRdJ9mmo+9JdSJCxfUKZuXFQAQdMjTEG4OxBs1Wo9BXJDInu1AZZVoVhIAss7KY+FdZBkXHp1HgoTNJgFiNhqh73MCwt8NzzOMdSoNVJIqL4pkapG0ssgQFJLSQTEG/AVycnkKjSwaVaxzDsiKEbV7yNO51fIkKDAv8AaBFwIkorp1KBDs4RZ2EXBEjeZk9hvYDE5y7U0JQVA4EAFW1SQJEncatQABFoggCcNcj0qlpXWJpL42MiCNKhZJgAyGtvJHE4RzSGo0yeVNMPTYrrKOwIt4T7x11FlsqBCpNybG0nC+hX98CroV0CylRupIuxEkW7fUHGHpE6G0sAafiOr9lhqBmxGhmWJPa9jj2Yq6dDIFJYtJkQCwZtR31QZGnfGS/cFhtYa4IsAxJtt/hA5JkRzaMKc+zsW0/DBCHcPq0+GSL73FheRe+N36glQClpPxBAzXMwTqkcq2oXmJU72EhCZdQGZi1RwdMkiSSNU3hQSb7wzHywVgPJjNU/cBSoLVq1l8gCJMb6VDCw7jk4FKLSLOHPvCCDcErrPxWMyGDHwmQsA3JxPmgxK1KrTUpyEAOkLIUMCBEgmJ7RvInCnrGdVp0Ddmgk6iGYjYkATxa8kWthoJsEsA2czDw6s89wBqBkiBbe5iAbbztgDJOEU6WVix1DVEztIP7I4Eb39dxW1Q1QSF2Q28UkgkbxaR3gjgSOdTairAgng22tHEX48hfF0uiV9kCUiDYREAqDsBcwCdje3P42Ap7mmkidVyALbSBBFhG58/rjoZCKxqJBBWQdm5I1bjY9j4sbdWzodhpGpZaLHRAF5sCb3m03tuMBu3QKwLK/UG1FiBtIO4i0kTMGYBi4jiCSDSYkNcWW948ItoWL9tvuucSVIY+G6kswAiSxsW8hI+ZB2wHn1iKZHwz5yx3I7gwPkMOkBg1ZiSe5tawm3YQPQDDRaKCm2nUzADUBIMGC1wPIXi3yvp0zJW1N4QGW+wAM+K54N/l5zhnkiX94ACUBHiJjUdMBGAuskccx3kFsCQt6jX0xT+JgSDOxIgRbgY3bLxSAgQz+G/EMQR6k+kXEYznk1VLEDU4gHbwXIPo7aY28J7YIzVV0WiyiYIJ1KQoILoVJAEAzH1+QCQ9fphUAJJgFgY0mX8RmWMmTG5wu1KxpfwQRcQYMmSZn8cO+vOK1IORphVgTIgAC0DsFvHewwnNOaYDoQVIJ9G1EHeeYF9gpxo8GfJn2jzDKyppiFjUYJMk38gRG8fPfCDFw9qcsHpUaxB1mmFeLgOp0ybzpML3+Kb6sVAiLHDQeAS5MY9j2PYYB1X2o95UqZlazb5hipUwyqrtoP8pLCOZ8sJeu52m+tn0qxSIadhHhA7kzwPOMQ+23tGwzOYp05BGYqF3bkozBQFFtKi0n4t4G2KjFSq2xZieBPnx5D6DEYw7ZRz6Dun9YNB6jU1U6j4Sw2vIMf09PORqnUq7lpqVDr3AYwfkLfLFm6T7HsRSqlferUqIqqSFDK/hLeAtZXYc7KZGLxlfZtXYpoWUA0nxHSCDIlhCglQdIBgHgYEtaEWZacmjlvSvZ2vVcKEA2aHJAI3gxcSAe31Iw4T2QrqoBFIl7qoksVu1n08qJgXjeL46RS6Uir7wsdBVSYOlSGNnJAmYJAgCZA9DMt0cK2pTCjaTMNBHJJB2++YJxCX9V4KR0UU72d6bTWixppDsh+z4CV3pmTJiQDPfmDh57lSTLlqcAiDFzrDDYysAEdvPYaZDJmneo1MM5kKCQYY6A5kGWMDjiJtgnMZREamoIMQAqG4AgA9hcrFiCNVokYnKVyKRVIFVoAalGsJ7uoygnTWldKDloDTbQDKi22DKaEgB3ZGYldKA6mUAowYMJm0HSbGLzjBdVhIUDWtSoum+kMNSMCLBhIFxIiecYfOIzhUA0kudQGrSqpRIAGwBJcgmRIjeMDk1m+fyqrpE1CAtyJnY3Jj8OwwBk6VOjqUFdyCsjUZ92JIYRcBhwACIFsOazkmBuGjxTLQDJ0t5GO15HYIM8UFdnqGXKhWH2j4lkxtBCLJAHw4MM4YJMZTpeYhFuFB5h1YC0WMAMO7bYzmUR41yTAgFmZp2kCZWJaSBG3wxgHqFdAEgmSy3jgMPlEah5SCbCMa/pCODTQMDvBHiPPhEzcm7G8CwGoyafIPRt1XPGYOl5AYROrdbStgGMgxY+ZNl+aqt4NUJqB0U1W5IImF7zH1NuMMsv4avuqaF6oUFgTCLMQWJ33sBG45xB1KmtMvWqn3htCLcU78Nuu0AmPKJw0WuDNGMpk6oIqFFCRqBIJeBqMQLltWqwkz2ETpmHCOtQszEMGYDTAUadNiCQBOoDeTJkTiOp1dag1OTCyyw0RI0lRee5DXIkwLzhFXzOosSwuQSRsBcxG42FpsI7YaMW3kDaSwF9U6gdLbAsRr03Bi8jfuTfvhZmaYElp8J1C5PiAM7bEELPO0AYiTXqB7W1SQbiJjb6bR52xUpOAxPjB4i4/anfVY+loibYso0Tbs0qMxbxAHjvqYx3Jkm/aThvlMoyS5kWupHikECzbRp1GT2x7IUKRBZgTLBYK24IFr3Utby+eJOoZg1BCmwABB7xHrHftJtyc30D2QGsRqYAsH8KLMadMlgO6rKgEb6eL4BzlTeZGkQ5EkWkW730jz+mPCsscE6RII2Ckhp8jH/cZkm/qr7t4nWdS6hdjqOlr2I3sP2e8nBSAyB393qn4+97LwvrcH0wPlstqIaJEyfXfSP6k7Xxis7VKhJ73bztsNzvt5+c4f8AT6IprJN1DXJ2dQIHIAmfnA8sM3SAsk9egioytddOphFhqBLMJNoAkEm0jtaCh8JVrM0EnsVUvIuBIp6WJMTqIxvWzdMowsRqBM38CAOQJO2kMYmL4G6rn0c1Cou9o5VRuQT+0oK7cWtiasd0LsnQapUZgJddLDhW1bkzEAeE3IsDzib2lVfeBQXlYk895gCZtPqTa2N+kMWqPUHh2G24ML6zB1SIuvyxo+ipV93JVAD44MyPiP1LTaO02l+xeg32kXWgIeQWC22iAbdhMdrWvY4TqFNI0wTqBJIuJU2B+/bbbEvX869h4QEJULFhBP2hG1rzJt6DfM5dfdJW1eJoBUiADAMiL7rEeU74ywjPkYdIValCop3TSwHhIIMqQfP4ARFoA4xXOodFIbwHfYG3399v6+bbJZsKwYtKxDLMBpsLkx8jzG0Y1zFcK7qzEgE6J2PzNwCNrjcYytMzporH6G/7P3j88Yxaf03/APjP1H/nj2H3MWh77bey1NXzVVVLVS9Sot5BPvSWsLHwmI8h5zvlco9B8tlVZRVCmo1UXXRJphQpswksSSN53nHdKnxt8/xxq3xj0/riTg3yx7RyKdTUmOlGpmytcDUB8I2DCYAEWJ2Iw5r19LTr1TpAuDO4Dadt5No2MTtjoi7j5/0xsv8Ar64m9C+x1qHOM7UBpCWKkgINO8LwJsCxDCTtI2MY8joNI1MwRCq2O4MltQEXCkXv4jzGOlH4h6n8DjDfD9ML8HsO/wBHMNA/W7h4EMoAB2YAE3jiPnNzMeYrnwsKZZVAAcEQASs+E3FgCbfW+Oq09x/rgYyu6fxH+uD8Ps3yejlTZ9Q6htKNfTdYld4HlMah3jBGazjFdUXsJ2VZ+1MjYXMX+uOltuv8a/gMa19h6tjf2/sHyejlCVV97TcVAyLqJCwWIaIMD9lSRA4ItthWen0/FUUSJCltZ4AMGWjYHeSAox2Sn/Q/gcYqf6+7DrSrsVzvo41S6jTf3awXdCQCt5EkAXO8CeJ9ZGGVQusqoFKfRngyxIX+h7jfjreV2+Y/A40P2v8AXbAejbGjqUciDJSCKINXUQXqagSAJYBvS5HYeVkdfqkK66wSWBJJAgAXm/xf0A9Md2r7L6/0GIW3+f8AXDR0fLFeocDqZhmF7wTAnYbD5TbTzGBKlU6eI++89zBtG0Wx9Ecj5/jj3b0xRRF3HAunZP3iqS4AABFxsTEgc+I87T6YL6cClOWXxU3vMEqCH1ELzxIvsOMd4p7fPGp/ofxOA42ZM4N1rrIdSVUBFgDTvpYW1sBJJaLmNoFrYU0HaFM7mQWMTHPpHikcHnH0XT3+X9MbJsPngqFIG6z54yumqqlm00y5WoSb2Goab+Y+cW5wP13Omo4FOAAsIJsFOwnyEX88fRz7H1/PGv5YKjmzN4PnhaYalqHjjTriCCAFl+8glgByVMeTWr1BCtOlqgOFYGLCLzuBIv35x3decQtt/rucDZYd1HBR7mdakr4lBU7iQrSDAgAQQDN4BA4C6vVl/dDQhAAJICiGYWdjeBPJ5HGPotvh+Y/AY8PiHqMZRA2cAyBFRdRXxqjs7CxhYAA76lJnggEXwvyGg1x4kjVpJnbVIBmZ3aLdud8fR6f0H4DGlP4sHbyaz5v9pKqgyYDGHgHZrqywdvEpNhF/oV0orVybgfFSaVmN7kETsYMfTuY+hGxJQ2Py/A4zjgyeT5q9m6wIqqsF/cMQrAGSCpIX/EFVmHa3rjR81TqF9ZWDe0RHkBtvx8sfSq/EPXGq74NZBZ87fodD9s/935Y9j6Jx7G2+z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19800" y="3657599"/>
            <a:ext cx="2895600" cy="22098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Divergence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Compression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err="1" smtClean="0">
                <a:solidFill>
                  <a:srgbClr val="FFFF00"/>
                </a:solidFill>
              </a:rPr>
              <a:t>Subduction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marL="514350" indent="-514350">
              <a:buFont typeface="Arial" pitchFamily="34" charset="0"/>
              <a:buAutoNum type="alphaLcPeriod"/>
            </a:pP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How did these rocks get folded?</a:t>
            </a:r>
            <a:endParaRPr lang="en-US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Tension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Sometimes rocks get stretched in a divergent boundary.  This is called Tension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 descr="t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45340"/>
            <a:ext cx="8534400" cy="3407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Tension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Rocks get stretched at what kind of tectonic plate boundary?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496735"/>
            <a:ext cx="4114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Divergent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Transform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Convergent </a:t>
            </a:r>
          </a:p>
        </p:txBody>
      </p:sp>
      <p:sp>
        <p:nvSpPr>
          <p:cNvPr id="4" name="Flowchart: Document 3"/>
          <p:cNvSpPr/>
          <p:nvPr/>
        </p:nvSpPr>
        <p:spPr>
          <a:xfrm>
            <a:off x="4572000" y="3048000"/>
            <a:ext cx="3976525" cy="21451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77"/>
              <a:gd name="connsiteY0" fmla="*/ 0 h 22100"/>
              <a:gd name="connsiteX1" fmla="*/ 21600 w 21677"/>
              <a:gd name="connsiteY1" fmla="*/ 0 h 22100"/>
              <a:gd name="connsiteX2" fmla="*/ 21677 w 21677"/>
              <a:gd name="connsiteY2" fmla="*/ 21049 h 22100"/>
              <a:gd name="connsiteX3" fmla="*/ 0 w 21677"/>
              <a:gd name="connsiteY3" fmla="*/ 20172 h 22100"/>
              <a:gd name="connsiteX4" fmla="*/ 0 w 21677"/>
              <a:gd name="connsiteY4" fmla="*/ 0 h 22100"/>
              <a:gd name="connsiteX0" fmla="*/ 0 w 21677"/>
              <a:gd name="connsiteY0" fmla="*/ 0 h 21049"/>
              <a:gd name="connsiteX1" fmla="*/ 21600 w 21677"/>
              <a:gd name="connsiteY1" fmla="*/ 0 h 21049"/>
              <a:gd name="connsiteX2" fmla="*/ 21677 w 21677"/>
              <a:gd name="connsiteY2" fmla="*/ 21049 h 21049"/>
              <a:gd name="connsiteX3" fmla="*/ 0 w 21677"/>
              <a:gd name="connsiteY3" fmla="*/ 20172 h 21049"/>
              <a:gd name="connsiteX4" fmla="*/ 0 w 21677"/>
              <a:gd name="connsiteY4" fmla="*/ 0 h 21049"/>
              <a:gd name="connsiteX0" fmla="*/ 0 w 21677"/>
              <a:gd name="connsiteY0" fmla="*/ 0 h 21049"/>
              <a:gd name="connsiteX1" fmla="*/ 21600 w 21677"/>
              <a:gd name="connsiteY1" fmla="*/ 0 h 21049"/>
              <a:gd name="connsiteX2" fmla="*/ 21677 w 21677"/>
              <a:gd name="connsiteY2" fmla="*/ 21049 h 21049"/>
              <a:gd name="connsiteX3" fmla="*/ 0 w 21677"/>
              <a:gd name="connsiteY3" fmla="*/ 20172 h 21049"/>
              <a:gd name="connsiteX4" fmla="*/ 0 w 21677"/>
              <a:gd name="connsiteY4" fmla="*/ 0 h 21049"/>
              <a:gd name="connsiteX0" fmla="*/ 0 w 21677"/>
              <a:gd name="connsiteY0" fmla="*/ 0 h 21049"/>
              <a:gd name="connsiteX1" fmla="*/ 21600 w 21677"/>
              <a:gd name="connsiteY1" fmla="*/ 0 h 21049"/>
              <a:gd name="connsiteX2" fmla="*/ 21677 w 21677"/>
              <a:gd name="connsiteY2" fmla="*/ 21049 h 21049"/>
              <a:gd name="connsiteX3" fmla="*/ 0 w 21677"/>
              <a:gd name="connsiteY3" fmla="*/ 20172 h 21049"/>
              <a:gd name="connsiteX4" fmla="*/ 0 w 21677"/>
              <a:gd name="connsiteY4" fmla="*/ 0 h 21049"/>
              <a:gd name="connsiteX0" fmla="*/ 0 w 21677"/>
              <a:gd name="connsiteY0" fmla="*/ 0 h 21049"/>
              <a:gd name="connsiteX1" fmla="*/ 21600 w 21677"/>
              <a:gd name="connsiteY1" fmla="*/ 0 h 21049"/>
              <a:gd name="connsiteX2" fmla="*/ 21677 w 21677"/>
              <a:gd name="connsiteY2" fmla="*/ 21049 h 21049"/>
              <a:gd name="connsiteX3" fmla="*/ 0 w 21677"/>
              <a:gd name="connsiteY3" fmla="*/ 20172 h 21049"/>
              <a:gd name="connsiteX4" fmla="*/ 0 w 21677"/>
              <a:gd name="connsiteY4" fmla="*/ 0 h 2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7" h="21049">
                <a:moveTo>
                  <a:pt x="0" y="0"/>
                </a:moveTo>
                <a:cubicBezTo>
                  <a:pt x="11418" y="9110"/>
                  <a:pt x="15397" y="3589"/>
                  <a:pt x="21600" y="0"/>
                </a:cubicBezTo>
                <a:cubicBezTo>
                  <a:pt x="21600" y="5774"/>
                  <a:pt x="21677" y="15275"/>
                  <a:pt x="21677" y="21049"/>
                </a:cubicBezTo>
                <a:cubicBezTo>
                  <a:pt x="11184" y="9868"/>
                  <a:pt x="8883" y="1426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5181600" y="3581400"/>
            <a:ext cx="2819400" cy="838200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84062" y="3733800"/>
            <a:ext cx="221538" cy="63923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6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666</Words>
  <Application>Microsoft Office PowerPoint</Application>
  <PresentationFormat>On-screen Show (4:3)</PresentationFormat>
  <Paragraphs>104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Deforming Earth’s Crust</vt:lpstr>
      <vt:lpstr>Deformation</vt:lpstr>
      <vt:lpstr>Deformation</vt:lpstr>
      <vt:lpstr>PowerPoint Presentation</vt:lpstr>
      <vt:lpstr>Compression</vt:lpstr>
      <vt:lpstr>Compression</vt:lpstr>
      <vt:lpstr>How did these rocks get folded?</vt:lpstr>
      <vt:lpstr>Tension</vt:lpstr>
      <vt:lpstr>Tension</vt:lpstr>
      <vt:lpstr>Faulting</vt:lpstr>
      <vt:lpstr>The Grand Tetons</vt:lpstr>
      <vt:lpstr>Faulting</vt:lpstr>
      <vt:lpstr>Faulting</vt:lpstr>
      <vt:lpstr>Faulting</vt:lpstr>
      <vt:lpstr>Normal Fault</vt:lpstr>
      <vt:lpstr>Reverse Fault</vt:lpstr>
      <vt:lpstr>Strike Slip Fault</vt:lpstr>
      <vt:lpstr>Strike Slip Fault</vt:lpstr>
      <vt:lpstr>Mountain Building</vt:lpstr>
      <vt:lpstr>Folded  Mountains</vt:lpstr>
      <vt:lpstr>PowerPoint Presentation</vt:lpstr>
      <vt:lpstr>PowerPoint Presentation</vt:lpstr>
      <vt:lpstr>Himalaya Mountains</vt:lpstr>
      <vt:lpstr>Fault Block Mountains</vt:lpstr>
      <vt:lpstr>The Grand Tetons in Wyoming</vt:lpstr>
      <vt:lpstr>Sierra Nevada</vt:lpstr>
      <vt:lpstr>Volcanic Mountains</vt:lpstr>
      <vt:lpstr>Mount Etna - Italy</vt:lpstr>
      <vt:lpstr>Mount Etna - Italy</vt:lpstr>
      <vt:lpstr>Mount Etna - Italy</vt:lpstr>
      <vt:lpstr>PowerPoint Presentation</vt:lpstr>
      <vt:lpstr>PowerPoint Presentation</vt:lpstr>
      <vt:lpstr>PowerPoint Presentation</vt:lpstr>
      <vt:lpstr>Underwater Volcanic Mountains can also form islands.</vt:lpstr>
      <vt:lpstr>Underwater Volcanic Mountains can also form islands.</vt:lpstr>
      <vt:lpstr>Like Hawaii</vt:lpstr>
      <vt:lpstr>Most Volcanoes occur around the Pacific plate along the Ring of Fire.</vt:lpstr>
      <vt:lpstr>Llaima volcano in Melipeuco, Chile</vt:lpstr>
      <vt:lpstr>Indonesian Volcano  Mount Karangetang </vt:lpstr>
      <vt:lpstr>Uplift</vt:lpstr>
      <vt:lpstr>Subsidence</vt:lpstr>
      <vt:lpstr>PowerPoint Presentation</vt:lpstr>
    </vt:vector>
  </TitlesOfParts>
  <Company>WTPS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Deforming Earth’s Crust</dc:title>
  <dc:creator>lcronin</dc:creator>
  <cp:lastModifiedBy>Lynn Cronin</cp:lastModifiedBy>
  <cp:revision>26</cp:revision>
  <dcterms:created xsi:type="dcterms:W3CDTF">2014-05-04T15:56:52Z</dcterms:created>
  <dcterms:modified xsi:type="dcterms:W3CDTF">2014-05-12T12:48:30Z</dcterms:modified>
</cp:coreProperties>
</file>