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8" r:id="rId2"/>
    <p:sldId id="309" r:id="rId3"/>
    <p:sldId id="301" r:id="rId4"/>
    <p:sldId id="324" r:id="rId5"/>
    <p:sldId id="302" r:id="rId6"/>
    <p:sldId id="303" r:id="rId7"/>
    <p:sldId id="312" r:id="rId8"/>
    <p:sldId id="279" r:id="rId9"/>
    <p:sldId id="311" r:id="rId10"/>
    <p:sldId id="293" r:id="rId11"/>
    <p:sldId id="310" r:id="rId12"/>
    <p:sldId id="321" r:id="rId13"/>
    <p:sldId id="322" r:id="rId14"/>
    <p:sldId id="323" r:id="rId15"/>
    <p:sldId id="297" r:id="rId16"/>
    <p:sldId id="313" r:id="rId17"/>
    <p:sldId id="314" r:id="rId18"/>
    <p:sldId id="304" r:id="rId19"/>
    <p:sldId id="308" r:id="rId20"/>
    <p:sldId id="305" r:id="rId21"/>
    <p:sldId id="316" r:id="rId22"/>
    <p:sldId id="317" r:id="rId23"/>
    <p:sldId id="318" r:id="rId24"/>
    <p:sldId id="319" r:id="rId25"/>
    <p:sldId id="289" r:id="rId26"/>
    <p:sldId id="307" r:id="rId27"/>
    <p:sldId id="320" r:id="rId28"/>
    <p:sldId id="306" r:id="rId29"/>
    <p:sldId id="280" r:id="rId30"/>
    <p:sldId id="300" r:id="rId31"/>
    <p:sldId id="31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CCFF"/>
    <a:srgbClr val="FF66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4658" autoAdjust="0"/>
  </p:normalViewPr>
  <p:slideViewPr>
    <p:cSldViewPr>
      <p:cViewPr>
        <p:scale>
          <a:sx n="66" d="100"/>
          <a:sy n="66" d="100"/>
        </p:scale>
        <p:origin x="2364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0BCC-777D-4A9F-B743-B5B87B0223F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.bp.blogspot.com/-iHwt6O1PHJk/TmKFtBcCqtI/AAAAAAAAFdw/dBi_w-zAn8A/s1600/sakurajimavolcano.jpg"/>
          <p:cNvPicPr>
            <a:picLocks noChangeAspect="1" noChangeArrowheads="1"/>
          </p:cNvPicPr>
          <p:nvPr/>
        </p:nvPicPr>
        <p:blipFill>
          <a:blip r:embed="rId2" cstate="print"/>
          <a:srcRect l="1568" t="10059" r="12214" b="19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246856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Arial Black" pitchFamily="34" charset="0"/>
              </a:rPr>
              <a:t>What is a volcano?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04800" y="54864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What kind of boundary is this?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50" name="Picture 2" descr="http://cdn.zmescience.com/wp-content/uploads/2012/04/subductio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6" b="23877"/>
          <a:stretch/>
        </p:blipFill>
        <p:spPr bwMode="auto">
          <a:xfrm>
            <a:off x="1143000" y="304799"/>
            <a:ext cx="70104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740" y="862707"/>
            <a:ext cx="1837678" cy="49591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8592" y="3810000"/>
            <a:ext cx="7878208" cy="1676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Most earthquakes and volcanoes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occur near subduction zones.</a:t>
            </a:r>
          </a:p>
          <a:p>
            <a:pPr algn="ctr"/>
            <a:endParaRPr lang="en-US" sz="105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Denser oceanic plates move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under continental plates.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04800" y="3200400"/>
            <a:ext cx="85344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When magma is ejected from a volcano and hardens during an explosive eruption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" y="762000"/>
            <a:ext cx="85344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How does pyroclastic material form?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06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04800" y="3200400"/>
            <a:ext cx="85344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 funnel shaped pit around the central vent at the top of many volcanos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" y="762000"/>
            <a:ext cx="85344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What is a crater?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52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04800" y="3200400"/>
            <a:ext cx="85344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 large semicircular depression that forms when the magma chamber begins to empty and the magma chambers roof collapses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" y="762000"/>
            <a:ext cx="85344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What is a caldera?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26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38200" y="2362200"/>
            <a:ext cx="8001000" cy="403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 measure of how fluid something is</a:t>
            </a: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u="sng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high viscosity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means slow flow (like pancake syrup)</a:t>
            </a: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600" u="sng" dirty="0">
                <a:solidFill>
                  <a:srgbClr val="FF0000"/>
                </a:solidFill>
                <a:latin typeface="Arial Black" pitchFamily="34" charset="0"/>
              </a:rPr>
              <a:t>Low viscosity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means fast flow (like water)</a:t>
            </a: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" y="7620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What is viscosity?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262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72845" y="4235245"/>
            <a:ext cx="8534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pyroclastic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flow</a:t>
            </a:r>
          </a:p>
        </p:txBody>
      </p:sp>
      <p:pic>
        <p:nvPicPr>
          <p:cNvPr id="54274" name="Picture 2" descr="http://theinspirationroom.com/daily/print/2007/5/inquirer_volcanic_ash.jpg"/>
          <p:cNvPicPr>
            <a:picLocks noChangeAspect="1" noChangeArrowheads="1"/>
          </p:cNvPicPr>
          <p:nvPr/>
        </p:nvPicPr>
        <p:blipFill>
          <a:blip r:embed="rId2" cstate="print"/>
          <a:srcRect b="9302"/>
          <a:stretch>
            <a:fillRect/>
          </a:stretch>
        </p:blipFill>
        <p:spPr bwMode="auto">
          <a:xfrm>
            <a:off x="-86873" y="-1708355"/>
            <a:ext cx="9240705" cy="59436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7477" y="3473245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What is this? 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Why is it dangerous?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2845" y="4844845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36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up to 1000 degrees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!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2845" y="5373329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36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Very fast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!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2845" y="5901813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36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Breathing ash will kill you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33400" y="2209800"/>
            <a:ext cx="83058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 pyroclastic material</a:t>
            </a:r>
          </a:p>
          <a:p>
            <a:pPr marL="457200" marR="0" lvl="0" indent="-45720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dirty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Large pieces of solid rock that have erupted from a volcano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" y="762000"/>
            <a:ext cx="8534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What are volcanic blocks?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61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33400" y="2209800"/>
            <a:ext cx="83058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 pyroclastic material</a:t>
            </a:r>
          </a:p>
          <a:p>
            <a:pPr marL="457200" marR="0" lvl="0" indent="-45720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dirty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Tiny, dust-like particles of hardened magma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" y="762000"/>
            <a:ext cx="8534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What is volcanic ash?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2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09427" y="51054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What is this a picture of?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448800" y="609600"/>
            <a:ext cx="7848600" cy="5414077"/>
            <a:chOff x="762000" y="228600"/>
            <a:chExt cx="7848600" cy="5414077"/>
          </a:xfrm>
        </p:grpSpPr>
        <p:grpSp>
          <p:nvGrpSpPr>
            <p:cNvPr id="3" name="Group 2"/>
            <p:cNvGrpSpPr/>
            <p:nvPr/>
          </p:nvGrpSpPr>
          <p:grpSpPr>
            <a:xfrm>
              <a:off x="762000" y="228600"/>
              <a:ext cx="7848600" cy="5414077"/>
              <a:chOff x="762000" y="228600"/>
              <a:chExt cx="7848600" cy="5414077"/>
            </a:xfrm>
          </p:grpSpPr>
          <p:pic>
            <p:nvPicPr>
              <p:cNvPr id="2050" name="Picture 2" descr="http://cdn.zmescience.com/wp-content/uploads/2012/04/subduction.gif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66"/>
              <a:stretch/>
            </p:blipFill>
            <p:spPr bwMode="auto">
              <a:xfrm>
                <a:off x="762000" y="228600"/>
                <a:ext cx="7848600" cy="54140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2895600" y="914400"/>
                <a:ext cx="2057400" cy="60960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667000" y="990600"/>
              <a:ext cx="4876800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rgbClr val="00B050"/>
                  </a:solidFill>
                  <a:latin typeface="Bernard MT Condensed" panose="02050806060905020404" pitchFamily="18" charset="0"/>
                </a:rPr>
                <a:t>It’s a </a:t>
              </a:r>
              <a:br>
                <a:rPr lang="en-US" sz="4000" dirty="0">
                  <a:solidFill>
                    <a:srgbClr val="00B050"/>
                  </a:solidFill>
                  <a:latin typeface="Bernard MT Condensed" panose="02050806060905020404" pitchFamily="18" charset="0"/>
                </a:rPr>
              </a:br>
              <a:r>
                <a:rPr lang="en-US" sz="4000" dirty="0">
                  <a:solidFill>
                    <a:srgbClr val="00B050"/>
                  </a:solidFill>
                  <a:latin typeface="Bernard MT Condensed" panose="02050806060905020404" pitchFamily="18" charset="0"/>
                </a:rPr>
                <a:t>subduction zone!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3276600"/>
              <a:ext cx="5001658" cy="1981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Most </a:t>
              </a:r>
            </a:p>
            <a:p>
              <a:r>
                <a:rPr lang="en-US" sz="32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earthquakes and </a:t>
              </a:r>
            </a:p>
            <a:p>
              <a:r>
                <a:rPr lang="en-US" sz="32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volcanic eruptions occur </a:t>
              </a:r>
              <a:br>
                <a:rPr lang="en-US" sz="32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</a:br>
              <a:r>
                <a:rPr lang="en-US" sz="32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near subduction zones.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34565" y="228600"/>
            <a:ext cx="7484124" cy="4823178"/>
            <a:chOff x="685799" y="304800"/>
            <a:chExt cx="8246125" cy="5181600"/>
          </a:xfrm>
        </p:grpSpPr>
        <p:pic>
          <p:nvPicPr>
            <p:cNvPr id="9" name="Picture 8" descr="http://www.crystalinks.com/ro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42"/>
            <a:stretch/>
          </p:blipFill>
          <p:spPr bwMode="auto">
            <a:xfrm>
              <a:off x="685799" y="304800"/>
              <a:ext cx="8246125" cy="51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2819400" y="1828800"/>
              <a:ext cx="1600200" cy="381000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09427" y="58674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The Ring of Fire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3657600"/>
            <a:ext cx="1143000" cy="304800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04800" y="1905000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Incredibly destructive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" y="762000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What is an explosive eruption?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2552700"/>
            <a:ext cx="85344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They create clouds of ash, gas &amp; hot debris.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5750" y="3810000"/>
            <a:ext cx="85344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Magma is thrown in the air and hardens before it drops.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5750" y="5048250"/>
            <a:ext cx="85344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The ash can cause climate change!</a:t>
            </a:r>
          </a:p>
        </p:txBody>
      </p:sp>
    </p:spTree>
    <p:extLst>
      <p:ext uri="{BB962C8B-B14F-4D97-AF65-F5344CB8AC3E}">
        <p14:creationId xmlns:p14="http://schemas.microsoft.com/office/powerpoint/2010/main" val="18218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04800" y="1905000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The most common type of eruption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" y="762000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What is a non-explosive eruption?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2552700"/>
            <a:ext cx="85344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Releases a lot of lava that flows calmly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5750" y="3810000"/>
            <a:ext cx="85344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Created most of the sea floor and also the Northwest USA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5750" y="5048250"/>
            <a:ext cx="85344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This is how Hawaii was formed</a:t>
            </a:r>
          </a:p>
        </p:txBody>
      </p:sp>
    </p:spTree>
    <p:extLst>
      <p:ext uri="{BB962C8B-B14F-4D97-AF65-F5344CB8AC3E}">
        <p14:creationId xmlns:p14="http://schemas.microsoft.com/office/powerpoint/2010/main" val="14173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09427" y="51054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Which plate is the ring of fire around?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448800" y="609600"/>
            <a:ext cx="7848600" cy="5414077"/>
            <a:chOff x="762000" y="228600"/>
            <a:chExt cx="7848600" cy="5414077"/>
          </a:xfrm>
        </p:grpSpPr>
        <p:grpSp>
          <p:nvGrpSpPr>
            <p:cNvPr id="3" name="Group 2"/>
            <p:cNvGrpSpPr/>
            <p:nvPr/>
          </p:nvGrpSpPr>
          <p:grpSpPr>
            <a:xfrm>
              <a:off x="762000" y="228600"/>
              <a:ext cx="7848600" cy="5414077"/>
              <a:chOff x="762000" y="228600"/>
              <a:chExt cx="7848600" cy="5414077"/>
            </a:xfrm>
          </p:grpSpPr>
          <p:pic>
            <p:nvPicPr>
              <p:cNvPr id="2050" name="Picture 2" descr="http://cdn.zmescience.com/wp-content/uploads/2012/04/subduction.gif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66"/>
              <a:stretch/>
            </p:blipFill>
            <p:spPr bwMode="auto">
              <a:xfrm>
                <a:off x="762000" y="228600"/>
                <a:ext cx="7848600" cy="54140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2895600" y="914400"/>
                <a:ext cx="2057400" cy="60960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667000" y="990600"/>
              <a:ext cx="4876800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rgbClr val="00B050"/>
                  </a:solidFill>
                  <a:latin typeface="Bernard MT Condensed" panose="02050806060905020404" pitchFamily="18" charset="0"/>
                </a:rPr>
                <a:t>It’s a </a:t>
              </a:r>
              <a:br>
                <a:rPr lang="en-US" sz="4000" dirty="0">
                  <a:solidFill>
                    <a:srgbClr val="00B050"/>
                  </a:solidFill>
                  <a:latin typeface="Bernard MT Condensed" panose="02050806060905020404" pitchFamily="18" charset="0"/>
                </a:rPr>
              </a:br>
              <a:r>
                <a:rPr lang="en-US" sz="4000" dirty="0">
                  <a:solidFill>
                    <a:srgbClr val="00B050"/>
                  </a:solidFill>
                  <a:latin typeface="Bernard MT Condensed" panose="02050806060905020404" pitchFamily="18" charset="0"/>
                </a:rPr>
                <a:t>subduction zone!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3276600"/>
              <a:ext cx="5001658" cy="1981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Most </a:t>
              </a:r>
            </a:p>
            <a:p>
              <a:r>
                <a:rPr lang="en-US" sz="32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earthquakes and </a:t>
              </a:r>
            </a:p>
            <a:p>
              <a:r>
                <a:rPr lang="en-US" sz="32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volcanic eruptions occur </a:t>
              </a:r>
              <a:br>
                <a:rPr lang="en-US" sz="32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</a:br>
              <a:r>
                <a:rPr lang="en-US" sz="32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near subduction zones.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34565" y="228600"/>
            <a:ext cx="7484124" cy="4823178"/>
            <a:chOff x="685799" y="304800"/>
            <a:chExt cx="8246125" cy="5181600"/>
          </a:xfrm>
        </p:grpSpPr>
        <p:pic>
          <p:nvPicPr>
            <p:cNvPr id="9" name="Picture 8" descr="http://www.crystalinks.com/ro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42"/>
            <a:stretch/>
          </p:blipFill>
          <p:spPr bwMode="auto">
            <a:xfrm>
              <a:off x="685799" y="304800"/>
              <a:ext cx="8246125" cy="51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2819400" y="1828800"/>
              <a:ext cx="1600200" cy="381000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09427" y="58674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The Pacific Plate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29000" y="3657600"/>
            <a:ext cx="1143000" cy="304800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7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400243" y="457200"/>
            <a:ext cx="3609827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Which type of lava is this?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9427" y="5181600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Aa – pours quickly, forms a brittle crust, less silica so it has a low 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viscosity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6" name="Picture 2" descr="http://image.slidesharecdn.com/earthsciencechapter6-1-110125080025-phpapp01/95/earth-science-61-volcanic-eruptions-10-728.jpg?cb=12959425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0" b="52106"/>
          <a:stretch/>
        </p:blipFill>
        <p:spPr bwMode="auto">
          <a:xfrm>
            <a:off x="914400" y="354806"/>
            <a:ext cx="4191000" cy="442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1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400243" y="457200"/>
            <a:ext cx="3609827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Which type of lava is this?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9427" y="5181600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Pahoehoe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 – it flows slowly, </a:t>
            </a:r>
            <a:br>
              <a:rPr lang="en-US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US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has a glassy surface,</a:t>
            </a:r>
            <a:br>
              <a:rPr lang="en-US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US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high viscosity (more silica)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6" name="Picture 2" descr="http://image.slidesharecdn.com/earthsciencechapter6-1-110125080025-phpapp01/95/earth-science-61-volcanic-eruptions-10-728.jpg?cb=12959425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9" t="3332" r="1775" b="51848"/>
          <a:stretch/>
        </p:blipFill>
        <p:spPr bwMode="auto">
          <a:xfrm>
            <a:off x="718620" y="354806"/>
            <a:ext cx="4386780" cy="467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3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400243" y="457200"/>
            <a:ext cx="3609827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Which type of lava is this?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9427" y="5181600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Blocky – oozes from volcanoes and does not travel far – more silica so high viscosity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6" name="Picture 2" descr="http://image.slidesharecdn.com/earthsciencechapter6-1-110125080025-phpapp01/95/earth-science-61-volcanic-eruptions-10-728.jpg?cb=12959425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9" t="53775" r="305" b="1405"/>
          <a:stretch/>
        </p:blipFill>
        <p:spPr bwMode="auto">
          <a:xfrm>
            <a:off x="718620" y="354806"/>
            <a:ext cx="4386780" cy="467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49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400243" y="457200"/>
            <a:ext cx="3609827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Which type of lava is this?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9427" y="5181600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Pillow – forms underwater </a:t>
            </a:r>
            <a:br>
              <a:rPr lang="en-US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US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less silica so it flows quickly</a:t>
            </a:r>
            <a:br>
              <a:rPr lang="en-US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US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low viscosity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6" name="Picture 2" descr="http://image.slidesharecdn.com/earthsciencechapter6-1-110125080025-phpapp01/95/earth-science-61-volcanic-eruptions-10-728.jpg?cb=12959425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53402" r="67976" b="1778"/>
          <a:stretch/>
        </p:blipFill>
        <p:spPr bwMode="auto">
          <a:xfrm>
            <a:off x="718620" y="354806"/>
            <a:ext cx="4386780" cy="467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304800"/>
            <a:ext cx="8534400" cy="5087817"/>
            <a:chOff x="304800" y="304800"/>
            <a:chExt cx="8534400" cy="5087817"/>
          </a:xfrm>
        </p:grpSpPr>
        <p:pic>
          <p:nvPicPr>
            <p:cNvPr id="6" name="Picture 2" descr="http://s2.hubimg.com/u/8284673_f52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304800"/>
              <a:ext cx="8534400" cy="5087817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5562600" y="1600200"/>
              <a:ext cx="8382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77000" y="1600200"/>
              <a:ext cx="13716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13716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1524000"/>
              <a:ext cx="1143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6200" y="1676400"/>
              <a:ext cx="609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304800" y="54864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36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Label this mountain with: 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Main Vent, Side Vent, 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Crater, 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Ash, and Lava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64820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057400" y="2667000"/>
            <a:ext cx="2819400" cy="1066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Black" pitchFamily="34" charset="0"/>
              </a:rPr>
              <a:t>Main Vent</a:t>
            </a:r>
          </a:p>
        </p:txBody>
      </p:sp>
      <p:sp>
        <p:nvSpPr>
          <p:cNvPr id="15" name="Right Arrow 14"/>
          <p:cNvSpPr/>
          <p:nvPr/>
        </p:nvSpPr>
        <p:spPr>
          <a:xfrm flipH="1">
            <a:off x="5318852" y="2608383"/>
            <a:ext cx="2895600" cy="1066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Black" pitchFamily="34" charset="0"/>
              </a:rPr>
              <a:t>Side Vent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905000" y="1447800"/>
            <a:ext cx="2819400" cy="10668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Black" pitchFamily="34" charset="0"/>
              </a:rPr>
              <a:t>Crater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43000" y="533400"/>
            <a:ext cx="3505200" cy="1066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 Black" pitchFamily="34" charset="0"/>
              </a:rPr>
              <a:t>Ash  </a:t>
            </a:r>
            <a:r>
              <a:rPr lang="en-US" sz="1600" dirty="0">
                <a:latin typeface="+mj-lt"/>
              </a:rPr>
              <a:t>(</a:t>
            </a:r>
            <a:r>
              <a:rPr lang="en-US" sz="1600" dirty="0" err="1">
                <a:latin typeface="+mj-lt"/>
              </a:rPr>
              <a:t>pyroclastic</a:t>
            </a:r>
            <a:r>
              <a:rPr lang="en-US" sz="1600" dirty="0">
                <a:latin typeface="+mj-lt"/>
              </a:rPr>
              <a:t> material)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276600" y="3276600"/>
            <a:ext cx="3505200" cy="1066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 Black" pitchFamily="34" charset="0"/>
              </a:rPr>
              <a:t>Lava </a:t>
            </a:r>
            <a:r>
              <a:rPr lang="en-US" sz="1600" dirty="0">
                <a:latin typeface="+mj-lt"/>
              </a:rPr>
              <a:t>(</a:t>
            </a:r>
            <a:r>
              <a:rPr lang="en-US" sz="1600" dirty="0" err="1">
                <a:latin typeface="+mj-lt"/>
              </a:rPr>
              <a:t>pyroclastic</a:t>
            </a:r>
            <a:r>
              <a:rPr lang="en-US" sz="1600" dirty="0">
                <a:latin typeface="+mj-lt"/>
              </a:rPr>
              <a:t> material)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04800" y="1905000"/>
            <a:ext cx="8534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Extinct – has not exploded in recorded history – probably won’t ever again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" y="762000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What are the 3 </a:t>
            </a:r>
            <a:br>
              <a:rPr lang="en-US" sz="4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US" sz="4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categories of volcanoes?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505200"/>
            <a:ext cx="8534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Dormant – quiet for 200 years – may erupt again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5086350"/>
            <a:ext cx="8534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Active – currently erupting or showing signs that it will soon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181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04800" y="1905000"/>
            <a:ext cx="8534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High silica content – the silica blocks the vents so pressure build up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" y="762000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What do you need to get an explosive eruption?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505200"/>
            <a:ext cx="8534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More water – because water expands rapidly and turns to steam – causes more pressure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5086350"/>
            <a:ext cx="8534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More volcanic gases because the gases expand rapidly – like water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33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934565" y="5105400"/>
            <a:ext cx="74841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The pacific plate is shrinking!  Subduction is occurring at almost every edge of the plate.  That’s why the ring of fire is there!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4565" y="228600"/>
            <a:ext cx="7484124" cy="4823178"/>
            <a:chOff x="685799" y="304800"/>
            <a:chExt cx="8246125" cy="5181600"/>
          </a:xfrm>
        </p:grpSpPr>
        <p:pic>
          <p:nvPicPr>
            <p:cNvPr id="9" name="Picture 8" descr="http://www.crystalinks.com/rof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42"/>
            <a:stretch/>
          </p:blipFill>
          <p:spPr bwMode="auto">
            <a:xfrm>
              <a:off x="685799" y="304800"/>
              <a:ext cx="8246125" cy="51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2819400" y="1828800"/>
              <a:ext cx="1600200" cy="381000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429000" y="3657600"/>
            <a:ext cx="1143000" cy="304800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34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cinder cone volcano"/>
          <p:cNvPicPr>
            <a:picLocks noChangeAspect="1" noChangeArrowheads="1"/>
          </p:cNvPicPr>
          <p:nvPr/>
        </p:nvPicPr>
        <p:blipFill>
          <a:blip r:embed="rId2" cstate="print"/>
          <a:srcRect t="1033" b="25979"/>
          <a:stretch>
            <a:fillRect/>
          </a:stretch>
        </p:blipFill>
        <p:spPr bwMode="auto">
          <a:xfrm>
            <a:off x="234315" y="350838"/>
            <a:ext cx="5352081" cy="28194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586396" y="2418689"/>
            <a:ext cx="3124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Cinder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091097"/>
            <a:ext cx="8253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Cinder cones are the smallest volcanoes.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Made of small bits of lava that harden before they hit the ground.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whole volcano is like a large gravel pile.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Small base with steep sides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Built from pyroclastic material (Paricutin, Mexico)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86396" y="272749"/>
            <a:ext cx="3124200" cy="1778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What kind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of volcano </a:t>
            </a: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is this?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3572791"/>
            <a:ext cx="7719996" cy="558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Describe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hawaiiluxurynews.com/HLN/wp-content/uploads/2013/10/volcano.jpg"/>
          <p:cNvPicPr>
            <a:picLocks noChangeAspect="1" noChangeArrowheads="1"/>
          </p:cNvPicPr>
          <p:nvPr/>
        </p:nvPicPr>
        <p:blipFill>
          <a:blip r:embed="rId2" cstate="print"/>
          <a:srcRect t="4000" r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81600" y="152400"/>
            <a:ext cx="37338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What kind of volcano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is this?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297180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4724400"/>
            <a:ext cx="8610600" cy="1905000"/>
            <a:chOff x="304800" y="4724400"/>
            <a:chExt cx="8610600" cy="1905000"/>
          </a:xfrm>
        </p:grpSpPr>
        <p:sp>
          <p:nvSpPr>
            <p:cNvPr id="2" name="Rectangle 1"/>
            <p:cNvSpPr/>
            <p:nvPr/>
          </p:nvSpPr>
          <p:spPr>
            <a:xfrm>
              <a:off x="304800" y="4724400"/>
              <a:ext cx="8610600" cy="1905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04800" y="5181599"/>
              <a:ext cx="8534400" cy="11429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ts val="3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dirty="0" smtClean="0">
                  <a:solidFill>
                    <a:schemeClr val="bg1"/>
                  </a:solidFill>
                  <a:latin typeface="Arial Black" pitchFamily="34" charset="0"/>
                  <a:ea typeface="+mj-ea"/>
                  <a:cs typeface="+mj-cs"/>
                </a:rPr>
                <a:t>A shield volcano – cause its Hawaii</a:t>
              </a:r>
            </a:p>
            <a:p>
              <a:pPr marL="457200" marR="0" lvl="0" indent="-457200" defTabSz="914400" rtl="0" eaLnBrk="1" fontAlgn="auto" latinLnBrk="0" hangingPunct="1">
                <a:lnSpc>
                  <a:spcPts val="3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itchFamily="34" charset="0"/>
                  <a:ea typeface="+mj-ea"/>
                  <a:cs typeface="+mj-cs"/>
                </a:rPr>
                <a:t>But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itchFamily="34" charset="0"/>
                  <a:ea typeface="+mj-ea"/>
                  <a:cs typeface="+mj-cs"/>
                </a:rPr>
                <a:t> it could also be a composite – cause they sometimes ooze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71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04800" y="457200"/>
            <a:ext cx="8534400" cy="60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And even if you are not anywhere near the explosion – the ash can be deadly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33400" y="220980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1. Change in magnitude of earthquakes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" y="762000"/>
            <a:ext cx="8534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Name 4 signs that a volcano might erupt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20040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Change in volume and composition of volcanic gases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4202723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Change in the slope of the volcano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964722"/>
            <a:ext cx="8305800" cy="1283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Change in the temperature of the volcano’s surface</a:t>
            </a:r>
          </a:p>
        </p:txBody>
      </p:sp>
    </p:spTree>
    <p:extLst>
      <p:ext uri="{BB962C8B-B14F-4D97-AF65-F5344CB8AC3E}">
        <p14:creationId xmlns:p14="http://schemas.microsoft.com/office/powerpoint/2010/main" val="38291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62000" y="2590800"/>
            <a:ext cx="76200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 very hot place in the mantle of the earth – it burns a hole through the tectonic plates and volcanoes form – this is how Hawaii formed.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" y="762000"/>
            <a:ext cx="85344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What is a hot spot?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14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586396" y="2418689"/>
            <a:ext cx="3124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Composite Volcanoes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600" y="4091097"/>
            <a:ext cx="731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Has both explosive and non explosive eruptions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Sometimes they ooze and leave layers of rock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Sometimes they explode and leave gravel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most common type of volcano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Sides get steeper towards the top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26157"/>
              </p:ext>
            </p:extLst>
          </p:nvPr>
        </p:nvGraphicFramePr>
        <p:xfrm>
          <a:off x="1524000" y="297180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86396" y="272749"/>
            <a:ext cx="3124200" cy="1778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What kind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of volcano </a:t>
            </a: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is this?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3572791"/>
            <a:ext cx="7719996" cy="558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Describe it</a:t>
            </a:r>
          </a:p>
        </p:txBody>
      </p:sp>
      <p:pic>
        <p:nvPicPr>
          <p:cNvPr id="10" name="Picture 12" descr="Composite volcano"/>
          <p:cNvPicPr>
            <a:picLocks noChangeAspect="1" noChangeArrowheads="1"/>
          </p:cNvPicPr>
          <p:nvPr/>
        </p:nvPicPr>
        <p:blipFill>
          <a:blip r:embed="rId2" cstate="print"/>
          <a:srcRect b="18939"/>
          <a:stretch>
            <a:fillRect/>
          </a:stretch>
        </p:blipFill>
        <p:spPr bwMode="auto">
          <a:xfrm>
            <a:off x="762000" y="258813"/>
            <a:ext cx="3851107" cy="3078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42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cd6ef_2acb070dfa074bc4999af20cf19474ed.jpg/v1/fill/w_427,h_275,al_c,q_80,usm_0.66_1.00_0.01/5cd6ef_2acb070dfa074bc4999af20cf19474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20991" r="12500"/>
          <a:stretch/>
        </p:blipFill>
        <p:spPr bwMode="auto">
          <a:xfrm>
            <a:off x="762000" y="258813"/>
            <a:ext cx="4534362" cy="307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586396" y="2418689"/>
            <a:ext cx="3124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Shield Volcano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600" y="4091097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Formed from non explosive eruptions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Gently sloping sides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Large 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Hawaiian islands are shield volcanoes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26157"/>
              </p:ext>
            </p:extLst>
          </p:nvPr>
        </p:nvGraphicFramePr>
        <p:xfrm>
          <a:off x="1524000" y="297180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86396" y="272749"/>
            <a:ext cx="3124200" cy="1778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What kind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of volcano </a:t>
            </a: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is this?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3572791"/>
            <a:ext cx="7719996" cy="558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Describe it</a:t>
            </a:r>
          </a:p>
        </p:txBody>
      </p:sp>
    </p:spTree>
    <p:extLst>
      <p:ext uri="{BB962C8B-B14F-4D97-AF65-F5344CB8AC3E}">
        <p14:creationId xmlns:p14="http://schemas.microsoft.com/office/powerpoint/2010/main" val="291487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33400" y="2209800"/>
            <a:ext cx="83058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 pyroclastic material</a:t>
            </a:r>
          </a:p>
          <a:p>
            <a:pPr marL="457200" marR="0" lvl="0" indent="-45720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dirty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Pebble like bits of magma</a:t>
            </a:r>
          </a:p>
          <a:p>
            <a:pPr marL="457200" marR="0" lvl="0" indent="-45720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dirty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Like the ones that made the volcano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at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Paricutin, Mexico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" y="762000"/>
            <a:ext cx="8534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What is lapilli?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11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hawaiiluxurynews.com/HLN/wp-content/uploads/2013/10/volcano.jpg"/>
          <p:cNvPicPr>
            <a:picLocks noChangeAspect="1" noChangeArrowheads="1"/>
          </p:cNvPicPr>
          <p:nvPr/>
        </p:nvPicPr>
        <p:blipFill>
          <a:blip r:embed="rId2" cstate="print"/>
          <a:srcRect t="4000" r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81600" y="152400"/>
            <a:ext cx="37338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What kind of volcanic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eruption is this?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297180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04800" y="1905000"/>
            <a:ext cx="85344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 pyroclastic material that is formed when large blobs of magma harden in the air</a:t>
            </a:r>
          </a:p>
          <a:p>
            <a:pPr marL="457200" marR="0" lvl="0" indent="-45720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dirty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It basically rains boulders!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" y="762000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What is a volcanic bomb?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73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792</Words>
  <Application>Microsoft Office PowerPoint</Application>
  <PresentationFormat>On-screen Show (4:3)</PresentationFormat>
  <Paragraphs>122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Bernard MT Condensed</vt:lpstr>
      <vt:lpstr>Calibri</vt:lpstr>
      <vt:lpstr>Office Theme</vt:lpstr>
      <vt:lpstr>What is a volcano?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WTPS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Alaska’s Mount Redoubt exploded in 1990</dc:title>
  <dc:creator>lcronin</dc:creator>
  <cp:lastModifiedBy>Christina Woertz</cp:lastModifiedBy>
  <cp:revision>26</cp:revision>
  <dcterms:created xsi:type="dcterms:W3CDTF">2014-05-25T12:37:05Z</dcterms:created>
  <dcterms:modified xsi:type="dcterms:W3CDTF">2016-04-05T15:51:36Z</dcterms:modified>
</cp:coreProperties>
</file>