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59" r:id="rId6"/>
    <p:sldId id="261" r:id="rId7"/>
    <p:sldId id="263" r:id="rId8"/>
    <p:sldId id="269" r:id="rId9"/>
    <p:sldId id="267" r:id="rId10"/>
    <p:sldId id="268" r:id="rId11"/>
    <p:sldId id="272" r:id="rId12"/>
    <p:sldId id="271" r:id="rId13"/>
    <p:sldId id="270" r:id="rId14"/>
    <p:sldId id="273" r:id="rId15"/>
    <p:sldId id="275" r:id="rId16"/>
    <p:sldId id="276" r:id="rId17"/>
    <p:sldId id="277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88" r:id="rId26"/>
    <p:sldId id="289" r:id="rId2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FF33CC"/>
    <a:srgbClr val="66FF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4" autoAdjust="0"/>
    <p:restoredTop sz="94184" autoAdjust="0"/>
  </p:normalViewPr>
  <p:slideViewPr>
    <p:cSldViewPr snapToGrid="0">
      <p:cViewPr varScale="1">
        <p:scale>
          <a:sx n="87" d="100"/>
          <a:sy n="87" d="100"/>
        </p:scale>
        <p:origin x="17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07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439C2-069C-4B3A-B320-596E453DFDF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33AA7-869A-4C59-B894-09CD84E3E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30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0225C-79DD-4DF0-83E6-8B32ABA9990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4F06E-DDA7-4CCB-BF80-168BA1AD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5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4F06E-DDA7-4CCB-BF80-168BA1AD20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8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4950-D22D-48C4-B416-522CCFE8A19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C85A-23BB-45D0-AEC4-615B6289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4950-D22D-48C4-B416-522CCFE8A19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C85A-23BB-45D0-AEC4-615B6289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9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4950-D22D-48C4-B416-522CCFE8A19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C85A-23BB-45D0-AEC4-615B6289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76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340F-27A7-49D6-9C72-E88EE336392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6BAD-45EC-4699-B117-EE8ACA22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5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340F-27A7-49D6-9C72-E88EE336392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6BAD-45EC-4699-B117-EE8ACA22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9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340F-27A7-49D6-9C72-E88EE336392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6BAD-45EC-4699-B117-EE8ACA22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9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340F-27A7-49D6-9C72-E88EE336392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6BAD-45EC-4699-B117-EE8ACA22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03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340F-27A7-49D6-9C72-E88EE336392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6BAD-45EC-4699-B117-EE8ACA22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3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340F-27A7-49D6-9C72-E88EE336392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6BAD-45EC-4699-B117-EE8ACA22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25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340F-27A7-49D6-9C72-E88EE336392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6BAD-45EC-4699-B117-EE8ACA22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73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340F-27A7-49D6-9C72-E88EE336392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6BAD-45EC-4699-B117-EE8ACA22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7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4950-D22D-48C4-B416-522CCFE8A19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C85A-23BB-45D0-AEC4-615B6289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30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340F-27A7-49D6-9C72-E88EE336392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6BAD-45EC-4699-B117-EE8ACA22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340F-27A7-49D6-9C72-E88EE336392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6BAD-45EC-4699-B117-EE8ACA22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93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340F-27A7-49D6-9C72-E88EE336392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6BAD-45EC-4699-B117-EE8ACA22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0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340F-27A7-49D6-9C72-E88EE336392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6BAD-45EC-4699-B117-EE8ACA22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0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4950-D22D-48C4-B416-522CCFE8A19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C85A-23BB-45D0-AEC4-615B6289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9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4950-D22D-48C4-B416-522CCFE8A19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C85A-23BB-45D0-AEC4-615B6289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4950-D22D-48C4-B416-522CCFE8A19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C85A-23BB-45D0-AEC4-615B6289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4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4950-D22D-48C4-B416-522CCFE8A19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C85A-23BB-45D0-AEC4-615B6289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7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4950-D22D-48C4-B416-522CCFE8A19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C85A-23BB-45D0-AEC4-615B6289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0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4950-D22D-48C4-B416-522CCFE8A19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C85A-23BB-45D0-AEC4-615B6289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0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4950-D22D-48C4-B416-522CCFE8A19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C85A-23BB-45D0-AEC4-615B6289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4950-D22D-48C4-B416-522CCFE8A19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BC85A-23BB-45D0-AEC4-615B6289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8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340F-27A7-49D6-9C72-E88EE336392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36BAD-45EC-4699-B117-EE8ACA22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ology4today.com/uploads/1/8/1/6/18166011/3638231_orig.jpg?34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0"/>
            <a:ext cx="9231086" cy="69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Continental Drift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How does it work?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3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50" t="28879" r="59750" b="50446"/>
          <a:stretch/>
        </p:blipFill>
        <p:spPr>
          <a:xfrm>
            <a:off x="1062038" y="1328737"/>
            <a:ext cx="7115175" cy="3122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038" y="4900613"/>
            <a:ext cx="711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rial Black" panose="020B0A04020102020204" pitchFamily="34" charset="0"/>
              </a:rPr>
              <a:t>Divergent Boundary</a:t>
            </a:r>
          </a:p>
        </p:txBody>
      </p:sp>
    </p:spTree>
    <p:extLst>
      <p:ext uri="{BB962C8B-B14F-4D97-AF65-F5344CB8AC3E}">
        <p14:creationId xmlns:p14="http://schemas.microsoft.com/office/powerpoint/2010/main" val="25118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794">
              <a:srgbClr val="000066"/>
            </a:gs>
            <a:gs pos="22000">
              <a:srgbClr val="003474"/>
            </a:gs>
            <a:gs pos="0">
              <a:srgbClr val="00B0F0"/>
            </a:gs>
            <a:gs pos="83000">
              <a:srgbClr val="00206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106126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Once convection starts making new rock, old rock needs to be removed – or else our planet would be growing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28913"/>
            <a:ext cx="7886700" cy="27610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</a:rPr>
              <a:t>This happens when tectonic plates get pushed towards each other.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28650" y="3855498"/>
            <a:ext cx="2457450" cy="1495427"/>
          </a:xfrm>
          <a:prstGeom prst="rightArrow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6202135" y="3859156"/>
            <a:ext cx="2313215" cy="1495427"/>
          </a:xfrm>
          <a:prstGeom prst="rightArrow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26029" y="1622667"/>
            <a:ext cx="6291943" cy="360317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 Black" panose="020B0A04020102020204" pitchFamily="34" charset="0"/>
              </a:rPr>
              <a:t>This is called a Convergent Boundary</a:t>
            </a:r>
          </a:p>
        </p:txBody>
      </p:sp>
    </p:spTree>
    <p:extLst>
      <p:ext uri="{BB962C8B-B14F-4D97-AF65-F5344CB8AC3E}">
        <p14:creationId xmlns:p14="http://schemas.microsoft.com/office/powerpoint/2010/main" val="19237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16368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1806 0.0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794">
              <a:srgbClr val="000066"/>
            </a:gs>
            <a:gs pos="22000">
              <a:srgbClr val="003474"/>
            </a:gs>
            <a:gs pos="0">
              <a:srgbClr val="00B0F0"/>
            </a:gs>
            <a:gs pos="83000">
              <a:srgbClr val="00206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ffshade.com/colorado/images/himalay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9" y="1048941"/>
            <a:ext cx="5207794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00688" y="1048939"/>
            <a:ext cx="3486150" cy="4662815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Arial Black" panose="020B0A04020102020204" pitchFamily="34" charset="0"/>
              </a:rPr>
              <a:t/>
            </a:r>
            <a:br>
              <a:rPr lang="en-US" sz="2700" dirty="0">
                <a:latin typeface="Arial Black" panose="020B0A04020102020204" pitchFamily="34" charset="0"/>
              </a:rPr>
            </a:br>
            <a:r>
              <a:rPr lang="en-US" sz="2700" dirty="0">
                <a:latin typeface="Arial Black" panose="020B0A04020102020204" pitchFamily="34" charset="0"/>
              </a:rPr>
              <a:t>The Himalayan Mountains are on a Convergent Boundary.</a:t>
            </a:r>
          </a:p>
          <a:p>
            <a:pPr algn="ctr"/>
            <a:endParaRPr lang="en-US" sz="2700" dirty="0">
              <a:latin typeface="Arial Black" panose="020B0A04020102020204" pitchFamily="34" charset="0"/>
            </a:endParaRPr>
          </a:p>
          <a:p>
            <a:pPr algn="ctr"/>
            <a:r>
              <a:rPr lang="en-US" sz="2700" dirty="0">
                <a:latin typeface="Arial Black" panose="020B0A04020102020204" pitchFamily="34" charset="0"/>
              </a:rPr>
              <a:t>This is a  continental to continental plate collision.</a:t>
            </a:r>
          </a:p>
          <a:p>
            <a:pPr algn="ctr"/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26029" y="1605414"/>
            <a:ext cx="6291943" cy="360317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The Himalayan Mountains are a Convergent Boundary</a:t>
            </a:r>
          </a:p>
        </p:txBody>
      </p:sp>
    </p:spTree>
    <p:extLst>
      <p:ext uri="{BB962C8B-B14F-4D97-AF65-F5344CB8AC3E}">
        <p14:creationId xmlns:p14="http://schemas.microsoft.com/office/powerpoint/2010/main" val="2150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22" t="48555" r="49478" b="30770"/>
          <a:stretch/>
        </p:blipFill>
        <p:spPr>
          <a:xfrm>
            <a:off x="1062038" y="1328737"/>
            <a:ext cx="7115175" cy="3122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038" y="4900613"/>
            <a:ext cx="711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rial Black" panose="020B0A04020102020204" pitchFamily="34" charset="0"/>
              </a:rPr>
              <a:t>Convergent Boundary</a:t>
            </a:r>
          </a:p>
        </p:txBody>
      </p:sp>
    </p:spTree>
    <p:extLst>
      <p:ext uri="{BB962C8B-B14F-4D97-AF65-F5344CB8AC3E}">
        <p14:creationId xmlns:p14="http://schemas.microsoft.com/office/powerpoint/2010/main" val="17837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794">
              <a:srgbClr val="000066"/>
            </a:gs>
            <a:gs pos="22000">
              <a:srgbClr val="003474"/>
            </a:gs>
            <a:gs pos="0">
              <a:srgbClr val="00B0F0"/>
            </a:gs>
            <a:gs pos="83000">
              <a:srgbClr val="00206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15978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  <a:latin typeface="Arial Black" panose="020B0A04020102020204" pitchFamily="34" charset="0"/>
              </a:rPr>
              <a:t>When two plates slide </a:t>
            </a:r>
            <a:br>
              <a:rPr lang="en-US" sz="405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050" dirty="0">
                <a:solidFill>
                  <a:schemeClr val="bg1"/>
                </a:solidFill>
                <a:latin typeface="Arial Black" panose="020B0A04020102020204" pitchFamily="34" charset="0"/>
              </a:rPr>
              <a:t>past each other its called a Transform Boundary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-800100" y="2728912"/>
            <a:ext cx="5372100" cy="149542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5030561" y="3973456"/>
            <a:ext cx="5556477" cy="149542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0741E-7 L 0.7625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-0.83985 0.012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92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794">
              <a:srgbClr val="000066"/>
            </a:gs>
            <a:gs pos="22000">
              <a:srgbClr val="003474"/>
            </a:gs>
            <a:gs pos="0">
              <a:srgbClr val="00B0F0"/>
            </a:gs>
            <a:gs pos="83000">
              <a:srgbClr val="00206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236x/08/41/66/08416658a66b1a1646c6dba7b3fe7b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44" y="-1063228"/>
            <a:ext cx="6355556" cy="81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1131094"/>
            <a:ext cx="2396404" cy="459819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San Andreas Fault runs through southern California 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5786865">
            <a:off x="4890773" y="6059986"/>
            <a:ext cx="1503932" cy="4700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080188">
            <a:off x="5359540" y="1222959"/>
            <a:ext cx="1503932" cy="4700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416411" y="1413850"/>
            <a:ext cx="6291943" cy="360317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 Black" panose="020B0A04020102020204" pitchFamily="34" charset="0"/>
              </a:rPr>
              <a:t>The San Andreas Fault is a Transform Boundary</a:t>
            </a:r>
          </a:p>
        </p:txBody>
      </p:sp>
    </p:spTree>
    <p:extLst>
      <p:ext uri="{BB962C8B-B14F-4D97-AF65-F5344CB8AC3E}">
        <p14:creationId xmlns:p14="http://schemas.microsoft.com/office/powerpoint/2010/main" val="41468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0543 -1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-50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05221 0.937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4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22" t="68915" r="39178" b="10410"/>
          <a:stretch/>
        </p:blipFill>
        <p:spPr>
          <a:xfrm>
            <a:off x="1062038" y="1328737"/>
            <a:ext cx="7115175" cy="3122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038" y="4900613"/>
            <a:ext cx="711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rial Black" panose="020B0A04020102020204" pitchFamily="34" charset="0"/>
              </a:rPr>
              <a:t>Transform Boundary</a:t>
            </a:r>
          </a:p>
        </p:txBody>
      </p:sp>
    </p:spTree>
    <p:extLst>
      <p:ext uri="{BB962C8B-B14F-4D97-AF65-F5344CB8AC3E}">
        <p14:creationId xmlns:p14="http://schemas.microsoft.com/office/powerpoint/2010/main" val="15762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ology4today.com/uploads/1/8/1/6/18166011/3638231_orig.jpg?34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-164010"/>
            <a:ext cx="9231086" cy="71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306" y="1699022"/>
            <a:ext cx="7387389" cy="17907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But how does it work?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ology4today.com/uploads/1/8/1/6/18166011/3638231_orig.jpg?34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-164011"/>
            <a:ext cx="9231086" cy="71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778" y="1699022"/>
            <a:ext cx="8768444" cy="17907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Why do the plates move?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ology4today.com/uploads/1/8/1/6/18166011/3638231_orig.jpg?3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13" r="-589"/>
          <a:stretch/>
        </p:blipFill>
        <p:spPr bwMode="auto">
          <a:xfrm>
            <a:off x="-87085" y="-157655"/>
            <a:ext cx="9285514" cy="71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4235" y="4841422"/>
            <a:ext cx="8768444" cy="8578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FFFF00"/>
                </a:solidFill>
                <a:latin typeface="Arial Black" panose="020B0A04020102020204" pitchFamily="34" charset="0"/>
              </a:rPr>
              <a:t>1. </a:t>
            </a:r>
            <a:r>
              <a:rPr lang="en-US" sz="1800" u="sng" dirty="0">
                <a:solidFill>
                  <a:srgbClr val="FFFF00"/>
                </a:solidFill>
                <a:latin typeface="Arial Black" panose="020B0A04020102020204" pitchFamily="34" charset="0"/>
              </a:rPr>
              <a:t>Convection</a:t>
            </a:r>
            <a:r>
              <a:rPr lang="en-US" sz="1800" dirty="0">
                <a:solidFill>
                  <a:srgbClr val="FFFF00"/>
                </a:solidFill>
                <a:latin typeface="Arial Black" panose="020B0A04020102020204" pitchFamily="34" charset="0"/>
              </a:rPr>
              <a:t> – convection cells inside the mantle </a:t>
            </a:r>
            <a:br>
              <a:rPr lang="en-US" sz="18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1800" dirty="0">
                <a:solidFill>
                  <a:srgbClr val="FFFF00"/>
                </a:solidFill>
                <a:latin typeface="Arial Black" panose="020B0A04020102020204" pitchFamily="34" charset="0"/>
              </a:rPr>
              <a:t>push the crust sideways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4235" y="1050519"/>
            <a:ext cx="8768444" cy="70212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Why do plates move?</a:t>
            </a:r>
          </a:p>
        </p:txBody>
      </p:sp>
      <p:pic>
        <p:nvPicPr>
          <p:cNvPr id="9" name="Picture 4" descr="https://dr282zn36sxxg.cloudfront.net/datastreams/f-d%3A6fc57ae7a9eae39d7fcb318225290f619b8b4197b7ef5d5dacc4d80a%2BIMAGE_THUMB_POSTCARD%2BIMAGE_THUMB_POSTCARD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19" y="1760863"/>
            <a:ext cx="5420540" cy="29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ology4today.com/uploads/1/8/1/6/18166011/3638231_orig.jpg?3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980" y="-164011"/>
            <a:ext cx="10679980" cy="71323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68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geology4today.com/uploads/1/8/1/6/18166011/3638231_orig.jpg?3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13" r="-589"/>
          <a:stretch/>
        </p:blipFill>
        <p:spPr bwMode="auto">
          <a:xfrm>
            <a:off x="-87085" y="-362607"/>
            <a:ext cx="9285514" cy="756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4235" y="4841422"/>
            <a:ext cx="8768444" cy="8578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00"/>
                </a:solidFill>
                <a:latin typeface="Arial Black" panose="020B0A04020102020204" pitchFamily="34" charset="0"/>
              </a:rPr>
              <a:t>2. </a:t>
            </a:r>
            <a:r>
              <a:rPr lang="en-US" sz="1800" u="sng" dirty="0">
                <a:solidFill>
                  <a:srgbClr val="FFFF00"/>
                </a:solidFill>
                <a:latin typeface="Arial Black" panose="020B0A04020102020204" pitchFamily="34" charset="0"/>
              </a:rPr>
              <a:t>Slab Pull</a:t>
            </a:r>
            <a:r>
              <a:rPr lang="en-US" sz="1800" dirty="0">
                <a:solidFill>
                  <a:srgbClr val="FFFF00"/>
                </a:solidFill>
                <a:latin typeface="Arial Black" panose="020B0A04020102020204" pitchFamily="34" charset="0"/>
              </a:rPr>
              <a:t>– when thin oceanic crust meets thick continental crust the oceanic crust sinks and pulls the rest of the plate with it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4235" y="1050519"/>
            <a:ext cx="8768444" cy="70212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Why do plates move?</a:t>
            </a:r>
          </a:p>
        </p:txBody>
      </p:sp>
      <p:pic>
        <p:nvPicPr>
          <p:cNvPr id="8" name="Picture 4" descr="https://dr282zn36sxxg.cloudfront.net/datastreams/f-d%3A6fc57ae7a9eae39d7fcb318225290f619b8b4197b7ef5d5dacc4d80a%2BIMAGE_THUMB_POSTCARD%2BIMAGE_THUMB_POSTCARD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19" y="1760863"/>
            <a:ext cx="5420540" cy="29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geology4today.com/uploads/1/8/1/6/18166011/3638231_orig.jpg?3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13" r="-589"/>
          <a:stretch/>
        </p:blipFill>
        <p:spPr bwMode="auto">
          <a:xfrm>
            <a:off x="-87085" y="-173421"/>
            <a:ext cx="9285514" cy="718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4235" y="4841422"/>
            <a:ext cx="8768444" cy="8578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00"/>
                </a:solidFill>
                <a:latin typeface="Arial Black" panose="020B0A04020102020204" pitchFamily="34" charset="0"/>
              </a:rPr>
              <a:t>2. </a:t>
            </a:r>
            <a:r>
              <a:rPr lang="en-US" sz="1800" u="sng" dirty="0">
                <a:solidFill>
                  <a:srgbClr val="FFFF00"/>
                </a:solidFill>
                <a:latin typeface="Arial Black" panose="020B0A04020102020204" pitchFamily="34" charset="0"/>
              </a:rPr>
              <a:t>Ridge Push</a:t>
            </a:r>
            <a:r>
              <a:rPr lang="en-US" sz="1800" dirty="0">
                <a:solidFill>
                  <a:srgbClr val="FFFF00"/>
                </a:solidFill>
                <a:latin typeface="Arial Black" panose="020B0A04020102020204" pitchFamily="34" charset="0"/>
              </a:rPr>
              <a:t> – because the mid ocean ridge is higher than the sea floor new rock slides down hill away from the center of the ridge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4235" y="1050519"/>
            <a:ext cx="8768444" cy="70212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Why do plates move?</a:t>
            </a:r>
          </a:p>
        </p:txBody>
      </p:sp>
      <p:pic>
        <p:nvPicPr>
          <p:cNvPr id="8" name="Picture 4" descr="https://dr282zn36sxxg.cloudfront.net/datastreams/f-d%3A6fc57ae7a9eae39d7fcb318225290f619b8b4197b7ef5d5dacc4d80a%2BIMAGE_THUMB_POSTCARD%2BIMAGE_THUMB_POSTCARD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19" y="1760863"/>
            <a:ext cx="5420540" cy="29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5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ology4today.com/uploads/1/8/1/6/18166011/3638231_orig.jpg?34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-116714"/>
            <a:ext cx="9231086" cy="711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778" y="1699022"/>
            <a:ext cx="8768444" cy="17907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How do we know?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ology4today.com/uploads/1/8/1/6/18166011/3638231_orig.jpg?34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779" y="1699022"/>
            <a:ext cx="4166507" cy="430172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We have GPS (Global </a:t>
            </a:r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Positioning Systems</a:t>
            </a:r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) all over the world that chart where the plates are and where they are moving to.</a:t>
            </a:r>
            <a:endParaRPr lang="en-US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www.earthmagazine.org/sites/earthmagazine.org/files/2014-Apr/UNAVCO%2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72" y="247820"/>
            <a:ext cx="4286250" cy="336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.ibtimes.co.uk/en/full/1395411/gps-station-inyo-mountain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r="24848"/>
          <a:stretch/>
        </p:blipFill>
        <p:spPr bwMode="auto">
          <a:xfrm>
            <a:off x="6694715" y="3168741"/>
            <a:ext cx="2188028" cy="252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ology4today.com/uploads/1/8/1/6/18166011/3638231_orig.jpg?34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-116714"/>
            <a:ext cx="9231086" cy="711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778" y="-116714"/>
            <a:ext cx="8768444" cy="69747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Use your notes to define these </a:t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vocabulary terms:</a:t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tectonic plates</a:t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convection</a:t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divergent</a:t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convergent</a:t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transform</a:t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ridge push</a:t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slab pull</a:t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ology4today.com/uploads/1/8/1/6/18166011/3638231_orig.jpg?34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-116714"/>
            <a:ext cx="9231086" cy="711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778" y="-116714"/>
            <a:ext cx="8768444" cy="6974714"/>
          </a:xfrm>
        </p:spPr>
        <p:txBody>
          <a:bodyPr>
            <a:normAutofit/>
          </a:bodyPr>
          <a:lstStyle/>
          <a:p>
            <a:pPr algn="l">
              <a:tabLst>
                <a:tab pos="2235200" algn="l"/>
              </a:tabLst>
            </a:pP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Locate which type of boundary these places are on.</a:t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San Andreas Fault</a:t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East African Rift Valley</a:t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Mount Everest (in the </a:t>
            </a:r>
            <a:r>
              <a:rPr lang="en-US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Himilayas</a:t>
            </a: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) </a:t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The Mid-Atlantic Ridge</a:t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794">
              <a:srgbClr val="000066"/>
            </a:gs>
            <a:gs pos="22000">
              <a:srgbClr val="003474"/>
            </a:gs>
            <a:gs pos="0">
              <a:srgbClr val="00B0F0"/>
            </a:gs>
            <a:gs pos="83000">
              <a:srgbClr val="00206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Theory of Plate Tectonics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26469"/>
            <a:ext cx="7143750" cy="3263504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Earth’s Lithosphere is broken into many pieces called plates</a:t>
            </a:r>
          </a:p>
          <a:p>
            <a:endParaRPr lang="en-US" sz="3000" dirty="0">
              <a:solidFill>
                <a:srgbClr val="FFFF00"/>
              </a:solidFill>
            </a:endParaRPr>
          </a:p>
          <a:p>
            <a:r>
              <a:rPr lang="en-US" sz="3000" dirty="0">
                <a:solidFill>
                  <a:srgbClr val="FFFF00"/>
                </a:solidFill>
              </a:rPr>
              <a:t>Plates mover very slowly – only a few centimeters per year</a:t>
            </a:r>
          </a:p>
          <a:p>
            <a:endParaRPr lang="en-US" sz="3000" dirty="0">
              <a:solidFill>
                <a:srgbClr val="FFFF00"/>
              </a:solidFill>
            </a:endParaRPr>
          </a:p>
          <a:p>
            <a:r>
              <a:rPr lang="en-US" sz="3000" dirty="0">
                <a:solidFill>
                  <a:srgbClr val="FFFF00"/>
                </a:solidFill>
              </a:rPr>
              <a:t>We measure that movement with GPS</a:t>
            </a:r>
          </a:p>
        </p:txBody>
      </p:sp>
    </p:spTree>
    <p:extLst>
      <p:ext uri="{BB962C8B-B14F-4D97-AF65-F5344CB8AC3E}">
        <p14:creationId xmlns:p14="http://schemas.microsoft.com/office/powerpoint/2010/main" val="318721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ology4today.com/uploads/1/8/1/6/18166011/3638231_orig.jpg?34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-164010"/>
            <a:ext cx="9231086" cy="70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306" y="1699022"/>
            <a:ext cx="7387389" cy="17907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But how does it work?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794">
              <a:srgbClr val="000066"/>
            </a:gs>
            <a:gs pos="22000">
              <a:srgbClr val="003474"/>
            </a:gs>
            <a:gs pos="0">
              <a:srgbClr val="00B0F0"/>
            </a:gs>
            <a:gs pos="83000">
              <a:srgbClr val="00206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Convection starts the process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03764"/>
            <a:ext cx="7886700" cy="2586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00"/>
                </a:solidFill>
              </a:rPr>
              <a:t>As the hot magma </a:t>
            </a:r>
            <a:r>
              <a:rPr lang="en-US" sz="3000" b="1" dirty="0" err="1">
                <a:solidFill>
                  <a:srgbClr val="FFFF00"/>
                </a:solidFill>
              </a:rPr>
              <a:t>convects</a:t>
            </a:r>
            <a:r>
              <a:rPr lang="en-US" sz="3000" b="1" dirty="0">
                <a:solidFill>
                  <a:srgbClr val="FFFF00"/>
                </a:solidFill>
              </a:rPr>
              <a:t> it gently 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rgbClr val="FFFF00"/>
                </a:solidFill>
              </a:rPr>
              <a:t>pushes the crust away.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794">
              <a:srgbClr val="000066"/>
            </a:gs>
            <a:gs pos="22000">
              <a:srgbClr val="003474"/>
            </a:gs>
            <a:gs pos="0">
              <a:srgbClr val="00B0F0"/>
            </a:gs>
            <a:gs pos="83000">
              <a:srgbClr val="00206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We are not entirely sure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FF00"/>
                </a:solidFill>
              </a:rPr>
              <a:t>We know that the inside of our earth </a:t>
            </a:r>
            <a:r>
              <a:rPr lang="en-US" sz="3000" b="1" dirty="0" err="1">
                <a:solidFill>
                  <a:srgbClr val="FFFF00"/>
                </a:solidFill>
              </a:rPr>
              <a:t>convects</a:t>
            </a:r>
            <a:r>
              <a:rPr lang="en-US" sz="3000" b="1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US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FF00"/>
                </a:solidFill>
              </a:rPr>
              <a:t>It has to – that’s what hot liquid does.</a:t>
            </a:r>
          </a:p>
          <a:p>
            <a:pPr marL="0" indent="0">
              <a:buNone/>
            </a:pPr>
            <a:endParaRPr lang="en-US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FF00"/>
                </a:solidFill>
              </a:rPr>
              <a:t>This convection should be shifting the plates just a little tiny bit.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638" t="23363" r="49554" b="38343"/>
          <a:stretch/>
        </p:blipFill>
        <p:spPr>
          <a:xfrm>
            <a:off x="1" y="701933"/>
            <a:ext cx="9329057" cy="5609061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48343" y="2631623"/>
            <a:ext cx="3222172" cy="2514600"/>
          </a:xfrm>
          <a:custGeom>
            <a:avLst/>
            <a:gdLst>
              <a:gd name="connsiteX0" fmla="*/ 4447155 w 4447155"/>
              <a:gd name="connsiteY0" fmla="*/ 3425372 h 3425372"/>
              <a:gd name="connsiteX1" fmla="*/ 3735955 w 4447155"/>
              <a:gd name="connsiteY1" fmla="*/ 986972 h 3425372"/>
              <a:gd name="connsiteX2" fmla="*/ 3721440 w 4447155"/>
              <a:gd name="connsiteY2" fmla="*/ 972457 h 3425372"/>
              <a:gd name="connsiteX3" fmla="*/ 2052298 w 4447155"/>
              <a:gd name="connsiteY3" fmla="*/ 159657 h 3425372"/>
              <a:gd name="connsiteX4" fmla="*/ 150926 w 4447155"/>
              <a:gd name="connsiteY4" fmla="*/ 72572 h 3425372"/>
              <a:gd name="connsiteX5" fmla="*/ 121898 w 4447155"/>
              <a:gd name="connsiteY5" fmla="*/ 0 h 3425372"/>
              <a:gd name="connsiteX6" fmla="*/ 121898 w 4447155"/>
              <a:gd name="connsiteY6" fmla="*/ 0 h 3425372"/>
              <a:gd name="connsiteX0" fmla="*/ 4447155 w 4447155"/>
              <a:gd name="connsiteY0" fmla="*/ 3425372 h 3425372"/>
              <a:gd name="connsiteX1" fmla="*/ 3735955 w 4447155"/>
              <a:gd name="connsiteY1" fmla="*/ 986972 h 3425372"/>
              <a:gd name="connsiteX2" fmla="*/ 3721440 w 4447155"/>
              <a:gd name="connsiteY2" fmla="*/ 972457 h 3425372"/>
              <a:gd name="connsiteX3" fmla="*/ 2052298 w 4447155"/>
              <a:gd name="connsiteY3" fmla="*/ 159657 h 3425372"/>
              <a:gd name="connsiteX4" fmla="*/ 150926 w 4447155"/>
              <a:gd name="connsiteY4" fmla="*/ 72572 h 3425372"/>
              <a:gd name="connsiteX5" fmla="*/ 121898 w 4447155"/>
              <a:gd name="connsiteY5" fmla="*/ 0 h 3425372"/>
              <a:gd name="connsiteX0" fmla="*/ 4296229 w 4296229"/>
              <a:gd name="connsiteY0" fmla="*/ 3355527 h 3355527"/>
              <a:gd name="connsiteX1" fmla="*/ 3585029 w 4296229"/>
              <a:gd name="connsiteY1" fmla="*/ 917127 h 3355527"/>
              <a:gd name="connsiteX2" fmla="*/ 3570514 w 4296229"/>
              <a:gd name="connsiteY2" fmla="*/ 902612 h 3355527"/>
              <a:gd name="connsiteX3" fmla="*/ 1901372 w 4296229"/>
              <a:gd name="connsiteY3" fmla="*/ 89812 h 3355527"/>
              <a:gd name="connsiteX4" fmla="*/ 0 w 4296229"/>
              <a:gd name="connsiteY4" fmla="*/ 2727 h 3355527"/>
              <a:gd name="connsiteX0" fmla="*/ 4296229 w 4296229"/>
              <a:gd name="connsiteY0" fmla="*/ 3352800 h 3352800"/>
              <a:gd name="connsiteX1" fmla="*/ 3585029 w 4296229"/>
              <a:gd name="connsiteY1" fmla="*/ 914400 h 3352800"/>
              <a:gd name="connsiteX2" fmla="*/ 3570514 w 4296229"/>
              <a:gd name="connsiteY2" fmla="*/ 899885 h 3352800"/>
              <a:gd name="connsiteX3" fmla="*/ 0 w 4296229"/>
              <a:gd name="connsiteY3" fmla="*/ 0 h 3352800"/>
              <a:gd name="connsiteX0" fmla="*/ 4296229 w 4296229"/>
              <a:gd name="connsiteY0" fmla="*/ 3352800 h 3352800"/>
              <a:gd name="connsiteX1" fmla="*/ 3585029 w 4296229"/>
              <a:gd name="connsiteY1" fmla="*/ 914400 h 3352800"/>
              <a:gd name="connsiteX2" fmla="*/ 0 w 4296229"/>
              <a:gd name="connsiteY2" fmla="*/ 0 h 3352800"/>
              <a:gd name="connsiteX0" fmla="*/ 4296229 w 4296229"/>
              <a:gd name="connsiteY0" fmla="*/ 3352800 h 3352800"/>
              <a:gd name="connsiteX1" fmla="*/ 0 w 4296229"/>
              <a:gd name="connsiteY1" fmla="*/ 0 h 3352800"/>
              <a:gd name="connsiteX0" fmla="*/ 4296229 w 4296229"/>
              <a:gd name="connsiteY0" fmla="*/ 3352800 h 3352800"/>
              <a:gd name="connsiteX1" fmla="*/ 2598057 w 4296229"/>
              <a:gd name="connsiteY1" fmla="*/ 885370 h 3352800"/>
              <a:gd name="connsiteX2" fmla="*/ 0 w 4296229"/>
              <a:gd name="connsiteY2" fmla="*/ 0 h 3352800"/>
              <a:gd name="connsiteX0" fmla="*/ 4296229 w 4296229"/>
              <a:gd name="connsiteY0" fmla="*/ 3352800 h 3352800"/>
              <a:gd name="connsiteX1" fmla="*/ 2598057 w 4296229"/>
              <a:gd name="connsiteY1" fmla="*/ 885370 h 3352800"/>
              <a:gd name="connsiteX2" fmla="*/ 0 w 4296229"/>
              <a:gd name="connsiteY2" fmla="*/ 0 h 3352800"/>
              <a:gd name="connsiteX0" fmla="*/ 4296229 w 4296229"/>
              <a:gd name="connsiteY0" fmla="*/ 3353493 h 3353493"/>
              <a:gd name="connsiteX1" fmla="*/ 2598057 w 4296229"/>
              <a:gd name="connsiteY1" fmla="*/ 886063 h 3353493"/>
              <a:gd name="connsiteX2" fmla="*/ 0 w 4296229"/>
              <a:gd name="connsiteY2" fmla="*/ 693 h 3353493"/>
              <a:gd name="connsiteX0" fmla="*/ 4296229 w 4296229"/>
              <a:gd name="connsiteY0" fmla="*/ 3352800 h 3352800"/>
              <a:gd name="connsiteX1" fmla="*/ 0 w 4296229"/>
              <a:gd name="connsiteY1" fmla="*/ 0 h 3352800"/>
              <a:gd name="connsiteX0" fmla="*/ 4296229 w 4296229"/>
              <a:gd name="connsiteY0" fmla="*/ 3352800 h 3352800"/>
              <a:gd name="connsiteX1" fmla="*/ 3193143 w 4296229"/>
              <a:gd name="connsiteY1" fmla="*/ 435427 h 3352800"/>
              <a:gd name="connsiteX2" fmla="*/ 0 w 4296229"/>
              <a:gd name="connsiteY2" fmla="*/ 0 h 3352800"/>
              <a:gd name="connsiteX0" fmla="*/ 4296229 w 4296229"/>
              <a:gd name="connsiteY0" fmla="*/ 3352800 h 3352800"/>
              <a:gd name="connsiteX1" fmla="*/ 0 w 4296229"/>
              <a:gd name="connsiteY1" fmla="*/ 0 h 3352800"/>
              <a:gd name="connsiteX0" fmla="*/ 4296229 w 4296229"/>
              <a:gd name="connsiteY0" fmla="*/ 3352800 h 3352800"/>
              <a:gd name="connsiteX1" fmla="*/ 0 w 4296229"/>
              <a:gd name="connsiteY1" fmla="*/ 0 h 3352800"/>
              <a:gd name="connsiteX0" fmla="*/ 4296229 w 4296229"/>
              <a:gd name="connsiteY0" fmla="*/ 3352800 h 3352800"/>
              <a:gd name="connsiteX1" fmla="*/ 0 w 4296229"/>
              <a:gd name="connsiteY1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96229" h="3352800">
                <a:moveTo>
                  <a:pt x="4296229" y="3352800"/>
                </a:moveTo>
                <a:cubicBezTo>
                  <a:pt x="4141410" y="638628"/>
                  <a:pt x="1780419" y="58057"/>
                  <a:pt x="0" y="0"/>
                </a:cubicBezTo>
              </a:path>
            </a:pathLst>
          </a:custGeom>
          <a:noFill/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ight Arrow 10"/>
          <p:cNvSpPr/>
          <p:nvPr/>
        </p:nvSpPr>
        <p:spPr>
          <a:xfrm flipH="1">
            <a:off x="1257300" y="1405447"/>
            <a:ext cx="2313215" cy="149542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774622"/>
            <a:ext cx="232166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66FF33"/>
                </a:solidFill>
                <a:latin typeface="Arial Black" panose="020B0A04020102020204" pitchFamily="34" charset="0"/>
              </a:rPr>
              <a:t>Convection</a:t>
            </a:r>
            <a:br>
              <a:rPr lang="en-US" sz="2100" dirty="0">
                <a:solidFill>
                  <a:srgbClr val="66FF33"/>
                </a:solidFill>
                <a:latin typeface="Arial Black" panose="020B0A04020102020204" pitchFamily="34" charset="0"/>
              </a:rPr>
            </a:br>
            <a:r>
              <a:rPr lang="en-US" sz="2100" dirty="0">
                <a:solidFill>
                  <a:srgbClr val="66FF33"/>
                </a:solidFill>
                <a:latin typeface="Arial Black" panose="020B0A04020102020204" pitchFamily="34" charset="0"/>
              </a:rPr>
              <a:t>pushes plates </a:t>
            </a:r>
            <a:br>
              <a:rPr lang="en-US" sz="2100" dirty="0">
                <a:solidFill>
                  <a:srgbClr val="66FF33"/>
                </a:solidFill>
                <a:latin typeface="Arial Black" panose="020B0A04020102020204" pitchFamily="34" charset="0"/>
              </a:rPr>
            </a:br>
            <a:r>
              <a:rPr lang="en-US" sz="2100" dirty="0">
                <a:solidFill>
                  <a:srgbClr val="66FF33"/>
                </a:solidFill>
                <a:latin typeface="Arial Black" panose="020B0A04020102020204" pitchFamily="34" charset="0"/>
              </a:rPr>
              <a:t>apart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600120" y="1401706"/>
            <a:ext cx="2457450" cy="149542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Plates separate here</a:t>
            </a:r>
          </a:p>
        </p:txBody>
      </p:sp>
      <p:sp>
        <p:nvSpPr>
          <p:cNvPr id="13" name="Oval 12"/>
          <p:cNvSpPr/>
          <p:nvPr/>
        </p:nvSpPr>
        <p:spPr>
          <a:xfrm>
            <a:off x="1426029" y="1605414"/>
            <a:ext cx="6291943" cy="3603173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 Black" panose="020B0A04020102020204" pitchFamily="34" charset="0"/>
              </a:rPr>
              <a:t>This is called a Divergent Boundary</a:t>
            </a:r>
          </a:p>
        </p:txBody>
      </p:sp>
    </p:spTree>
    <p:extLst>
      <p:ext uri="{BB962C8B-B14F-4D97-AF65-F5344CB8AC3E}">
        <p14:creationId xmlns:p14="http://schemas.microsoft.com/office/powerpoint/2010/main" val="30806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0.16367 -0.00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1806 0.00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794">
              <a:srgbClr val="000066"/>
            </a:gs>
            <a:gs pos="22000">
              <a:srgbClr val="003474"/>
            </a:gs>
            <a:gs pos="0">
              <a:srgbClr val="00B0F0"/>
            </a:gs>
            <a:gs pos="83000">
              <a:srgbClr val="00206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We are not entirely sure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FF00"/>
                </a:solidFill>
              </a:rPr>
              <a:t>We know that the inside of our earth </a:t>
            </a:r>
            <a:r>
              <a:rPr lang="en-US" sz="3000" b="1" dirty="0" err="1">
                <a:solidFill>
                  <a:srgbClr val="FFFF00"/>
                </a:solidFill>
              </a:rPr>
              <a:t>convects</a:t>
            </a:r>
            <a:r>
              <a:rPr lang="en-US" sz="3000" b="1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US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FF00"/>
                </a:solidFill>
              </a:rPr>
              <a:t>It has to – that’s what hot liquid does.</a:t>
            </a:r>
          </a:p>
          <a:p>
            <a:pPr marL="0" indent="0">
              <a:buNone/>
            </a:pPr>
            <a:endParaRPr lang="en-US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FF00"/>
                </a:solidFill>
              </a:rPr>
              <a:t>This convection should be shifting the plates just a little tiny bit.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638" t="23363" r="49554" b="38343"/>
          <a:stretch/>
        </p:blipFill>
        <p:spPr>
          <a:xfrm>
            <a:off x="1" y="701933"/>
            <a:ext cx="9329057" cy="5609061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48343" y="2631623"/>
            <a:ext cx="3222172" cy="2514600"/>
          </a:xfrm>
          <a:custGeom>
            <a:avLst/>
            <a:gdLst>
              <a:gd name="connsiteX0" fmla="*/ 4447155 w 4447155"/>
              <a:gd name="connsiteY0" fmla="*/ 3425372 h 3425372"/>
              <a:gd name="connsiteX1" fmla="*/ 3735955 w 4447155"/>
              <a:gd name="connsiteY1" fmla="*/ 986972 h 3425372"/>
              <a:gd name="connsiteX2" fmla="*/ 3721440 w 4447155"/>
              <a:gd name="connsiteY2" fmla="*/ 972457 h 3425372"/>
              <a:gd name="connsiteX3" fmla="*/ 2052298 w 4447155"/>
              <a:gd name="connsiteY3" fmla="*/ 159657 h 3425372"/>
              <a:gd name="connsiteX4" fmla="*/ 150926 w 4447155"/>
              <a:gd name="connsiteY4" fmla="*/ 72572 h 3425372"/>
              <a:gd name="connsiteX5" fmla="*/ 121898 w 4447155"/>
              <a:gd name="connsiteY5" fmla="*/ 0 h 3425372"/>
              <a:gd name="connsiteX6" fmla="*/ 121898 w 4447155"/>
              <a:gd name="connsiteY6" fmla="*/ 0 h 3425372"/>
              <a:gd name="connsiteX0" fmla="*/ 4447155 w 4447155"/>
              <a:gd name="connsiteY0" fmla="*/ 3425372 h 3425372"/>
              <a:gd name="connsiteX1" fmla="*/ 3735955 w 4447155"/>
              <a:gd name="connsiteY1" fmla="*/ 986972 h 3425372"/>
              <a:gd name="connsiteX2" fmla="*/ 3721440 w 4447155"/>
              <a:gd name="connsiteY2" fmla="*/ 972457 h 3425372"/>
              <a:gd name="connsiteX3" fmla="*/ 2052298 w 4447155"/>
              <a:gd name="connsiteY3" fmla="*/ 159657 h 3425372"/>
              <a:gd name="connsiteX4" fmla="*/ 150926 w 4447155"/>
              <a:gd name="connsiteY4" fmla="*/ 72572 h 3425372"/>
              <a:gd name="connsiteX5" fmla="*/ 121898 w 4447155"/>
              <a:gd name="connsiteY5" fmla="*/ 0 h 3425372"/>
              <a:gd name="connsiteX0" fmla="*/ 4296229 w 4296229"/>
              <a:gd name="connsiteY0" fmla="*/ 3355527 h 3355527"/>
              <a:gd name="connsiteX1" fmla="*/ 3585029 w 4296229"/>
              <a:gd name="connsiteY1" fmla="*/ 917127 h 3355527"/>
              <a:gd name="connsiteX2" fmla="*/ 3570514 w 4296229"/>
              <a:gd name="connsiteY2" fmla="*/ 902612 h 3355527"/>
              <a:gd name="connsiteX3" fmla="*/ 1901372 w 4296229"/>
              <a:gd name="connsiteY3" fmla="*/ 89812 h 3355527"/>
              <a:gd name="connsiteX4" fmla="*/ 0 w 4296229"/>
              <a:gd name="connsiteY4" fmla="*/ 2727 h 3355527"/>
              <a:gd name="connsiteX0" fmla="*/ 4296229 w 4296229"/>
              <a:gd name="connsiteY0" fmla="*/ 3352800 h 3352800"/>
              <a:gd name="connsiteX1" fmla="*/ 3585029 w 4296229"/>
              <a:gd name="connsiteY1" fmla="*/ 914400 h 3352800"/>
              <a:gd name="connsiteX2" fmla="*/ 3570514 w 4296229"/>
              <a:gd name="connsiteY2" fmla="*/ 899885 h 3352800"/>
              <a:gd name="connsiteX3" fmla="*/ 0 w 4296229"/>
              <a:gd name="connsiteY3" fmla="*/ 0 h 3352800"/>
              <a:gd name="connsiteX0" fmla="*/ 4296229 w 4296229"/>
              <a:gd name="connsiteY0" fmla="*/ 3352800 h 3352800"/>
              <a:gd name="connsiteX1" fmla="*/ 3585029 w 4296229"/>
              <a:gd name="connsiteY1" fmla="*/ 914400 h 3352800"/>
              <a:gd name="connsiteX2" fmla="*/ 0 w 4296229"/>
              <a:gd name="connsiteY2" fmla="*/ 0 h 3352800"/>
              <a:gd name="connsiteX0" fmla="*/ 4296229 w 4296229"/>
              <a:gd name="connsiteY0" fmla="*/ 3352800 h 3352800"/>
              <a:gd name="connsiteX1" fmla="*/ 0 w 4296229"/>
              <a:gd name="connsiteY1" fmla="*/ 0 h 3352800"/>
              <a:gd name="connsiteX0" fmla="*/ 4296229 w 4296229"/>
              <a:gd name="connsiteY0" fmla="*/ 3352800 h 3352800"/>
              <a:gd name="connsiteX1" fmla="*/ 2598057 w 4296229"/>
              <a:gd name="connsiteY1" fmla="*/ 885370 h 3352800"/>
              <a:gd name="connsiteX2" fmla="*/ 0 w 4296229"/>
              <a:gd name="connsiteY2" fmla="*/ 0 h 3352800"/>
              <a:gd name="connsiteX0" fmla="*/ 4296229 w 4296229"/>
              <a:gd name="connsiteY0" fmla="*/ 3352800 h 3352800"/>
              <a:gd name="connsiteX1" fmla="*/ 2598057 w 4296229"/>
              <a:gd name="connsiteY1" fmla="*/ 885370 h 3352800"/>
              <a:gd name="connsiteX2" fmla="*/ 0 w 4296229"/>
              <a:gd name="connsiteY2" fmla="*/ 0 h 3352800"/>
              <a:gd name="connsiteX0" fmla="*/ 4296229 w 4296229"/>
              <a:gd name="connsiteY0" fmla="*/ 3353493 h 3353493"/>
              <a:gd name="connsiteX1" fmla="*/ 2598057 w 4296229"/>
              <a:gd name="connsiteY1" fmla="*/ 886063 h 3353493"/>
              <a:gd name="connsiteX2" fmla="*/ 0 w 4296229"/>
              <a:gd name="connsiteY2" fmla="*/ 693 h 3353493"/>
              <a:gd name="connsiteX0" fmla="*/ 4296229 w 4296229"/>
              <a:gd name="connsiteY0" fmla="*/ 3352800 h 3352800"/>
              <a:gd name="connsiteX1" fmla="*/ 0 w 4296229"/>
              <a:gd name="connsiteY1" fmla="*/ 0 h 3352800"/>
              <a:gd name="connsiteX0" fmla="*/ 4296229 w 4296229"/>
              <a:gd name="connsiteY0" fmla="*/ 3352800 h 3352800"/>
              <a:gd name="connsiteX1" fmla="*/ 3193143 w 4296229"/>
              <a:gd name="connsiteY1" fmla="*/ 435427 h 3352800"/>
              <a:gd name="connsiteX2" fmla="*/ 0 w 4296229"/>
              <a:gd name="connsiteY2" fmla="*/ 0 h 3352800"/>
              <a:gd name="connsiteX0" fmla="*/ 4296229 w 4296229"/>
              <a:gd name="connsiteY0" fmla="*/ 3352800 h 3352800"/>
              <a:gd name="connsiteX1" fmla="*/ 0 w 4296229"/>
              <a:gd name="connsiteY1" fmla="*/ 0 h 3352800"/>
              <a:gd name="connsiteX0" fmla="*/ 4296229 w 4296229"/>
              <a:gd name="connsiteY0" fmla="*/ 3352800 h 3352800"/>
              <a:gd name="connsiteX1" fmla="*/ 0 w 4296229"/>
              <a:gd name="connsiteY1" fmla="*/ 0 h 3352800"/>
              <a:gd name="connsiteX0" fmla="*/ 4296229 w 4296229"/>
              <a:gd name="connsiteY0" fmla="*/ 3352800 h 3352800"/>
              <a:gd name="connsiteX1" fmla="*/ 0 w 4296229"/>
              <a:gd name="connsiteY1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96229" h="3352800">
                <a:moveTo>
                  <a:pt x="4296229" y="3352800"/>
                </a:moveTo>
                <a:cubicBezTo>
                  <a:pt x="4141410" y="638628"/>
                  <a:pt x="1780419" y="58057"/>
                  <a:pt x="0" y="0"/>
                </a:cubicBezTo>
              </a:path>
            </a:pathLst>
          </a:custGeom>
          <a:noFill/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ight Arrow 10"/>
          <p:cNvSpPr/>
          <p:nvPr/>
        </p:nvSpPr>
        <p:spPr>
          <a:xfrm flipH="1">
            <a:off x="1257300" y="1405447"/>
            <a:ext cx="2313215" cy="1495427"/>
          </a:xfrm>
          <a:prstGeom prst="rightArrow">
            <a:avLst/>
          </a:prstGeom>
          <a:solidFill>
            <a:srgbClr val="FFFF00">
              <a:alpha val="2117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774622"/>
            <a:ext cx="232166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66FF33"/>
                </a:solidFill>
                <a:latin typeface="Arial Black" panose="020B0A04020102020204" pitchFamily="34" charset="0"/>
              </a:rPr>
              <a:t>Convection</a:t>
            </a:r>
            <a:br>
              <a:rPr lang="en-US" sz="2100" dirty="0">
                <a:solidFill>
                  <a:srgbClr val="66FF33"/>
                </a:solidFill>
                <a:latin typeface="Arial Black" panose="020B0A04020102020204" pitchFamily="34" charset="0"/>
              </a:rPr>
            </a:br>
            <a:r>
              <a:rPr lang="en-US" sz="2100" dirty="0">
                <a:solidFill>
                  <a:srgbClr val="66FF33"/>
                </a:solidFill>
                <a:latin typeface="Arial Black" panose="020B0A04020102020204" pitchFamily="34" charset="0"/>
              </a:rPr>
              <a:t>pushes plates </a:t>
            </a:r>
            <a:br>
              <a:rPr lang="en-US" sz="2100" dirty="0">
                <a:solidFill>
                  <a:srgbClr val="66FF33"/>
                </a:solidFill>
                <a:latin typeface="Arial Black" panose="020B0A04020102020204" pitchFamily="34" charset="0"/>
              </a:rPr>
            </a:br>
            <a:r>
              <a:rPr lang="en-US" sz="2100" dirty="0">
                <a:solidFill>
                  <a:srgbClr val="66FF33"/>
                </a:solidFill>
                <a:latin typeface="Arial Black" panose="020B0A04020102020204" pitchFamily="34" charset="0"/>
              </a:rPr>
              <a:t>apart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600120" y="1401706"/>
            <a:ext cx="2457450" cy="1495427"/>
          </a:xfrm>
          <a:prstGeom prst="rightArrow">
            <a:avLst/>
          </a:prstGeom>
          <a:solidFill>
            <a:srgbClr val="FFFF00">
              <a:alpha val="3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Plates separate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2689" y="3739997"/>
            <a:ext cx="5421229" cy="1754326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700" dirty="0">
                <a:latin typeface="Arial Black" panose="020B0A04020102020204" pitchFamily="34" charset="0"/>
              </a:rPr>
              <a:t>Divergent plate </a:t>
            </a:r>
            <a:br>
              <a:rPr lang="en-US" sz="2700" dirty="0">
                <a:latin typeface="Arial Black" panose="020B0A04020102020204" pitchFamily="34" charset="0"/>
              </a:rPr>
            </a:br>
            <a:r>
              <a:rPr lang="en-US" sz="2700" dirty="0">
                <a:latin typeface="Arial Black" panose="020B0A04020102020204" pitchFamily="34" charset="0"/>
              </a:rPr>
              <a:t>boundaries include the </a:t>
            </a:r>
            <a:br>
              <a:rPr lang="en-US" sz="2700" dirty="0">
                <a:latin typeface="Arial Black" panose="020B0A04020102020204" pitchFamily="34" charset="0"/>
              </a:rPr>
            </a:br>
            <a:r>
              <a:rPr lang="en-US" sz="2700" dirty="0">
                <a:latin typeface="Arial Black" panose="020B0A04020102020204" pitchFamily="34" charset="0"/>
              </a:rPr>
              <a:t>Mid-Atlantic ridge and </a:t>
            </a:r>
            <a:br>
              <a:rPr lang="en-US" sz="2700" dirty="0">
                <a:latin typeface="Arial Black" panose="020B0A04020102020204" pitchFamily="34" charset="0"/>
              </a:rPr>
            </a:br>
            <a:r>
              <a:rPr lang="en-US" sz="2700" dirty="0">
                <a:latin typeface="Arial Black" panose="020B0A04020102020204" pitchFamily="34" charset="0"/>
              </a:rPr>
              <a:t>the East African Rift Valley </a:t>
            </a:r>
          </a:p>
        </p:txBody>
      </p:sp>
    </p:spTree>
    <p:extLst>
      <p:ext uri="{BB962C8B-B14F-4D97-AF65-F5344CB8AC3E}">
        <p14:creationId xmlns:p14="http://schemas.microsoft.com/office/powerpoint/2010/main" val="7701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icetimes.xnet.is/wp-content/uploads/2014/10/silfra-kofun-1024x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48452" cy="68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1756" y="2613437"/>
            <a:ext cx="3617643" cy="3000821"/>
          </a:xfrm>
          <a:prstGeom prst="rect">
            <a:avLst/>
          </a:prstGeom>
          <a:solidFill>
            <a:srgbClr val="00B0F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Arial Black" panose="020B0A04020102020204" pitchFamily="34" charset="0"/>
              </a:rPr>
              <a:t>The Mid-Atlantic Ridge is where the sea floor is spreading. New Oceanic crust is being formed </a:t>
            </a:r>
          </a:p>
          <a:p>
            <a:pPr algn="ctr"/>
            <a:r>
              <a:rPr lang="en-US" sz="2700" dirty="0">
                <a:latin typeface="Arial Black" panose="020B0A04020102020204" pitchFamily="34" charset="0"/>
              </a:rPr>
              <a:t>right now!</a:t>
            </a:r>
          </a:p>
        </p:txBody>
      </p:sp>
      <p:sp>
        <p:nvSpPr>
          <p:cNvPr id="13" name="Oval 12"/>
          <p:cNvSpPr/>
          <p:nvPr/>
        </p:nvSpPr>
        <p:spPr>
          <a:xfrm>
            <a:off x="1371600" y="1543050"/>
            <a:ext cx="6291943" cy="3603173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 Black" panose="020B0A04020102020204" pitchFamily="34" charset="0"/>
              </a:rPr>
              <a:t>The Mid-Atlantic Ridge is a Divergent Boundary!</a:t>
            </a:r>
          </a:p>
        </p:txBody>
      </p:sp>
    </p:spTree>
    <p:extLst>
      <p:ext uri="{BB962C8B-B14F-4D97-AF65-F5344CB8AC3E}">
        <p14:creationId xmlns:p14="http://schemas.microsoft.com/office/powerpoint/2010/main" val="177723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domestictourismsafaris.com/Rift%20Valley/em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59" y="549473"/>
            <a:ext cx="9781699" cy="65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3715" y="2870563"/>
            <a:ext cx="3617643" cy="2585323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Arial Black" panose="020B0A04020102020204" pitchFamily="34" charset="0"/>
              </a:rPr>
              <a:t>In the East African Rift Valley new continental crust is being formed </a:t>
            </a:r>
            <a:br>
              <a:rPr lang="en-US" sz="2700" dirty="0">
                <a:latin typeface="Arial Black" panose="020B0A04020102020204" pitchFamily="34" charset="0"/>
              </a:rPr>
            </a:br>
            <a:r>
              <a:rPr lang="en-US" sz="2700" dirty="0">
                <a:latin typeface="Arial Black" panose="020B0A04020102020204" pitchFamily="34" charset="0"/>
              </a:rPr>
              <a:t>right now!</a:t>
            </a:r>
          </a:p>
        </p:txBody>
      </p:sp>
      <p:sp>
        <p:nvSpPr>
          <p:cNvPr id="7" name="Oval 6"/>
          <p:cNvSpPr/>
          <p:nvPr/>
        </p:nvSpPr>
        <p:spPr>
          <a:xfrm>
            <a:off x="1371600" y="1543050"/>
            <a:ext cx="6291943" cy="3603173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0000"/>
                </a:solidFill>
                <a:latin typeface="Arial Black" panose="020B0A04020102020204" pitchFamily="34" charset="0"/>
              </a:rPr>
              <a:t>The East African Rift Valley is a Divergent Boundary!</a:t>
            </a:r>
          </a:p>
        </p:txBody>
      </p:sp>
    </p:spTree>
    <p:extLst>
      <p:ext uri="{BB962C8B-B14F-4D97-AF65-F5344CB8AC3E}">
        <p14:creationId xmlns:p14="http://schemas.microsoft.com/office/powerpoint/2010/main" val="36233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410</Words>
  <Application>Microsoft Office PowerPoint</Application>
  <PresentationFormat>On-screen Show (4:3)</PresentationFormat>
  <Paragraphs>61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Office Theme</vt:lpstr>
      <vt:lpstr>Custom Design</vt:lpstr>
      <vt:lpstr>Continental Drift</vt:lpstr>
      <vt:lpstr>PowerPoint Presentation</vt:lpstr>
      <vt:lpstr>The Theory of Plate Tectonics</vt:lpstr>
      <vt:lpstr>But how does it work?</vt:lpstr>
      <vt:lpstr>Convection starts the process</vt:lpstr>
      <vt:lpstr>We are not entirely sure</vt:lpstr>
      <vt:lpstr>We are not entirely sure</vt:lpstr>
      <vt:lpstr>PowerPoint Presentation</vt:lpstr>
      <vt:lpstr>PowerPoint Presentation</vt:lpstr>
      <vt:lpstr>PowerPoint Presentation</vt:lpstr>
      <vt:lpstr>Once convection starts making new rock, old rock needs to be removed – or else our planet would be growing</vt:lpstr>
      <vt:lpstr>PowerPoint Presentation</vt:lpstr>
      <vt:lpstr>PowerPoint Presentation</vt:lpstr>
      <vt:lpstr>When two plates slide  past each other its called a Transform Boundary</vt:lpstr>
      <vt:lpstr>The San Andreas Fault runs through southern California </vt:lpstr>
      <vt:lpstr>PowerPoint Presentation</vt:lpstr>
      <vt:lpstr>But how does it work?</vt:lpstr>
      <vt:lpstr>Why do the plates move?</vt:lpstr>
      <vt:lpstr>PowerPoint Presentation</vt:lpstr>
      <vt:lpstr>PowerPoint Presentation</vt:lpstr>
      <vt:lpstr>PowerPoint Presentation</vt:lpstr>
      <vt:lpstr>How do we know?</vt:lpstr>
      <vt:lpstr>We have GPS (Global Positioning Systems) all over the world that chart where the plates are and where they are moving to.</vt:lpstr>
      <vt:lpstr>Use your notes to define these  vocabulary terms:  tectonic plates convection divergent convergent transform ridge push slab pull  </vt:lpstr>
      <vt:lpstr>Locate which type of boundary these places are on.    San Andreas Fault  East African Rift Valley  Mount Everest (in the Himilayas)   The Mid-Atlantic Ridge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Continental Drift</dc:title>
  <dc:creator>lynn cronin</dc:creator>
  <cp:lastModifiedBy>Christina Woertz</cp:lastModifiedBy>
  <cp:revision>21</cp:revision>
  <dcterms:created xsi:type="dcterms:W3CDTF">2016-02-18T11:06:53Z</dcterms:created>
  <dcterms:modified xsi:type="dcterms:W3CDTF">2016-02-24T17:30:29Z</dcterms:modified>
</cp:coreProperties>
</file>