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6"/>
  </p:notesMasterIdLst>
  <p:sldIdLst>
    <p:sldId id="256" r:id="rId5"/>
    <p:sldId id="335" r:id="rId6"/>
    <p:sldId id="321" r:id="rId7"/>
    <p:sldId id="323" r:id="rId8"/>
    <p:sldId id="324" r:id="rId9"/>
    <p:sldId id="325" r:id="rId10"/>
    <p:sldId id="330" r:id="rId11"/>
    <p:sldId id="331" r:id="rId12"/>
    <p:sldId id="332" r:id="rId13"/>
    <p:sldId id="333" r:id="rId14"/>
    <p:sldId id="334" r:id="rId15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B"/>
    <a:srgbClr val="0174AB"/>
    <a:srgbClr val="69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2" autoAdjust="0"/>
  </p:normalViewPr>
  <p:slideViewPr>
    <p:cSldViewPr>
      <p:cViewPr>
        <p:scale>
          <a:sx n="43" d="100"/>
          <a:sy n="43" d="100"/>
        </p:scale>
        <p:origin x="1363" y="893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DCD9-C0C8-4B53-AB4F-7E9D073A8C0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01F2-4E74-4D00-91D2-36C80852A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501F2-4E74-4D00-91D2-36C80852A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3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18" Type="http://schemas.openxmlformats.org/officeDocument/2006/relationships/image" Target="../media/image2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26.sv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13.svg"/><Relationship Id="rId15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18" Type="http://schemas.openxmlformats.org/officeDocument/2006/relationships/image" Target="../media/image2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26.sv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13.svg"/><Relationship Id="rId15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-nocookie.com/embed/yBBVSTBLRNk?autoplay=1&amp;iv_load_policy=3&amp;loop=1&amp;modestbranding=1&amp;playlist=yBBVSTBLR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0.svg"/><Relationship Id="rId4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2.png"/><Relationship Id="rId18" Type="http://schemas.openxmlformats.org/officeDocument/2006/relationships/image" Target="../media/image34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7.sv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image" Target="../media/image20.svg"/><Relationship Id="rId4" Type="http://schemas.openxmlformats.org/officeDocument/2006/relationships/image" Target="../media/image26.svg"/><Relationship Id="rId9" Type="http://schemas.openxmlformats.org/officeDocument/2006/relationships/image" Target="../media/image19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7.png"/><Relationship Id="rId18" Type="http://schemas.openxmlformats.org/officeDocument/2006/relationships/image" Target="../media/image20.svg"/><Relationship Id="rId3" Type="http://schemas.openxmlformats.org/officeDocument/2006/relationships/image" Target="../media/image7.svg"/><Relationship Id="rId7" Type="http://schemas.openxmlformats.org/officeDocument/2006/relationships/image" Target="../media/image32.svg"/><Relationship Id="rId12" Type="http://schemas.openxmlformats.org/officeDocument/2006/relationships/image" Target="../media/image26.sv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13.svg"/><Relationship Id="rId1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34.sv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ather phot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 t="9833" r="10105" b="32839"/>
          <a:stretch/>
        </p:blipFill>
        <p:spPr bwMode="auto">
          <a:xfrm>
            <a:off x="-76200" y="0"/>
            <a:ext cx="1196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A0081-9A95-4DF7-89E9-69776DA6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1199741"/>
            <a:ext cx="11963400" cy="563793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81002-AA26-41C5-B447-B216E5E14D8A}"/>
              </a:ext>
            </a:extLst>
          </p:cNvPr>
          <p:cNvSpPr/>
          <p:nvPr/>
        </p:nvSpPr>
        <p:spPr>
          <a:xfrm>
            <a:off x="381000" y="228600"/>
            <a:ext cx="635545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Why do we get</a:t>
            </a: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Lightning?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79756-C017-407B-B137-76C77B3AAA90}"/>
              </a:ext>
            </a:extLst>
          </p:cNvPr>
          <p:cNvGrpSpPr/>
          <p:nvPr/>
        </p:nvGrpSpPr>
        <p:grpSpPr>
          <a:xfrm>
            <a:off x="804306" y="1214344"/>
            <a:ext cx="6376392" cy="5900511"/>
            <a:chOff x="4440338" y="1066800"/>
            <a:chExt cx="6376392" cy="5900511"/>
          </a:xfrm>
          <a:effectLst>
            <a:outerShdw blurRad="800100" dist="228600" dir="2700000" algn="tl" rotWithShape="0">
              <a:prstClr val="black">
                <a:alpha val="90000"/>
              </a:prstClr>
            </a:outerShdw>
          </a:effectLst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F964ED9-EB04-47ED-AA96-E6C3DF219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897"/>
            <a:stretch/>
          </p:blipFill>
          <p:spPr>
            <a:xfrm>
              <a:off x="7315200" y="3217188"/>
              <a:ext cx="2432254" cy="112621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356423B-D671-4B2E-81ED-F28C2DB4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5859" y="1066800"/>
              <a:ext cx="2170871" cy="23622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1526BFA-46EE-4DE3-A941-5CE012E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0338" y="1219200"/>
              <a:ext cx="4322662" cy="57481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6303DBD-B830-47D2-B4A2-E37FC185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1512" y="1186279"/>
              <a:ext cx="2743200" cy="296307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09" t="35846" r="24285" b="3934"/>
          <a:stretch/>
        </p:blipFill>
        <p:spPr>
          <a:xfrm>
            <a:off x="0" y="457200"/>
            <a:ext cx="11887200" cy="640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228600" y="2294348"/>
            <a:ext cx="3429000" cy="90605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228E355-708B-4985-A819-A28DB51DA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3117" y="44487"/>
            <a:ext cx="1009650" cy="68135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FD7AA8-F973-40D3-B0C0-A885A2335B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33596" y="19953"/>
            <a:ext cx="603504" cy="681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6D6E9C-7103-4BAE-BC84-E954AD150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60506" y="-412712"/>
            <a:ext cx="600525" cy="681351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C80C1EE-901A-42C7-BF2A-6FB7BF128C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6091" r="12511"/>
          <a:stretch/>
        </p:blipFill>
        <p:spPr>
          <a:xfrm>
            <a:off x="7228576" y="0"/>
            <a:ext cx="4658624" cy="3822464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1FBA977-97F4-49AF-960F-CC6012115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97"/>
          <a:stretch/>
        </p:blipFill>
        <p:spPr>
          <a:xfrm>
            <a:off x="4413506" y="4045840"/>
            <a:ext cx="1584384" cy="7336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2F4603C-D9BB-418E-9CF6-B2D0ED8A1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0805" y="2744339"/>
            <a:ext cx="2815807" cy="374435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11ACC30-D7BF-41F7-8ABA-2071712C9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3433" y="2722894"/>
            <a:ext cx="1786936" cy="19301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5C05FEE-DC6F-483E-BBF1-B138184D3FAD}"/>
              </a:ext>
            </a:extLst>
          </p:cNvPr>
          <p:cNvSpPr/>
          <p:nvPr/>
        </p:nvSpPr>
        <p:spPr>
          <a:xfrm>
            <a:off x="407393" y="276904"/>
            <a:ext cx="36223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Static in the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air is called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lightning.</a:t>
            </a:r>
            <a:endParaRPr lang="en-US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A4AB9D-1D7F-482C-A04E-0F6B487FD448}"/>
              </a:ext>
            </a:extLst>
          </p:cNvPr>
          <p:cNvSpPr/>
          <p:nvPr/>
        </p:nvSpPr>
        <p:spPr>
          <a:xfrm>
            <a:off x="6792306" y="3016670"/>
            <a:ext cx="4799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906F600-DE25-4BCF-BAAF-F0D3B4E4CC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08441" y="-45740"/>
            <a:ext cx="4114800" cy="36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9402E-6 -4.07407E-6 L -2.09402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57E-6 1.48148E-6 L 0.00027 -0.2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79756-C017-407B-B137-76C77B3AAA90}"/>
              </a:ext>
            </a:extLst>
          </p:cNvPr>
          <p:cNvGrpSpPr/>
          <p:nvPr/>
        </p:nvGrpSpPr>
        <p:grpSpPr>
          <a:xfrm>
            <a:off x="823185" y="-555381"/>
            <a:ext cx="8338359" cy="8051236"/>
            <a:chOff x="4440338" y="1066800"/>
            <a:chExt cx="6376392" cy="5900511"/>
          </a:xfrm>
          <a:effectLst>
            <a:outerShdw blurRad="800100" dist="228600" dir="2700000" algn="tl" rotWithShape="0">
              <a:prstClr val="black">
                <a:alpha val="90000"/>
              </a:prstClr>
            </a:outerShdw>
          </a:effectLst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F964ED9-EB04-47ED-AA96-E6C3DF219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897"/>
            <a:stretch/>
          </p:blipFill>
          <p:spPr>
            <a:xfrm>
              <a:off x="7315200" y="3217188"/>
              <a:ext cx="2432254" cy="112621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356423B-D671-4B2E-81ED-F28C2DB4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5859" y="1066800"/>
              <a:ext cx="2170871" cy="23622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1526BFA-46EE-4DE3-A941-5CE012E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0338" y="1219200"/>
              <a:ext cx="4322662" cy="57481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6303DBD-B830-47D2-B4A2-E37FC185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1512" y="1186279"/>
              <a:ext cx="2743200" cy="296307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09" t="44403" r="40037" b="3934"/>
          <a:stretch/>
        </p:blipFill>
        <p:spPr>
          <a:xfrm>
            <a:off x="-228600" y="-347431"/>
            <a:ext cx="12115801" cy="74928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70338" y="918283"/>
            <a:ext cx="4484077" cy="1236306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228E355-708B-4985-A819-A28DB51DA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20092" y="-2151648"/>
            <a:ext cx="1320312" cy="929702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FD7AA8-F973-40D3-B0C0-A885A2335B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9098" y="-2165015"/>
            <a:ext cx="789198" cy="929702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6D6E9C-7103-4BAE-BC84-E954AD150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75140" y="-2744623"/>
            <a:ext cx="785302" cy="92970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C80C1EE-901A-42C7-BF2A-6FB7BF128C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38860" r="62765"/>
          <a:stretch/>
        </p:blipFill>
        <p:spPr>
          <a:xfrm>
            <a:off x="9224153" y="-392352"/>
            <a:ext cx="2592709" cy="3395746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DA7FE52-86BE-4FB1-BD84-BF5FC8516296}"/>
              </a:ext>
            </a:extLst>
          </p:cNvPr>
          <p:cNvGrpSpPr/>
          <p:nvPr/>
        </p:nvGrpSpPr>
        <p:grpSpPr>
          <a:xfrm>
            <a:off x="3093991" y="1503033"/>
            <a:ext cx="4520804" cy="5138423"/>
            <a:chOff x="2540805" y="2722894"/>
            <a:chExt cx="3457085" cy="3765797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1FBA977-97F4-49AF-960F-CC6012115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897"/>
            <a:stretch/>
          </p:blipFill>
          <p:spPr>
            <a:xfrm>
              <a:off x="4413506" y="4045840"/>
              <a:ext cx="1584384" cy="73362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1EA302C-026C-4428-AD01-6B64CF8ADDC0}"/>
                </a:ext>
              </a:extLst>
            </p:cNvPr>
            <p:cNvGrpSpPr/>
            <p:nvPr/>
          </p:nvGrpSpPr>
          <p:grpSpPr>
            <a:xfrm>
              <a:off x="2540805" y="2722894"/>
              <a:ext cx="2815807" cy="3765797"/>
              <a:chOff x="2540805" y="2722894"/>
              <a:chExt cx="2815807" cy="3765797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D2F4603C-D9BB-418E-9CF6-B2D0ED8A1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40805" y="2744339"/>
                <a:ext cx="2815807" cy="3744352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E11ACC30-D7BF-41F7-8ABA-2071712C9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173433" y="2722894"/>
                <a:ext cx="1786936" cy="1930163"/>
              </a:xfrm>
              <a:prstGeom prst="rect">
                <a:avLst/>
              </a:prstGeom>
            </p:spPr>
          </p:pic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4A4AB9D-1D7F-482C-A04E-0F6B487FD448}"/>
              </a:ext>
            </a:extLst>
          </p:cNvPr>
          <p:cNvSpPr/>
          <p:nvPr/>
        </p:nvSpPr>
        <p:spPr>
          <a:xfrm>
            <a:off x="8653646" y="1903890"/>
            <a:ext cx="6275744" cy="96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05FEE-DC6F-483E-BBF1-B138184D3FAD}"/>
              </a:ext>
            </a:extLst>
          </p:cNvPr>
          <p:cNvSpPr/>
          <p:nvPr/>
        </p:nvSpPr>
        <p:spPr>
          <a:xfrm>
            <a:off x="407393" y="276904"/>
            <a:ext cx="3221588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But do not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play with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lightning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It is much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much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stronger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than static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from your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socks!</a:t>
            </a:r>
            <a:endParaRPr lang="en-US" sz="4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FA8C88-0D5C-45E7-87A4-27A2B486431B}"/>
              </a:ext>
            </a:extLst>
          </p:cNvPr>
          <p:cNvGrpSpPr/>
          <p:nvPr/>
        </p:nvGrpSpPr>
        <p:grpSpPr>
          <a:xfrm>
            <a:off x="4732086" y="-1939649"/>
            <a:ext cx="4946323" cy="6324424"/>
            <a:chOff x="4732086" y="-1939649"/>
            <a:chExt cx="4946323" cy="6324424"/>
          </a:xfrm>
          <a:effectLst>
            <a:outerShdw blurRad="495300" dist="38100" dir="2700000" algn="tl" rotWithShape="0">
              <a:prstClr val="black">
                <a:alpha val="97000"/>
              </a:prstClr>
            </a:outerShdw>
          </a:effectLst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906F600-DE25-4BCF-BAAF-F0D3B4E4C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51316"/>
            <a:stretch/>
          </p:blipFill>
          <p:spPr>
            <a:xfrm>
              <a:off x="7058780" y="-576996"/>
              <a:ext cx="2619629" cy="4961771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D55F888-66AB-4460-9202-48F904FF8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-4075" r="51842"/>
            <a:stretch/>
          </p:blipFill>
          <p:spPr>
            <a:xfrm rot="670668">
              <a:off x="4732086" y="-1939649"/>
              <a:ext cx="2810634" cy="4961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06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5EA1AF-A63C-4B36-A435-0385E09B0D6D}"/>
              </a:ext>
            </a:extLst>
          </p:cNvPr>
          <p:cNvSpPr/>
          <p:nvPr/>
        </p:nvSpPr>
        <p:spPr>
          <a:xfrm>
            <a:off x="2819400" y="5410200"/>
            <a:ext cx="594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https://www.youtube-nocookie.com/embed/yBBVSTBLRNk?autoplay=1&amp;iv_load_policy=3&amp;loop=1&amp;modestbranding=1&amp;playlist=yBBVSTBLRNk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61CAC34-E5BE-40E3-8F3F-319116896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720970"/>
            <a:ext cx="7620000" cy="46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420D00"/>
            </a:gs>
            <a:gs pos="17000">
              <a:srgbClr val="911D00"/>
            </a:gs>
            <a:gs pos="35000">
              <a:srgbClr val="B22300"/>
            </a:gs>
            <a:gs pos="100000">
              <a:schemeClr val="tx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BCC2AD-E360-44AE-B359-4385A570395E}"/>
              </a:ext>
            </a:extLst>
          </p:cNvPr>
          <p:cNvSpPr/>
          <p:nvPr/>
        </p:nvSpPr>
        <p:spPr>
          <a:xfrm>
            <a:off x="381000" y="2936235"/>
            <a:ext cx="50714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then touched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doorknob?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F0EFB9-CAEB-4778-9922-15A601337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1571"/>
            <a:ext cx="1873704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D5FE298-D184-40C1-BAA4-14F58C87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897"/>
          <a:stretch/>
        </p:blipFill>
        <p:spPr>
          <a:xfrm>
            <a:off x="7315200" y="3217188"/>
            <a:ext cx="2432254" cy="112621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50B5AE-0955-4003-8DB1-0797018E3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602658"/>
            <a:ext cx="4322662" cy="29001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AB09B0-3C6A-41F5-BEAB-54EB6761A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3172" y="1089053"/>
            <a:ext cx="2688827" cy="26447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39533-BE8F-44CF-AEF4-A6471ED96991}"/>
              </a:ext>
            </a:extLst>
          </p:cNvPr>
          <p:cNvSpPr/>
          <p:nvPr/>
        </p:nvSpPr>
        <p:spPr>
          <a:xfrm>
            <a:off x="381000" y="228600"/>
            <a:ext cx="88226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Have you ever walked 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across a carpet in your socks..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C0661B7-8B00-4AF5-B77E-7C4491867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45859" y="1066800"/>
            <a:ext cx="2170871" cy="23622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24EADBC-030C-47F7-8ACA-2804523C3C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82264" y="1143000"/>
            <a:ext cx="266640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9145E-7 -4.07407E-6 L 0.29901 0.0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4" y="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9145E-7 -4.07407E-6 L 0.29901 0.009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420D00"/>
            </a:gs>
            <a:gs pos="17000">
              <a:srgbClr val="911D00"/>
            </a:gs>
            <a:gs pos="35000">
              <a:srgbClr val="B22300"/>
            </a:gs>
            <a:gs pos="100000">
              <a:schemeClr val="tx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43BC16-D62A-4D73-AA26-E2AC0D002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-1371600"/>
            <a:ext cx="6858000" cy="9055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39533-BE8F-44CF-AEF4-A6471ED96991}"/>
              </a:ext>
            </a:extLst>
          </p:cNvPr>
          <p:cNvSpPr/>
          <p:nvPr/>
        </p:nvSpPr>
        <p:spPr>
          <a:xfrm>
            <a:off x="381000" y="228600"/>
            <a:ext cx="665573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When you rub your feet</a:t>
            </a: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the carpet you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are building up 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static electricity.</a:t>
            </a:r>
          </a:p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Anytime you rub </a:t>
            </a: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two things together,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buildup static </a:t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electricity.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34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420D00"/>
            </a:gs>
            <a:gs pos="17000">
              <a:srgbClr val="911D00"/>
            </a:gs>
            <a:gs pos="35000">
              <a:srgbClr val="B22300"/>
            </a:gs>
            <a:gs pos="100000">
              <a:schemeClr val="tx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39533-BE8F-44CF-AEF4-A6471ED96991}"/>
              </a:ext>
            </a:extLst>
          </p:cNvPr>
          <p:cNvSpPr/>
          <p:nvPr/>
        </p:nvSpPr>
        <p:spPr>
          <a:xfrm>
            <a:off x="457200" y="616910"/>
            <a:ext cx="6013762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When you rub your feet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the carpet you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are building up 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static electricity.</a:t>
            </a:r>
          </a:p>
          <a:p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Anytime you rub 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two things together,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buildup static 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electricity.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B63782-6B6C-445E-BBB1-B8C11AC3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0" y="-1371600"/>
            <a:ext cx="6858000" cy="90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" t="35846" r="24285" b="3934"/>
          <a:stretch/>
        </p:blipFill>
        <p:spPr>
          <a:xfrm>
            <a:off x="0" y="457200"/>
            <a:ext cx="11887200" cy="6400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9CBFCE-093E-45FD-B002-AF9B7405BD69}"/>
              </a:ext>
            </a:extLst>
          </p:cNvPr>
          <p:cNvSpPr/>
          <p:nvPr/>
        </p:nvSpPr>
        <p:spPr>
          <a:xfrm>
            <a:off x="7086600" y="5428906"/>
            <a:ext cx="4554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Over land it heats fast.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C39533-BE8F-44CF-AEF4-A6471ED96991}"/>
              </a:ext>
            </a:extLst>
          </p:cNvPr>
          <p:cNvSpPr/>
          <p:nvPr/>
        </p:nvSpPr>
        <p:spPr>
          <a:xfrm>
            <a:off x="381000" y="228600"/>
            <a:ext cx="6162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Air on the earth gets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heated by the sun.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52D27-D52A-48FF-BE11-67FA822B6DA1}"/>
              </a:ext>
            </a:extLst>
          </p:cNvPr>
          <p:cNvSpPr/>
          <p:nvPr/>
        </p:nvSpPr>
        <p:spPr>
          <a:xfrm>
            <a:off x="381000" y="4105467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Over the oceans it heats slowly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228600" y="2294348"/>
            <a:ext cx="3429000" cy="90605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F7BE8-D42F-4939-BF65-78DB8E52C6FA}"/>
              </a:ext>
            </a:extLst>
          </p:cNvPr>
          <p:cNvSpPr/>
          <p:nvPr/>
        </p:nvSpPr>
        <p:spPr>
          <a:xfrm>
            <a:off x="381000" y="2294348"/>
            <a:ext cx="46078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But it does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not heat evenly.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FD809A-5CCB-449D-B529-8AD546CF7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091" r="12511"/>
          <a:stretch/>
        </p:blipFill>
        <p:spPr>
          <a:xfrm>
            <a:off x="7228576" y="0"/>
            <a:ext cx="4658624" cy="3822464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6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" t="35846" r="24285" b="3934"/>
          <a:stretch/>
        </p:blipFill>
        <p:spPr>
          <a:xfrm>
            <a:off x="0" y="457200"/>
            <a:ext cx="11887200" cy="640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228600" y="2294348"/>
            <a:ext cx="3429000" cy="90605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75CDB-3BFC-457A-9300-37EE0BBE57D3}"/>
              </a:ext>
            </a:extLst>
          </p:cNvPr>
          <p:cNvSpPr/>
          <p:nvPr/>
        </p:nvSpPr>
        <p:spPr>
          <a:xfrm>
            <a:off x="381000" y="228600"/>
            <a:ext cx="47811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air over the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ocean is cold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1474F-0110-422A-82EA-D2B6AF0968EA}"/>
              </a:ext>
            </a:extLst>
          </p:cNvPr>
          <p:cNvSpPr/>
          <p:nvPr/>
        </p:nvSpPr>
        <p:spPr>
          <a:xfrm>
            <a:off x="7073975" y="5257800"/>
            <a:ext cx="42001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air over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land is hot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04E903E-5418-44D8-83BE-6AADCE9995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2424" y="6858000"/>
            <a:ext cx="6219825" cy="704151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D5E9BF8-73E5-4FEA-9E37-0200380E9A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4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9754" y="-6927081"/>
            <a:ext cx="6219825" cy="704151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228E355-708B-4985-A819-A28DB51DA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3117" y="44487"/>
            <a:ext cx="1009650" cy="681351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BA57484-E929-4ED6-8642-5853CEF77B19}"/>
              </a:ext>
            </a:extLst>
          </p:cNvPr>
          <p:cNvSpPr/>
          <p:nvPr/>
        </p:nvSpPr>
        <p:spPr>
          <a:xfrm>
            <a:off x="2540845" y="2173970"/>
            <a:ext cx="276639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do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 think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happens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here?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56CF0B8-A44D-43D9-803D-9009C66C4F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6091" r="12511"/>
          <a:stretch/>
        </p:blipFill>
        <p:spPr>
          <a:xfrm>
            <a:off x="7228576" y="0"/>
            <a:ext cx="4658624" cy="3822464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1509 -1.008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" y="-5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7.40741E-7 L -0.00921 1.0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" y="5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" t="35846" r="24285" b="3934"/>
          <a:stretch/>
        </p:blipFill>
        <p:spPr>
          <a:xfrm>
            <a:off x="0" y="457200"/>
            <a:ext cx="11887200" cy="640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228600" y="2294348"/>
            <a:ext cx="3429000" cy="90605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275CDB-3BFC-457A-9300-37EE0BBE57D3}"/>
              </a:ext>
            </a:extLst>
          </p:cNvPr>
          <p:cNvSpPr/>
          <p:nvPr/>
        </p:nvSpPr>
        <p:spPr>
          <a:xfrm>
            <a:off x="1840500" y="714055"/>
            <a:ext cx="37026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>
                <a:latin typeface="Arial Black" panose="020B0A04020102020204" pitchFamily="34" charset="0"/>
              </a:rPr>
              <a:t>The cold air </a:t>
            </a:r>
          </a:p>
          <a:p>
            <a:pPr algn="r"/>
            <a:r>
              <a:rPr lang="en-US" sz="4000" dirty="0">
                <a:latin typeface="Arial Black" panose="020B0A04020102020204" pitchFamily="34" charset="0"/>
              </a:rPr>
              <a:t>is sinking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1474F-0110-422A-82EA-D2B6AF0968EA}"/>
              </a:ext>
            </a:extLst>
          </p:cNvPr>
          <p:cNvSpPr/>
          <p:nvPr/>
        </p:nvSpPr>
        <p:spPr>
          <a:xfrm>
            <a:off x="6648524" y="4139912"/>
            <a:ext cx="4487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Hot air is rising</a:t>
            </a:r>
            <a:endParaRPr lang="en-US" sz="4000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228E355-708B-4985-A819-A28DB51D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3117" y="44487"/>
            <a:ext cx="1009650" cy="68135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FD7AA8-F973-40D3-B0C0-A885A2335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1719" y="-103182"/>
            <a:ext cx="603504" cy="681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6D6E9C-7103-4BAE-BC84-E954AD150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9780" y="-416947"/>
            <a:ext cx="600525" cy="68135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F4AA0C-9D0E-436F-ACC1-5368158C8D07}"/>
              </a:ext>
            </a:extLst>
          </p:cNvPr>
          <p:cNvCxnSpPr/>
          <p:nvPr/>
        </p:nvCxnSpPr>
        <p:spPr>
          <a:xfrm>
            <a:off x="6046304" y="-341135"/>
            <a:ext cx="0" cy="7346804"/>
          </a:xfrm>
          <a:prstGeom prst="line">
            <a:avLst/>
          </a:prstGeom>
          <a:ln w="63500">
            <a:solidFill>
              <a:srgbClr val="00FF00"/>
            </a:solidFill>
            <a:prstDash val="dash"/>
          </a:ln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8AD103F-080C-466B-8776-ADED48F08CF1}"/>
              </a:ext>
            </a:extLst>
          </p:cNvPr>
          <p:cNvSpPr/>
          <p:nvPr/>
        </p:nvSpPr>
        <p:spPr>
          <a:xfrm>
            <a:off x="1499424" y="3073557"/>
            <a:ext cx="3872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Arial Black" panose="020B0A04020102020204" pitchFamily="34" charset="0"/>
              </a:rPr>
              <a:t>and they are rubbing against each other here.</a:t>
            </a:r>
            <a:endParaRPr lang="en-US" sz="3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A37F9-CABC-4F06-A090-64D7DE22500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371877" y="3858387"/>
            <a:ext cx="618997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ED1F6D-E1B0-4F21-AC9C-A607191A3025}"/>
              </a:ext>
            </a:extLst>
          </p:cNvPr>
          <p:cNvSpPr/>
          <p:nvPr/>
        </p:nvSpPr>
        <p:spPr>
          <a:xfrm>
            <a:off x="1499424" y="5037548"/>
            <a:ext cx="3872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Arial Black" panose="020B0A04020102020204" pitchFamily="34" charset="0"/>
              </a:rPr>
              <a:t>What is going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to happen?</a:t>
            </a:r>
            <a:endParaRPr lang="en-US" sz="320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C80C1EE-901A-42C7-BF2A-6FB7BF128C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6091" r="12511"/>
          <a:stretch/>
        </p:blipFill>
        <p:spPr>
          <a:xfrm>
            <a:off x="7228576" y="0"/>
            <a:ext cx="4658624" cy="3822464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79756-C017-407B-B137-76C77B3AAA90}"/>
              </a:ext>
            </a:extLst>
          </p:cNvPr>
          <p:cNvGrpSpPr/>
          <p:nvPr/>
        </p:nvGrpSpPr>
        <p:grpSpPr>
          <a:xfrm>
            <a:off x="804306" y="1214344"/>
            <a:ext cx="6376392" cy="5900511"/>
            <a:chOff x="4440338" y="1066800"/>
            <a:chExt cx="6376392" cy="5900511"/>
          </a:xfrm>
          <a:effectLst>
            <a:outerShdw blurRad="800100" dist="228600" dir="2700000" algn="tl" rotWithShape="0">
              <a:prstClr val="black">
                <a:alpha val="90000"/>
              </a:prstClr>
            </a:outerShdw>
          </a:effectLst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F964ED9-EB04-47ED-AA96-E6C3DF219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5897"/>
            <a:stretch/>
          </p:blipFill>
          <p:spPr>
            <a:xfrm>
              <a:off x="7315200" y="3217188"/>
              <a:ext cx="2432254" cy="112621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356423B-D671-4B2E-81ED-F28C2DB4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45859" y="1066800"/>
              <a:ext cx="2170871" cy="23622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1526BFA-46EE-4DE3-A941-5CE012E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40338" y="1219200"/>
              <a:ext cx="4322662" cy="57481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6303DBD-B830-47D2-B4A2-E37FC185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11512" y="1186279"/>
              <a:ext cx="2743200" cy="296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3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79756-C017-407B-B137-76C77B3AAA90}"/>
              </a:ext>
            </a:extLst>
          </p:cNvPr>
          <p:cNvGrpSpPr/>
          <p:nvPr/>
        </p:nvGrpSpPr>
        <p:grpSpPr>
          <a:xfrm>
            <a:off x="804306" y="1214344"/>
            <a:ext cx="6376392" cy="5900511"/>
            <a:chOff x="4440338" y="1066800"/>
            <a:chExt cx="6376392" cy="5900511"/>
          </a:xfrm>
          <a:effectLst>
            <a:outerShdw blurRad="800100" dist="228600" dir="2700000" algn="tl" rotWithShape="0">
              <a:prstClr val="black">
                <a:alpha val="90000"/>
              </a:prstClr>
            </a:outerShdw>
          </a:effectLst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F964ED9-EB04-47ED-AA96-E6C3DF219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897"/>
            <a:stretch/>
          </p:blipFill>
          <p:spPr>
            <a:xfrm>
              <a:off x="7315200" y="3217188"/>
              <a:ext cx="2432254" cy="112621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356423B-D671-4B2E-81ED-F28C2DB4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5859" y="1066800"/>
              <a:ext cx="2170871" cy="23622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1526BFA-46EE-4DE3-A941-5CE012ED5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0338" y="1219200"/>
              <a:ext cx="4322662" cy="57481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6303DBD-B830-47D2-B4A2-E37FC185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1512" y="1186279"/>
              <a:ext cx="2743200" cy="296307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55B2E1F-E9B3-4F77-87B0-E5A81D7BED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09" t="35846" r="24285" b="3934"/>
          <a:stretch/>
        </p:blipFill>
        <p:spPr>
          <a:xfrm>
            <a:off x="0" y="457200"/>
            <a:ext cx="11887200" cy="6400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159507-56ED-43F5-9A2E-4F7046BDAE01}"/>
              </a:ext>
            </a:extLst>
          </p:cNvPr>
          <p:cNvSpPr/>
          <p:nvPr/>
        </p:nvSpPr>
        <p:spPr>
          <a:xfrm>
            <a:off x="228600" y="2294348"/>
            <a:ext cx="3429000" cy="906052"/>
          </a:xfrm>
          <a:prstGeom prst="rect">
            <a:avLst/>
          </a:prstGeom>
          <a:solidFill>
            <a:srgbClr val="017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228E355-708B-4985-A819-A28DB51DA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4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3117" y="44487"/>
            <a:ext cx="1009650" cy="68135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FD7AA8-F973-40D3-B0C0-A885A2335B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97941" y="0"/>
            <a:ext cx="603504" cy="68135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6D6E9C-7103-4BAE-BC84-E954AD150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63924" y="-359064"/>
            <a:ext cx="600525" cy="68135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F4AA0C-9D0E-436F-ACC1-5368158C8D07}"/>
              </a:ext>
            </a:extLst>
          </p:cNvPr>
          <p:cNvCxnSpPr/>
          <p:nvPr/>
        </p:nvCxnSpPr>
        <p:spPr>
          <a:xfrm>
            <a:off x="6046304" y="-341135"/>
            <a:ext cx="0" cy="7346804"/>
          </a:xfrm>
          <a:prstGeom prst="line">
            <a:avLst/>
          </a:prstGeom>
          <a:ln w="63500">
            <a:solidFill>
              <a:srgbClr val="00FF00"/>
            </a:solidFill>
            <a:prstDash val="dash"/>
          </a:ln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8C80C1EE-901A-42C7-BF2A-6FB7BF128C4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6091" r="12511"/>
          <a:stretch/>
        </p:blipFill>
        <p:spPr>
          <a:xfrm>
            <a:off x="7228576" y="0"/>
            <a:ext cx="4658624" cy="3822464"/>
          </a:xfrm>
          <a:prstGeom prst="rect">
            <a:avLst/>
          </a:prstGeom>
          <a:effectLst>
            <a:outerShdw blurRad="596900" dist="38100" dir="8100000" algn="tr" rotWithShape="0">
              <a:prstClr val="black">
                <a:alpha val="94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8233B3-96A4-41B4-80AB-B0808C46D35C}"/>
              </a:ext>
            </a:extLst>
          </p:cNvPr>
          <p:cNvGrpSpPr/>
          <p:nvPr/>
        </p:nvGrpSpPr>
        <p:grpSpPr>
          <a:xfrm>
            <a:off x="2653928" y="2747374"/>
            <a:ext cx="4153618" cy="3843626"/>
            <a:chOff x="4440338" y="1066800"/>
            <a:chExt cx="6376392" cy="5900511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1FBA977-97F4-49AF-960F-CC6012115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897"/>
            <a:stretch/>
          </p:blipFill>
          <p:spPr>
            <a:xfrm>
              <a:off x="7315200" y="3217188"/>
              <a:ext cx="2432254" cy="1126212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3711A88-ADEA-4094-8EF4-06EC6CA4E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5859" y="1066800"/>
              <a:ext cx="2170871" cy="23622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2F4603C-D9BB-418E-9CF6-B2D0ED8A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40338" y="1219200"/>
              <a:ext cx="4322662" cy="574811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11ACC30-D7BF-41F7-8ABA-2071712C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11512" y="1186279"/>
              <a:ext cx="2743200" cy="2963074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05FEE-DC6F-483E-BBF1-B138184D3FAD}"/>
              </a:ext>
            </a:extLst>
          </p:cNvPr>
          <p:cNvSpPr/>
          <p:nvPr/>
        </p:nvSpPr>
        <p:spPr>
          <a:xfrm>
            <a:off x="407393" y="276904"/>
            <a:ext cx="44116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The air does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not need to be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wearing socks!</a:t>
            </a:r>
            <a:endParaRPr lang="en-US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A4AB9D-1D7F-482C-A04E-0F6B487FD448}"/>
              </a:ext>
            </a:extLst>
          </p:cNvPr>
          <p:cNvSpPr/>
          <p:nvPr/>
        </p:nvSpPr>
        <p:spPr>
          <a:xfrm>
            <a:off x="6976590" y="4109386"/>
            <a:ext cx="4799098" cy="32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Arial Black" panose="020B0A04020102020204" pitchFamily="34" charset="0"/>
              </a:rPr>
              <a:t>As long as they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are rubbing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against each other, they will create static electricity</a:t>
            </a:r>
            <a:br>
              <a:rPr lang="en-US" sz="3600" dirty="0">
                <a:latin typeface="Arial Black" panose="020B0A04020102020204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33" ma:contentTypeDescription="Create a new document." ma:contentTypeScope="" ma:versionID="201c5ceb2949a9494a3d7f4a77796827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edf43f8731775f10b062368465e43bfe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IsNotebookLocked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TeamsChannelId xmlns="55877c74-eb59-414f-a35d-9135866508e5" xsi:nil="true"/>
    <DefaultSectionNames xmlns="55877c74-eb59-414f-a35d-9135866508e5" xsi:nil="true"/>
    <Math_Setting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LMS_Mappings xmlns="55877c74-eb59-414f-a35d-9135866508e5" xsi:nil="true"/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  <Distribution_Groups xmlns="55877c74-eb59-414f-a35d-9135866508e5" xsi:nil="true"/>
  </documentManagement>
</p:properties>
</file>

<file path=customXml/itemProps1.xml><?xml version="1.0" encoding="utf-8"?>
<ds:datastoreItem xmlns:ds="http://schemas.openxmlformats.org/officeDocument/2006/customXml" ds:itemID="{A66BC753-D7A9-44F0-A5A9-6B096D271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4ba2-c485-4419-8490-c79c2887a01b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32B57-2C18-405E-AE4B-E63E15DC0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CA11C-AA8E-4C5A-9E62-D0FFEA98D117}">
  <ds:schemaRefs>
    <ds:schemaRef ds:uri="http://purl.org/dc/elements/1.1/"/>
    <ds:schemaRef ds:uri="55877c74-eb59-414f-a35d-9135866508e5"/>
    <ds:schemaRef ds:uri="http://schemas.microsoft.com/office/2006/documentManagement/types"/>
    <ds:schemaRef ds:uri="189c4ba2-c485-4419-8490-c79c2887a01b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8481</TotalTime>
  <Words>274</Words>
  <Application>Microsoft Office PowerPoint</Application>
  <PresentationFormat>Custom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</dc:creator>
  <cp:lastModifiedBy>lynn cronin</cp:lastModifiedBy>
  <cp:revision>78</cp:revision>
  <dcterms:created xsi:type="dcterms:W3CDTF">2018-03-22T12:28:51Z</dcterms:created>
  <dcterms:modified xsi:type="dcterms:W3CDTF">2021-03-01T17:27:30Z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