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82"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53" autoAdjust="0"/>
    <p:restoredTop sz="86357" autoAdjust="0"/>
  </p:normalViewPr>
  <p:slideViewPr>
    <p:cSldViewPr snapToGrid="0">
      <p:cViewPr varScale="1">
        <p:scale>
          <a:sx n="79" d="100"/>
          <a:sy n="79" d="100"/>
        </p:scale>
        <p:origin x="576" y="132"/>
      </p:cViewPr>
      <p:guideLst/>
    </p:cSldViewPr>
  </p:slideViewPr>
  <p:outlineViewPr>
    <p:cViewPr>
      <p:scale>
        <a:sx n="33" d="100"/>
        <a:sy n="33" d="100"/>
      </p:scale>
      <p:origin x="0" y="-1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12/9/2015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The atmosphere is 	</a:t>
            </a:r>
            <a:endParaRPr lang="en-US" dirty="0"/>
          </a:p>
        </p:txBody>
      </p:sp>
      <p:sp>
        <p:nvSpPr>
          <p:cNvPr id="3" name="Subtitle 2"/>
          <p:cNvSpPr>
            <a:spLocks noGrp="1"/>
          </p:cNvSpPr>
          <p:nvPr>
            <p:ph type="subTitle" idx="1"/>
          </p:nvPr>
        </p:nvSpPr>
        <p:spPr/>
        <p:txBody>
          <a:bodyPr/>
          <a:lstStyle/>
          <a:p>
            <a:r>
              <a:rPr lang="en-US" sz="2400" u="sng" cap="all" dirty="0">
                <a:ln w="3175" cmpd="sng">
                  <a:noFill/>
                </a:ln>
                <a:solidFill>
                  <a:schemeClr val="tx1"/>
                </a:solidFill>
              </a:rPr>
              <a:t>a mixture of gases</a:t>
            </a:r>
            <a:r>
              <a:rPr lang="en-US" sz="2400" cap="all" dirty="0">
                <a:ln w="3175" cmpd="sng">
                  <a:noFill/>
                </a:ln>
                <a:solidFill>
                  <a:schemeClr val="tx1"/>
                </a:solidFill>
              </a:rPr>
              <a:t> </a:t>
            </a:r>
            <a:endParaRPr lang="en-US" dirty="0"/>
          </a:p>
        </p:txBody>
      </p:sp>
    </p:spTree>
    <p:extLst>
      <p:ext uri="{BB962C8B-B14F-4D97-AF65-F5344CB8AC3E}">
        <p14:creationId xmlns:p14="http://schemas.microsoft.com/office/powerpoint/2010/main" val="272153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When a lizard gets warm from the heat of a lamp above its cage</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Radiation – lamp/sun gives off heat waves</a:t>
            </a:r>
            <a:endParaRPr lang="en-US" dirty="0"/>
          </a:p>
        </p:txBody>
      </p:sp>
    </p:spTree>
    <p:extLst>
      <p:ext uri="{BB962C8B-B14F-4D97-AF65-F5344CB8AC3E}">
        <p14:creationId xmlns:p14="http://schemas.microsoft.com/office/powerpoint/2010/main" val="188353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Explain the greenhouse effect</a:t>
            </a:r>
            <a:br>
              <a:rPr lang="en-US" sz="4800" kern="1200" cap="all" dirty="0" smtClean="0">
                <a:ln w="3175" cmpd="sng">
                  <a:noFill/>
                </a:ln>
                <a:solidFill>
                  <a:schemeClr val="tx1"/>
                </a:solidFill>
                <a:effectLst/>
                <a:latin typeface="+mj-lt"/>
                <a:ea typeface="+mj-ea"/>
                <a:cs typeface="+mj-cs"/>
              </a:rPr>
            </a:br>
            <a:endParaRPr lang="en-US" dirty="0"/>
          </a:p>
        </p:txBody>
      </p:sp>
      <p:sp>
        <p:nvSpPr>
          <p:cNvPr id="4" name="Subtitle 3"/>
          <p:cNvSpPr>
            <a:spLocks noGrp="1"/>
          </p:cNvSpPr>
          <p:nvPr>
            <p:ph type="subTitle" idx="1"/>
          </p:nvPr>
        </p:nvSpPr>
        <p:spPr/>
        <p:txBody>
          <a:bodyPr/>
          <a:lstStyle/>
          <a:p>
            <a:r>
              <a:rPr lang="en-US" sz="2400" cap="all" dirty="0">
                <a:ln w="3175" cmpd="sng">
                  <a:noFill/>
                </a:ln>
                <a:solidFill>
                  <a:schemeClr val="tx1"/>
                </a:solidFill>
              </a:rPr>
              <a:t>Greenhouse gases, like carbon dioxide &amp;water vapor absorb heat from the sun</a:t>
            </a:r>
            <a:r>
              <a:rPr lang="en-US" sz="2400" cap="all" dirty="0" smtClean="0">
                <a:ln w="3175" cmpd="sng">
                  <a:noFill/>
                </a:ln>
                <a:solidFill>
                  <a:schemeClr val="tx1"/>
                </a:solidFill>
              </a:rPr>
              <a:t>. keeping our atmosphere warm enough to support life</a:t>
            </a:r>
            <a:endParaRPr lang="en-US" dirty="0"/>
          </a:p>
        </p:txBody>
      </p:sp>
    </p:spTree>
    <p:extLst>
      <p:ext uri="{BB962C8B-B14F-4D97-AF65-F5344CB8AC3E}">
        <p14:creationId xmlns:p14="http://schemas.microsoft.com/office/powerpoint/2010/main" val="905677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Why is The </a:t>
            </a:r>
            <a:r>
              <a:rPr lang="en-US" sz="4800" kern="1200" cap="all" dirty="0" smtClean="0">
                <a:ln w="3175" cmpd="sng">
                  <a:noFill/>
                </a:ln>
                <a:solidFill>
                  <a:schemeClr val="tx1"/>
                </a:solidFill>
                <a:effectLst/>
                <a:latin typeface="+mj-lt"/>
                <a:ea typeface="+mj-ea"/>
                <a:cs typeface="+mj-cs"/>
              </a:rPr>
              <a:t>greenhouse effect is good for </a:t>
            </a:r>
            <a:r>
              <a:rPr lang="en-US" sz="4800" kern="1200" cap="all" dirty="0" smtClean="0">
                <a:ln w="3175" cmpd="sng">
                  <a:noFill/>
                </a:ln>
                <a:solidFill>
                  <a:schemeClr val="tx1"/>
                </a:solidFill>
                <a:effectLst/>
                <a:latin typeface="+mj-lt"/>
                <a:ea typeface="+mj-ea"/>
                <a:cs typeface="+mj-cs"/>
              </a:rPr>
              <a:t>us? </a:t>
            </a:r>
            <a:endParaRPr lang="en-US" dirty="0"/>
          </a:p>
        </p:txBody>
      </p:sp>
      <p:sp>
        <p:nvSpPr>
          <p:cNvPr id="4" name="Subtitle 3"/>
          <p:cNvSpPr>
            <a:spLocks noGrp="1"/>
          </p:cNvSpPr>
          <p:nvPr>
            <p:ph type="subTitle" idx="1"/>
          </p:nvPr>
        </p:nvSpPr>
        <p:spPr/>
        <p:txBody>
          <a:bodyPr/>
          <a:lstStyle/>
          <a:p>
            <a:r>
              <a:rPr lang="en-US" sz="2400" cap="all" dirty="0">
                <a:ln w="3175" cmpd="sng">
                  <a:noFill/>
                </a:ln>
                <a:solidFill>
                  <a:schemeClr val="tx1"/>
                </a:solidFill>
              </a:rPr>
              <a:t>because it keeps the planet warm enough for life to exist.</a:t>
            </a:r>
            <a:endParaRPr lang="en-US" dirty="0"/>
          </a:p>
        </p:txBody>
      </p:sp>
    </p:spTree>
    <p:extLst>
      <p:ext uri="{BB962C8B-B14F-4D97-AF65-F5344CB8AC3E}">
        <p14:creationId xmlns:p14="http://schemas.microsoft.com/office/powerpoint/2010/main" val="8595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Why is global warming happening?</a:t>
            </a:r>
            <a:br>
              <a:rPr lang="en-US" sz="4800" kern="1200" cap="all" dirty="0" smtClean="0">
                <a:ln w="3175" cmpd="sng">
                  <a:noFill/>
                </a:ln>
                <a:solidFill>
                  <a:schemeClr val="tx1"/>
                </a:solidFill>
                <a:effectLst/>
                <a:latin typeface="+mj-lt"/>
                <a:ea typeface="+mj-ea"/>
                <a:cs typeface="+mj-cs"/>
              </a:rPr>
            </a:br>
            <a:endParaRPr lang="en-US" dirty="0"/>
          </a:p>
        </p:txBody>
      </p:sp>
      <p:sp>
        <p:nvSpPr>
          <p:cNvPr id="4" name="Subtitle 3"/>
          <p:cNvSpPr>
            <a:spLocks noGrp="1"/>
          </p:cNvSpPr>
          <p:nvPr>
            <p:ph type="subTitle" idx="1"/>
          </p:nvPr>
        </p:nvSpPr>
        <p:spPr/>
        <p:txBody>
          <a:bodyPr/>
          <a:lstStyle/>
          <a:p>
            <a:r>
              <a:rPr lang="en-US" sz="2400" cap="all" dirty="0" smtClean="0">
                <a:ln w="3175" cmpd="sng">
                  <a:noFill/>
                </a:ln>
                <a:solidFill>
                  <a:schemeClr val="tx1"/>
                </a:solidFill>
              </a:rPr>
              <a:t>The increase of CO</a:t>
            </a:r>
            <a:r>
              <a:rPr lang="en-US" sz="2400" cap="all" baseline="-25000" dirty="0" smtClean="0">
                <a:ln w="3175" cmpd="sng">
                  <a:noFill/>
                </a:ln>
                <a:solidFill>
                  <a:schemeClr val="tx1"/>
                </a:solidFill>
              </a:rPr>
              <a:t>2</a:t>
            </a:r>
            <a:r>
              <a:rPr lang="en-US" sz="2400" cap="all" dirty="0" smtClean="0">
                <a:ln w="3175" cmpd="sng">
                  <a:noFill/>
                </a:ln>
                <a:solidFill>
                  <a:schemeClr val="tx1"/>
                </a:solidFill>
              </a:rPr>
              <a:t> </a:t>
            </a:r>
            <a:r>
              <a:rPr lang="en-US" sz="2400" cap="all" dirty="0">
                <a:ln w="3175" cmpd="sng">
                  <a:noFill/>
                </a:ln>
                <a:solidFill>
                  <a:schemeClr val="tx1"/>
                </a:solidFill>
              </a:rPr>
              <a:t>levels</a:t>
            </a:r>
            <a:endParaRPr lang="en-US" dirty="0"/>
          </a:p>
        </p:txBody>
      </p:sp>
    </p:spTree>
    <p:extLst>
      <p:ext uri="{BB962C8B-B14F-4D97-AF65-F5344CB8AC3E}">
        <p14:creationId xmlns:p14="http://schemas.microsoft.com/office/powerpoint/2010/main" val="373372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Winds are caused </a:t>
            </a:r>
            <a:r>
              <a:rPr lang="en-US" sz="4800" kern="1200" cap="all" dirty="0" smtClean="0">
                <a:ln w="3175" cmpd="sng">
                  <a:noFill/>
                </a:ln>
                <a:solidFill>
                  <a:schemeClr val="tx1"/>
                </a:solidFill>
                <a:effectLst/>
                <a:latin typeface="+mj-lt"/>
                <a:ea typeface="+mj-ea"/>
                <a:cs typeface="+mj-cs"/>
              </a:rPr>
              <a:t>by</a:t>
            </a:r>
            <a:endParaRPr lang="en-US" dirty="0"/>
          </a:p>
        </p:txBody>
      </p:sp>
      <p:sp>
        <p:nvSpPr>
          <p:cNvPr id="4" name="Subtitle 3"/>
          <p:cNvSpPr>
            <a:spLocks noGrp="1"/>
          </p:cNvSpPr>
          <p:nvPr>
            <p:ph type="subTitle" idx="1"/>
          </p:nvPr>
        </p:nvSpPr>
        <p:spPr/>
        <p:txBody>
          <a:bodyPr>
            <a:normAutofit fontScale="92500"/>
          </a:bodyPr>
          <a:lstStyle/>
          <a:p>
            <a:r>
              <a:rPr lang="en-US" sz="2400" cap="all" dirty="0">
                <a:ln w="3175" cmpd="sng">
                  <a:noFill/>
                </a:ln>
                <a:solidFill>
                  <a:schemeClr val="tx1"/>
                </a:solidFill>
              </a:rPr>
              <a:t>differences in air pressure. </a:t>
            </a:r>
            <a:r>
              <a:rPr lang="en-US" sz="2400" cap="all" dirty="0" smtClean="0">
                <a:ln w="3175" cmpd="sng">
                  <a:noFill/>
                </a:ln>
                <a:solidFill>
                  <a:schemeClr val="tx1"/>
                </a:solidFill>
              </a:rPr>
              <a:t>(hot air rising which causes air to rush in)</a:t>
            </a:r>
          </a:p>
          <a:p>
            <a:endParaRPr lang="en-US" sz="2400" cap="all" dirty="0">
              <a:ln w="3175" cmpd="sng">
                <a:noFill/>
              </a:ln>
              <a:solidFill>
                <a:schemeClr val="tx1"/>
              </a:solidFill>
            </a:endParaRPr>
          </a:p>
          <a:p>
            <a:r>
              <a:rPr lang="en-US" sz="2400" cap="all" dirty="0" smtClean="0">
                <a:ln w="3175" cmpd="sng">
                  <a:noFill/>
                </a:ln>
                <a:solidFill>
                  <a:schemeClr val="tx1"/>
                </a:solidFill>
              </a:rPr>
              <a:t>Wind </a:t>
            </a:r>
            <a:r>
              <a:rPr lang="en-US" sz="2400" cap="all" dirty="0">
                <a:ln w="3175" cmpd="sng">
                  <a:noFill/>
                </a:ln>
                <a:solidFill>
                  <a:schemeClr val="tx1"/>
                </a:solidFill>
              </a:rPr>
              <a:t>moves from high to low pressure.</a:t>
            </a:r>
            <a:endParaRPr lang="en-US" dirty="0"/>
          </a:p>
        </p:txBody>
      </p:sp>
    </p:spTree>
    <p:extLst>
      <p:ext uri="{BB962C8B-B14F-4D97-AF65-F5344CB8AC3E}">
        <p14:creationId xmlns:p14="http://schemas.microsoft.com/office/powerpoint/2010/main" val="150229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Where does warm air rise?</a:t>
            </a:r>
            <a:br>
              <a:rPr lang="en-US" sz="4800" kern="1200" cap="all" dirty="0" smtClean="0">
                <a:ln w="3175" cmpd="sng">
                  <a:noFill/>
                </a:ln>
                <a:solidFill>
                  <a:schemeClr val="tx1"/>
                </a:solidFill>
                <a:effectLst/>
                <a:latin typeface="+mj-lt"/>
                <a:ea typeface="+mj-ea"/>
                <a:cs typeface="+mj-cs"/>
              </a:rPr>
            </a:br>
            <a:endParaRPr lang="en-US" dirty="0"/>
          </a:p>
        </p:txBody>
      </p:sp>
      <p:sp>
        <p:nvSpPr>
          <p:cNvPr id="4" name="Subtitle 3"/>
          <p:cNvSpPr>
            <a:spLocks noGrp="1"/>
          </p:cNvSpPr>
          <p:nvPr>
            <p:ph type="subTitle" idx="1"/>
          </p:nvPr>
        </p:nvSpPr>
        <p:spPr/>
        <p:txBody>
          <a:bodyPr/>
          <a:lstStyle/>
          <a:p>
            <a:r>
              <a:rPr lang="en-US" dirty="0" smtClean="0"/>
              <a:t>At the equator</a:t>
            </a:r>
            <a:endParaRPr lang="en-US" dirty="0"/>
          </a:p>
        </p:txBody>
      </p:sp>
    </p:spTree>
    <p:extLst>
      <p:ext uri="{BB962C8B-B14F-4D97-AF65-F5344CB8AC3E}">
        <p14:creationId xmlns:p14="http://schemas.microsoft.com/office/powerpoint/2010/main" val="424329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Where does cold air sink?</a:t>
            </a:r>
            <a:br>
              <a:rPr lang="en-US" sz="4800" kern="1200" cap="all" dirty="0" smtClean="0">
                <a:ln w="3175" cmpd="sng">
                  <a:noFill/>
                </a:ln>
                <a:solidFill>
                  <a:schemeClr val="tx1"/>
                </a:solidFill>
                <a:effectLst/>
                <a:latin typeface="+mj-lt"/>
                <a:ea typeface="+mj-ea"/>
                <a:cs typeface="+mj-cs"/>
              </a:rPr>
            </a:br>
            <a:endParaRPr lang="en-US" dirty="0"/>
          </a:p>
        </p:txBody>
      </p:sp>
      <p:sp>
        <p:nvSpPr>
          <p:cNvPr id="4" name="Subtitle 3"/>
          <p:cNvSpPr>
            <a:spLocks noGrp="1"/>
          </p:cNvSpPr>
          <p:nvPr>
            <p:ph type="subTitle" idx="1"/>
          </p:nvPr>
        </p:nvSpPr>
        <p:spPr/>
        <p:txBody>
          <a:bodyPr/>
          <a:lstStyle/>
          <a:p>
            <a:r>
              <a:rPr lang="en-US" dirty="0" smtClean="0"/>
              <a:t>At the poles</a:t>
            </a:r>
            <a:endParaRPr lang="en-US" dirty="0"/>
          </a:p>
        </p:txBody>
      </p:sp>
    </p:spTree>
    <p:extLst>
      <p:ext uri="{BB962C8B-B14F-4D97-AF65-F5344CB8AC3E}">
        <p14:creationId xmlns:p14="http://schemas.microsoft.com/office/powerpoint/2010/main" val="347906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Convection cells move </a:t>
            </a:r>
            <a:r>
              <a:rPr lang="en-US" sz="4800" kern="1200" cap="all" dirty="0" smtClean="0">
                <a:ln w="3175" cmpd="sng">
                  <a:noFill/>
                </a:ln>
                <a:solidFill>
                  <a:schemeClr val="tx1"/>
                </a:solidFill>
                <a:effectLst/>
                <a:latin typeface="+mj-lt"/>
                <a:ea typeface="+mj-ea"/>
                <a:cs typeface="+mj-cs"/>
              </a:rPr>
              <a:t>in</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large, circular patterns</a:t>
            </a:r>
            <a:r>
              <a:rPr lang="en-US" sz="2400" cap="all" dirty="0">
                <a:ln w="3175" cmpd="sng">
                  <a:noFill/>
                </a:ln>
                <a:solidFill>
                  <a:schemeClr val="tx1"/>
                </a:solidFill>
              </a:rPr>
              <a:t>.</a:t>
            </a:r>
            <a:endParaRPr lang="en-US" dirty="0"/>
          </a:p>
        </p:txBody>
      </p:sp>
    </p:spTree>
    <p:extLst>
      <p:ext uri="{BB962C8B-B14F-4D97-AF65-F5344CB8AC3E}">
        <p14:creationId xmlns:p14="http://schemas.microsoft.com/office/powerpoint/2010/main" val="183891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Winds traveling north and south appear to curve due to </a:t>
            </a:r>
            <a:r>
              <a:rPr lang="en-US" sz="4800" kern="1200" cap="all" dirty="0" smtClean="0">
                <a:ln w="3175" cmpd="sng">
                  <a:noFill/>
                </a:ln>
                <a:solidFill>
                  <a:schemeClr val="tx1"/>
                </a:solidFill>
                <a:effectLst/>
                <a:latin typeface="+mj-lt"/>
                <a:ea typeface="+mj-ea"/>
                <a:cs typeface="+mj-cs"/>
              </a:rPr>
              <a:t>the</a:t>
            </a:r>
            <a:endParaRPr lang="en-US" sz="4800" kern="1200" cap="all" dirty="0" smtClean="0">
              <a:ln w="3175" cmpd="sng">
                <a:noFill/>
              </a:ln>
              <a:solidFill>
                <a:schemeClr val="tx1"/>
              </a:solidFill>
              <a:effectLst/>
              <a:latin typeface="+mj-lt"/>
              <a:ea typeface="+mj-ea"/>
              <a:cs typeface="+mj-cs"/>
            </a:endParaRPr>
          </a:p>
          <a:p>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Coriolis effect</a:t>
            </a:r>
            <a:r>
              <a:rPr lang="en-US" sz="2400" cap="all" dirty="0">
                <a:ln w="3175" cmpd="sng">
                  <a:noFill/>
                </a:ln>
                <a:solidFill>
                  <a:schemeClr val="tx1"/>
                </a:solidFill>
              </a:rPr>
              <a:t>.</a:t>
            </a:r>
            <a:endParaRPr lang="en-US" dirty="0"/>
          </a:p>
        </p:txBody>
      </p:sp>
    </p:spTree>
    <p:extLst>
      <p:ext uri="{BB962C8B-B14F-4D97-AF65-F5344CB8AC3E}">
        <p14:creationId xmlns:p14="http://schemas.microsoft.com/office/powerpoint/2010/main" val="406712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Local winds are produced </a:t>
            </a:r>
            <a:r>
              <a:rPr lang="en-US" sz="4800" kern="1200" cap="all" dirty="0" smtClean="0">
                <a:ln w="3175" cmpd="sng">
                  <a:noFill/>
                </a:ln>
                <a:solidFill>
                  <a:schemeClr val="tx1"/>
                </a:solidFill>
                <a:effectLst/>
                <a:latin typeface="+mj-lt"/>
                <a:ea typeface="+mj-ea"/>
                <a:cs typeface="+mj-cs"/>
              </a:rPr>
              <a:t>by</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local geographic features</a:t>
            </a:r>
            <a:r>
              <a:rPr lang="en-US" sz="2400" cap="all" dirty="0">
                <a:ln w="3175" cmpd="sng">
                  <a:noFill/>
                </a:ln>
                <a:solidFill>
                  <a:schemeClr val="tx1"/>
                </a:solidFill>
              </a:rPr>
              <a:t>.</a:t>
            </a:r>
          </a:p>
          <a:p>
            <a:endParaRPr lang="en-US" dirty="0"/>
          </a:p>
        </p:txBody>
      </p:sp>
    </p:spTree>
    <p:extLst>
      <p:ext uri="{BB962C8B-B14F-4D97-AF65-F5344CB8AC3E}">
        <p14:creationId xmlns:p14="http://schemas.microsoft.com/office/powerpoint/2010/main" val="318974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The atmosphere is made of</a:t>
            </a:r>
          </a:p>
          <a:p>
            <a:endParaRPr lang="en-US" dirty="0"/>
          </a:p>
        </p:txBody>
      </p:sp>
      <p:sp>
        <p:nvSpPr>
          <p:cNvPr id="5" name="Subtitle 4"/>
          <p:cNvSpPr>
            <a:spLocks noGrp="1"/>
          </p:cNvSpPr>
          <p:nvPr>
            <p:ph type="subTitle" idx="1"/>
          </p:nvPr>
        </p:nvSpPr>
        <p:spPr/>
        <p:txBody>
          <a:bodyPr/>
          <a:lstStyle/>
          <a:p>
            <a:r>
              <a:rPr lang="en-US" sz="2400" u="sng" cap="all" dirty="0">
                <a:ln w="3175" cmpd="sng">
                  <a:noFill/>
                </a:ln>
                <a:solidFill>
                  <a:schemeClr val="tx1"/>
                </a:solidFill>
              </a:rPr>
              <a:t>78% nitrogen</a:t>
            </a:r>
            <a:r>
              <a:rPr lang="en-US" sz="2400" cap="all" dirty="0">
                <a:ln w="3175" cmpd="sng">
                  <a:noFill/>
                </a:ln>
                <a:solidFill>
                  <a:schemeClr val="tx1"/>
                </a:solidFill>
              </a:rPr>
              <a:t> and </a:t>
            </a:r>
            <a:r>
              <a:rPr lang="en-US" sz="2400" u="sng" cap="all" dirty="0">
                <a:ln w="3175" cmpd="sng">
                  <a:noFill/>
                </a:ln>
                <a:solidFill>
                  <a:schemeClr val="tx1"/>
                </a:solidFill>
              </a:rPr>
              <a:t>21% oxygen</a:t>
            </a:r>
            <a:endParaRPr lang="en-US" dirty="0"/>
          </a:p>
        </p:txBody>
      </p:sp>
    </p:spTree>
    <p:extLst>
      <p:ext uri="{BB962C8B-B14F-4D97-AF65-F5344CB8AC3E}">
        <p14:creationId xmlns:p14="http://schemas.microsoft.com/office/powerpoint/2010/main" val="128857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kern="1200" cap="all" dirty="0" smtClean="0">
                <a:ln w="3175" cmpd="sng">
                  <a:noFill/>
                </a:ln>
                <a:solidFill>
                  <a:schemeClr val="tx1"/>
                </a:solidFill>
                <a:effectLst/>
                <a:latin typeface="+mj-lt"/>
                <a:ea typeface="+mj-ea"/>
                <a:cs typeface="+mj-cs"/>
              </a:rPr>
              <a:t>How can the wind help you find the ocean if you are lost? </a:t>
            </a:r>
            <a:r>
              <a:rPr lang="en-US" sz="4800" u="sng" kern="1200" cap="all" dirty="0" smtClean="0">
                <a:ln w="3175" cmpd="sng">
                  <a:noFill/>
                </a:ln>
                <a:solidFill>
                  <a:schemeClr val="tx1"/>
                </a:solidFill>
                <a:effectLst/>
                <a:latin typeface="+mj-lt"/>
                <a:ea typeface="+mj-ea"/>
                <a:cs typeface="+mj-cs"/>
              </a:rPr>
              <a:t>During the day, winds blow from the ocean to land.  If you walk directly into the wind, you should make your way to the ocean/beach.</a:t>
            </a:r>
            <a:endParaRPr lang="en-US" sz="4800" kern="1200" cap="all" dirty="0" smtClean="0">
              <a:ln w="3175" cmpd="sng">
                <a:noFill/>
              </a:ln>
              <a:solidFill>
                <a:schemeClr val="tx1"/>
              </a:solidFill>
              <a:effectLst/>
              <a:latin typeface="+mj-lt"/>
              <a:ea typeface="+mj-ea"/>
              <a:cs typeface="+mj-cs"/>
            </a:endParaRPr>
          </a:p>
          <a:p>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2793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A primary pollutant </a:t>
            </a:r>
            <a:r>
              <a:rPr lang="en-US" sz="4800" kern="1200" cap="all" dirty="0" smtClean="0">
                <a:ln w="3175" cmpd="sng">
                  <a:noFill/>
                </a:ln>
                <a:solidFill>
                  <a:schemeClr val="tx1"/>
                </a:solidFill>
                <a:effectLst/>
                <a:latin typeface="+mj-lt"/>
                <a:ea typeface="+mj-ea"/>
                <a:cs typeface="+mj-cs"/>
              </a:rPr>
              <a:t>is</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vehicle exhaust</a:t>
            </a:r>
            <a:endParaRPr lang="en-US" dirty="0"/>
          </a:p>
        </p:txBody>
      </p:sp>
    </p:spTree>
    <p:extLst>
      <p:ext uri="{BB962C8B-B14F-4D97-AF65-F5344CB8AC3E}">
        <p14:creationId xmlns:p14="http://schemas.microsoft.com/office/powerpoint/2010/main" val="208105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a secondary pollutant </a:t>
            </a:r>
            <a:r>
              <a:rPr lang="en-US" sz="4800" kern="1200" cap="all" dirty="0" smtClean="0">
                <a:ln w="3175" cmpd="sng">
                  <a:noFill/>
                </a:ln>
                <a:solidFill>
                  <a:schemeClr val="tx1"/>
                </a:solidFill>
                <a:effectLst/>
                <a:latin typeface="+mj-lt"/>
                <a:ea typeface="+mj-ea"/>
                <a:cs typeface="+mj-cs"/>
              </a:rPr>
              <a:t>is.</a:t>
            </a:r>
            <a:endParaRPr lang="en-US" sz="4800" kern="1200" cap="all" dirty="0" smtClean="0">
              <a:ln w="3175" cmpd="sng">
                <a:noFill/>
              </a:ln>
              <a:solidFill>
                <a:schemeClr val="tx1"/>
              </a:solidFill>
              <a:effectLst/>
              <a:latin typeface="+mj-lt"/>
              <a:ea typeface="+mj-ea"/>
              <a:cs typeface="+mj-cs"/>
            </a:endParaRPr>
          </a:p>
          <a:p>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smog</a:t>
            </a:r>
            <a:endParaRPr lang="en-US" dirty="0"/>
          </a:p>
        </p:txBody>
      </p:sp>
    </p:spTree>
    <p:extLst>
      <p:ext uri="{BB962C8B-B14F-4D97-AF65-F5344CB8AC3E}">
        <p14:creationId xmlns:p14="http://schemas.microsoft.com/office/powerpoint/2010/main" val="316541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A major source of pollution in the United States </a:t>
            </a:r>
            <a:r>
              <a:rPr lang="en-US" sz="4800" kern="1200" cap="all" dirty="0" smtClean="0">
                <a:ln w="3175" cmpd="sng">
                  <a:noFill/>
                </a:ln>
                <a:solidFill>
                  <a:schemeClr val="tx1"/>
                </a:solidFill>
                <a:effectLst/>
                <a:latin typeface="+mj-lt"/>
                <a:ea typeface="+mj-ea"/>
                <a:cs typeface="+mj-cs"/>
              </a:rPr>
              <a:t>is</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vehicle exhaust</a:t>
            </a:r>
            <a:r>
              <a:rPr lang="en-US" sz="2400" cap="all" dirty="0">
                <a:ln w="3175" cmpd="sng">
                  <a:noFill/>
                </a:ln>
                <a:solidFill>
                  <a:schemeClr val="tx1"/>
                </a:solidFill>
              </a:rPr>
              <a:t>.</a:t>
            </a:r>
            <a:endParaRPr lang="en-US" dirty="0"/>
          </a:p>
        </p:txBody>
      </p:sp>
    </p:spTree>
    <p:extLst>
      <p:ext uri="{BB962C8B-B14F-4D97-AF65-F5344CB8AC3E}">
        <p14:creationId xmlns:p14="http://schemas.microsoft.com/office/powerpoint/2010/main" val="67355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Cars that run on both electricity and gasoline are </a:t>
            </a:r>
            <a:r>
              <a:rPr lang="en-US" sz="4800" kern="1200" cap="all" dirty="0" smtClean="0">
                <a:ln w="3175" cmpd="sng">
                  <a:noFill/>
                </a:ln>
                <a:solidFill>
                  <a:schemeClr val="tx1"/>
                </a:solidFill>
                <a:effectLst/>
                <a:latin typeface="+mj-lt"/>
                <a:ea typeface="+mj-ea"/>
                <a:cs typeface="+mj-cs"/>
              </a:rPr>
              <a:t>called</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hybrid cars</a:t>
            </a:r>
            <a:endParaRPr lang="en-US" dirty="0"/>
          </a:p>
        </p:txBody>
      </p:sp>
    </p:spTree>
    <p:extLst>
      <p:ext uri="{BB962C8B-B14F-4D97-AF65-F5344CB8AC3E}">
        <p14:creationId xmlns:p14="http://schemas.microsoft.com/office/powerpoint/2010/main" val="164280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kern="1200" cap="all" dirty="0" smtClean="0">
                <a:ln w="3175" cmpd="sng">
                  <a:noFill/>
                </a:ln>
                <a:solidFill>
                  <a:schemeClr val="tx1"/>
                </a:solidFill>
                <a:effectLst/>
                <a:latin typeface="+mj-lt"/>
                <a:ea typeface="+mj-ea"/>
                <a:cs typeface="+mj-cs"/>
              </a:rPr>
              <a:t>Explain how smog is formed.  B) Is it a primary or secondary pollutant?  C) How did you know? </a:t>
            </a:r>
            <a:r>
              <a:rPr lang="en-US" sz="4800" u="sng" kern="1200" cap="all" dirty="0" smtClean="0">
                <a:ln w="3175" cmpd="sng">
                  <a:noFill/>
                </a:ln>
                <a:solidFill>
                  <a:schemeClr val="tx1"/>
                </a:solidFill>
                <a:effectLst/>
                <a:latin typeface="+mj-lt"/>
                <a:ea typeface="+mj-ea"/>
                <a:cs typeface="+mj-cs"/>
              </a:rPr>
              <a:t>A)  Smog is formed when vehicle exhaust reacts with sunlight &amp; air to form ozone.  More vehicle exhaust and the ozone mix higher up in the atmosphere to create smog.  B)  Smog is a secondary pollutant.  C)  Because smog is formed from another type of pollution, it must be a secondary pollutant.</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37193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b="1" u="sng" kern="1200" cap="all" dirty="0" smtClean="0">
                <a:ln w="3175" cmpd="sng">
                  <a:noFill/>
                </a:ln>
                <a:solidFill>
                  <a:schemeClr val="tx1"/>
                </a:solidFill>
                <a:effectLst/>
                <a:latin typeface="+mj-lt"/>
                <a:ea typeface="+mj-ea"/>
                <a:cs typeface="+mj-cs"/>
              </a:rPr>
              <a:t>Extra Credit:</a:t>
            </a:r>
            <a:r>
              <a:rPr lang="en-US" sz="4800" kern="1200" cap="all" dirty="0" smtClean="0">
                <a:ln w="3175" cmpd="sng">
                  <a:noFill/>
                </a:ln>
                <a:solidFill>
                  <a:schemeClr val="tx1"/>
                </a:solidFill>
                <a:effectLst/>
                <a:latin typeface="+mj-lt"/>
                <a:ea typeface="+mj-ea"/>
                <a:cs typeface="+mj-cs"/>
              </a:rPr>
              <a:t>  Winds that sailors used; Meanings of root of words (like sphere; </a:t>
            </a:r>
            <a:r>
              <a:rPr lang="en-US" sz="4800" kern="1200" cap="all" dirty="0" err="1" smtClean="0">
                <a:ln w="3175" cmpd="sng">
                  <a:noFill/>
                </a:ln>
                <a:solidFill>
                  <a:schemeClr val="tx1"/>
                </a:solidFill>
                <a:effectLst/>
                <a:latin typeface="+mj-lt"/>
                <a:ea typeface="+mj-ea"/>
                <a:cs typeface="+mj-cs"/>
              </a:rPr>
              <a:t>meso</a:t>
            </a:r>
            <a:r>
              <a:rPr lang="en-US" sz="4800" kern="1200" cap="all" dirty="0" smtClean="0">
                <a:ln w="3175" cmpd="sng">
                  <a:noFill/>
                </a:ln>
                <a:solidFill>
                  <a:schemeClr val="tx1"/>
                </a:solidFill>
                <a:effectLst/>
                <a:latin typeface="+mj-lt"/>
                <a:ea typeface="+mj-ea"/>
                <a:cs typeface="+mj-cs"/>
              </a:rPr>
              <a:t>; </a:t>
            </a:r>
            <a:r>
              <a:rPr lang="en-US" sz="4800" kern="1200" cap="all" dirty="0" err="1" smtClean="0">
                <a:ln w="3175" cmpd="sng">
                  <a:noFill/>
                </a:ln>
                <a:solidFill>
                  <a:schemeClr val="tx1"/>
                </a:solidFill>
                <a:effectLst/>
                <a:latin typeface="+mj-lt"/>
                <a:ea typeface="+mj-ea"/>
                <a:cs typeface="+mj-cs"/>
              </a:rPr>
              <a:t>tropo</a:t>
            </a:r>
            <a:r>
              <a:rPr lang="en-US" sz="4800" kern="1200" cap="all" dirty="0" smtClean="0">
                <a:ln w="3175" cmpd="sng">
                  <a:noFill/>
                </a:ln>
                <a:solidFill>
                  <a:schemeClr val="tx1"/>
                </a:solidFill>
                <a:effectLst/>
                <a:latin typeface="+mj-lt"/>
                <a:ea typeface="+mj-ea"/>
                <a:cs typeface="+mj-cs"/>
              </a:rPr>
              <a:t>; </a:t>
            </a:r>
            <a:r>
              <a:rPr lang="en-US" sz="4800" kern="1200" cap="all" dirty="0" err="1" smtClean="0">
                <a:ln w="3175" cmpd="sng">
                  <a:noFill/>
                </a:ln>
                <a:solidFill>
                  <a:schemeClr val="tx1"/>
                </a:solidFill>
                <a:effectLst/>
                <a:latin typeface="+mj-lt"/>
                <a:ea typeface="+mj-ea"/>
                <a:cs typeface="+mj-cs"/>
              </a:rPr>
              <a:t>strato</a:t>
            </a:r>
            <a:r>
              <a:rPr lang="en-US" sz="4800" kern="1200" cap="all" dirty="0" smtClean="0">
                <a:ln w="3175" cmpd="sng">
                  <a:noFill/>
                </a:ln>
                <a:solidFill>
                  <a:schemeClr val="tx1"/>
                </a:solidFill>
                <a:effectLst/>
                <a:latin typeface="+mj-lt"/>
                <a:ea typeface="+mj-ea"/>
                <a:cs typeface="+mj-cs"/>
              </a:rPr>
              <a:t>; </a:t>
            </a:r>
            <a:r>
              <a:rPr lang="en-US" sz="4800" kern="1200" cap="all" dirty="0" err="1" smtClean="0">
                <a:ln w="3175" cmpd="sng">
                  <a:noFill/>
                </a:ln>
                <a:solidFill>
                  <a:schemeClr val="tx1"/>
                </a:solidFill>
                <a:effectLst/>
                <a:latin typeface="+mj-lt"/>
                <a:ea typeface="+mj-ea"/>
                <a:cs typeface="+mj-cs"/>
              </a:rPr>
              <a:t>thermo</a:t>
            </a:r>
            <a:r>
              <a:rPr lang="en-US" sz="4800" kern="1200" cap="all" dirty="0" smtClean="0">
                <a:ln w="3175" cmpd="sng">
                  <a:noFill/>
                </a:ln>
                <a:solidFill>
                  <a:schemeClr val="tx1"/>
                </a:solidFill>
                <a:effectLst/>
                <a:latin typeface="+mj-lt"/>
                <a:ea typeface="+mj-ea"/>
                <a:cs typeface="+mj-cs"/>
              </a:rPr>
              <a:t>)</a:t>
            </a:r>
          </a:p>
          <a:p>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5561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kern="1200" cap="all" dirty="0" smtClean="0">
                <a:ln w="3175" cmpd="sng">
                  <a:noFill/>
                </a:ln>
                <a:solidFill>
                  <a:schemeClr val="tx1"/>
                </a:solidFill>
                <a:effectLst/>
                <a:latin typeface="+mj-lt"/>
                <a:ea typeface="+mj-ea"/>
                <a:cs typeface="+mj-cs"/>
              </a:rPr>
              <a:t>The auroras are caused by electrically charged particles in the</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ionosphere</a:t>
            </a:r>
            <a:endParaRPr lang="en-US" dirty="0"/>
          </a:p>
        </p:txBody>
      </p:sp>
    </p:spTree>
    <p:extLst>
      <p:ext uri="{BB962C8B-B14F-4D97-AF65-F5344CB8AC3E}">
        <p14:creationId xmlns:p14="http://schemas.microsoft.com/office/powerpoint/2010/main" val="222465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where is the ozone layer?</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stratosphere</a:t>
            </a:r>
            <a:endParaRPr lang="en-US" dirty="0"/>
          </a:p>
        </p:txBody>
      </p:sp>
    </p:spTree>
    <p:extLst>
      <p:ext uri="{BB962C8B-B14F-4D97-AF65-F5344CB8AC3E}">
        <p14:creationId xmlns:p14="http://schemas.microsoft.com/office/powerpoint/2010/main" val="269498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Air pressure is greatest at Earth’s surface because</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gravity pulls molecules towards Earth’s surface.</a:t>
            </a:r>
            <a:endParaRPr lang="en-US" dirty="0"/>
          </a:p>
        </p:txBody>
      </p:sp>
    </p:spTree>
    <p:extLst>
      <p:ext uri="{BB962C8B-B14F-4D97-AF65-F5344CB8AC3E}">
        <p14:creationId xmlns:p14="http://schemas.microsoft.com/office/powerpoint/2010/main" val="127636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kern="1200" cap="all" dirty="0" smtClean="0">
                <a:ln w="3175" cmpd="sng">
                  <a:noFill/>
                </a:ln>
                <a:solidFill>
                  <a:schemeClr val="tx1"/>
                </a:solidFill>
                <a:effectLst/>
                <a:latin typeface="+mj-lt"/>
                <a:ea typeface="+mj-ea"/>
                <a:cs typeface="+mj-cs"/>
              </a:rPr>
              <a:t>Differences in air temperatures at different altitudes are caused by</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the way gases absorb solar energy.</a:t>
            </a:r>
            <a:endParaRPr lang="en-US" dirty="0"/>
          </a:p>
        </p:txBody>
      </p:sp>
    </p:spTree>
    <p:extLst>
      <p:ext uri="{BB962C8B-B14F-4D97-AF65-F5344CB8AC3E}">
        <p14:creationId xmlns:p14="http://schemas.microsoft.com/office/powerpoint/2010/main" val="276613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How much of the sun’s energy is absorbed by our atmosphere? </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About 2 billionths (with a B)!</a:t>
            </a:r>
            <a:endParaRPr lang="en-US" dirty="0"/>
          </a:p>
        </p:txBody>
      </p:sp>
    </p:spTree>
    <p:extLst>
      <p:ext uri="{BB962C8B-B14F-4D97-AF65-F5344CB8AC3E}">
        <p14:creationId xmlns:p14="http://schemas.microsoft.com/office/powerpoint/2010/main" val="151719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kern="1200" cap="all" dirty="0" smtClean="0">
                <a:ln w="3175" cmpd="sng">
                  <a:noFill/>
                </a:ln>
                <a:solidFill>
                  <a:schemeClr val="tx1"/>
                </a:solidFill>
                <a:effectLst/>
                <a:latin typeface="+mj-lt"/>
                <a:ea typeface="+mj-ea"/>
                <a:cs typeface="+mj-cs"/>
              </a:rPr>
              <a:t>When you cool down because cold water is poured over your head</a:t>
            </a:r>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Convection – water is moving</a:t>
            </a:r>
            <a:endParaRPr lang="en-US" dirty="0"/>
          </a:p>
        </p:txBody>
      </p:sp>
    </p:spTree>
    <p:extLst>
      <p:ext uri="{BB962C8B-B14F-4D97-AF65-F5344CB8AC3E}">
        <p14:creationId xmlns:p14="http://schemas.microsoft.com/office/powerpoint/2010/main" val="383953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kern="1200" cap="all" dirty="0" smtClean="0">
                <a:ln w="3175" cmpd="sng">
                  <a:noFill/>
                </a:ln>
                <a:solidFill>
                  <a:schemeClr val="tx1"/>
                </a:solidFill>
                <a:effectLst/>
                <a:latin typeface="+mj-lt"/>
                <a:ea typeface="+mj-ea"/>
                <a:cs typeface="+mj-cs"/>
              </a:rPr>
              <a:t>When a metal spoon in spaghetti sauce heats up it is called?</a:t>
            </a:r>
          </a:p>
          <a:p>
            <a:endParaRPr lang="en-US" dirty="0"/>
          </a:p>
        </p:txBody>
      </p:sp>
      <p:sp>
        <p:nvSpPr>
          <p:cNvPr id="4" name="Subtitle 3"/>
          <p:cNvSpPr>
            <a:spLocks noGrp="1"/>
          </p:cNvSpPr>
          <p:nvPr>
            <p:ph type="subTitle" idx="1"/>
          </p:nvPr>
        </p:nvSpPr>
        <p:spPr/>
        <p:txBody>
          <a:bodyPr/>
          <a:lstStyle/>
          <a:p>
            <a:r>
              <a:rPr lang="en-US" sz="2400" u="sng" cap="all" dirty="0">
                <a:ln w="3175" cmpd="sng">
                  <a:noFill/>
                </a:ln>
                <a:solidFill>
                  <a:schemeClr val="tx1"/>
                </a:solidFill>
              </a:rPr>
              <a:t>Conduction – heat </a:t>
            </a:r>
            <a:r>
              <a:rPr lang="en-US" sz="2400" u="sng" cap="all" dirty="0" smtClean="0">
                <a:ln w="3175" cmpd="sng">
                  <a:noFill/>
                </a:ln>
                <a:solidFill>
                  <a:schemeClr val="tx1"/>
                </a:solidFill>
              </a:rPr>
              <a:t>traveling through vibrations or through touch</a:t>
            </a:r>
            <a:endParaRPr lang="en-US" dirty="0"/>
          </a:p>
        </p:txBody>
      </p:sp>
    </p:spTree>
    <p:extLst>
      <p:ext uri="{BB962C8B-B14F-4D97-AF65-F5344CB8AC3E}">
        <p14:creationId xmlns:p14="http://schemas.microsoft.com/office/powerpoint/2010/main" val="401461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TotalTime>
  <Words>475</Words>
  <Application>Microsoft Office PowerPoint</Application>
  <PresentationFormat>Widescreen</PresentationFormat>
  <Paragraphs>51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Century Gothic</vt:lpstr>
      <vt:lpstr>Wingdings 3</vt:lpstr>
      <vt:lpstr>Slice</vt:lpstr>
      <vt:lpstr>The atmosphere is  </vt:lpstr>
      <vt:lpstr>The atmosphere is made of </vt:lpstr>
      <vt:lpstr>The auroras are caused by electrically charged particles in the</vt:lpstr>
      <vt:lpstr>where is the ozone layer?</vt:lpstr>
      <vt:lpstr>Air pressure is greatest at Earth’s surface because</vt:lpstr>
      <vt:lpstr>Differences in air temperatures at different altitudes are caused by</vt:lpstr>
      <vt:lpstr>How much of the sun’s energy is absorbed by our atmosphere? </vt:lpstr>
      <vt:lpstr>When you cool down because cold water is poured over your head</vt:lpstr>
      <vt:lpstr>When a metal spoon in spaghetti sauce heats up it is called? </vt:lpstr>
      <vt:lpstr>When a lizard gets warm from the heat of a lamp above its cage</vt:lpstr>
      <vt:lpstr>Explain the greenhouse effect </vt:lpstr>
      <vt:lpstr>Why is The greenhouse effect is good for us? </vt:lpstr>
      <vt:lpstr>Why is global warming happening? </vt:lpstr>
      <vt:lpstr>Winds are caused by</vt:lpstr>
      <vt:lpstr>Where does warm air rise? </vt:lpstr>
      <vt:lpstr>Where does cold air sink? </vt:lpstr>
      <vt:lpstr>Convection cells move in</vt:lpstr>
      <vt:lpstr>Winds traveling north and south appear to curve due to the </vt:lpstr>
      <vt:lpstr>Local winds are produced by</vt:lpstr>
      <vt:lpstr>How can the wind help you find the ocean if you are lost? During the day, winds blow from the ocean to land.  If you walk directly into the wind, you should make your way to the ocean/beach. </vt:lpstr>
      <vt:lpstr>A primary pollutant is</vt:lpstr>
      <vt:lpstr>a secondary pollutant is. </vt:lpstr>
      <vt:lpstr>A major source of pollution in the United States is</vt:lpstr>
      <vt:lpstr>Cars that run on both electricity and gasoline are called</vt:lpstr>
      <vt:lpstr>Explain how smog is formed.  B) Is it a primary or secondary pollutant?  C) How did you know? A)  Smog is formed when vehicle exhaust reacts with sunlight &amp; air to form ozone.  More vehicle exhaust and the ozone mix higher up in the atmosphere to create smog.  B)  Smog is a secondary pollutant.  C)  Because smog is formed from another type of pollution, it must be a secondary pollutant.</vt:lpstr>
      <vt:lpstr>Extra Credit:  Winds that sailors used; Meanings of root of words (like sphere; meso; tropo; strato; thermo) </vt:lpstr>
    </vt:vector>
  </TitlesOfParts>
  <Company>WTPS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atmosphere is</dc:title>
  <dc:creator>Lynn Cronin</dc:creator>
  <cp:lastModifiedBy>Lynn Cronin</cp:lastModifiedBy>
  <cp:revision>3</cp:revision>
  <dcterms:created xsi:type="dcterms:W3CDTF">2015-12-09T15:55:19Z</dcterms:created>
  <dcterms:modified xsi:type="dcterms:W3CDTF">2015-12-09T16:48:03Z</dcterms:modified>
</cp:coreProperties>
</file>