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7" r:id="rId21"/>
    <p:sldId id="278" r:id="rId22"/>
    <p:sldId id="279" r:id="rId23"/>
    <p:sldId id="281" r:id="rId24"/>
    <p:sldId id="283" r:id="rId25"/>
    <p:sldId id="284" r:id="rId26"/>
    <p:sldId id="286" r:id="rId27"/>
    <p:sldId id="285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44" autoAdjust="0"/>
    <p:restoredTop sz="94660"/>
  </p:normalViewPr>
  <p:slideViewPr>
    <p:cSldViewPr snapToGrid="0">
      <p:cViewPr>
        <p:scale>
          <a:sx n="59" d="100"/>
          <a:sy n="59" d="100"/>
        </p:scale>
        <p:origin x="52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19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91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CD22C7-582D-4E1B-893C-AFD4C7193E6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E08860-E539-4365-B285-09D365FD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82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in the air!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WC Chapter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3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4563" y="2142066"/>
            <a:ext cx="240410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5135" y="5147293"/>
            <a:ext cx="211989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Conduction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0874" y="4751245"/>
            <a:ext cx="2076351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Convection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5030" y="4750475"/>
            <a:ext cx="973265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</a:rPr>
              <a:t>Wind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4563" y="2142066"/>
            <a:ext cx="240410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5135" y="5147293"/>
            <a:ext cx="211989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Conduction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0874" y="4751245"/>
            <a:ext cx="2076351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Convection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5030" y="4750475"/>
            <a:ext cx="973265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</a:rPr>
              <a:t>Wind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830" y="2582003"/>
            <a:ext cx="973265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rises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25081" y="3080767"/>
            <a:ext cx="508405" cy="388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8502" y="3818915"/>
            <a:ext cx="2190593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ocean/sea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5135" y="4207062"/>
            <a:ext cx="2190593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Sea breeze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432198" y="5396675"/>
            <a:ext cx="72571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08826" y="5520047"/>
            <a:ext cx="72571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88656" y="5643419"/>
            <a:ext cx="72571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170" t="29009" r="22139" b="10878"/>
          <a:stretch/>
        </p:blipFill>
        <p:spPr bwMode="auto">
          <a:xfrm>
            <a:off x="2645974" y="609600"/>
            <a:ext cx="8957452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4995" y="609600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evaporation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995" y="1233055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condensation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995" y="1870365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transpiration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995" y="2507675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precipitation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995" y="3179618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runoff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995" y="3837710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groundwater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4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170" t="29009" r="22139" b="10878"/>
          <a:stretch/>
        </p:blipFill>
        <p:spPr bwMode="auto">
          <a:xfrm>
            <a:off x="2645974" y="609600"/>
            <a:ext cx="8957452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4995" y="609600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evaporation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995" y="1233055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condensation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995" y="1870365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transpiration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995" y="2507675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precipitation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995" y="3179618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runoff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995" y="3837710"/>
            <a:ext cx="2119893" cy="49876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groundwater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76771 0.2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85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83 -0.21342 L 0.57383 0.03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54662 0.18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20977 0.01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5431 0.3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24193 0.149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humidity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The amount of water </a:t>
            </a:r>
            <a:br>
              <a:rPr lang="en-US" sz="4400" dirty="0" smtClean="0"/>
            </a:br>
            <a:r>
              <a:rPr lang="en-US" sz="4400" dirty="0" smtClean="0"/>
              <a:t>vapor in the air</a:t>
            </a:r>
          </a:p>
          <a:p>
            <a:endParaRPr lang="en-US" sz="4400" dirty="0"/>
          </a:p>
          <a:p>
            <a:r>
              <a:rPr lang="en-US" sz="4400" dirty="0" smtClean="0"/>
              <a:t>Very important when </a:t>
            </a:r>
            <a:br>
              <a:rPr lang="en-US" sz="4400" dirty="0" smtClean="0"/>
            </a:br>
            <a:r>
              <a:rPr lang="en-US" sz="4400" dirty="0" smtClean="0"/>
              <a:t>looking at weather</a:t>
            </a:r>
            <a:endParaRPr lang="en-US" sz="4400" dirty="0"/>
          </a:p>
        </p:txBody>
      </p:sp>
      <p:pic>
        <p:nvPicPr>
          <p:cNvPr id="4" name="Picture 3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8952548" y="609599"/>
            <a:ext cx="1380172" cy="2335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7572376" y="2065867"/>
            <a:ext cx="1380172" cy="2335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9194801" y="3532241"/>
            <a:ext cx="1380172" cy="2335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7179470" y="4699820"/>
            <a:ext cx="1380172" cy="2335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30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Cold air is tightly packed</a:t>
            </a:r>
            <a:br>
              <a:rPr lang="en-US" sz="4400" dirty="0" smtClean="0"/>
            </a:br>
            <a:r>
              <a:rPr lang="en-US" sz="3200" dirty="0" smtClean="0"/>
              <a:t>only a few water molecules fit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4873" y="1939636"/>
            <a:ext cx="5694217" cy="46274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32730" y="360988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27" name="Picture 2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723684" y="2120135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444721" y="3846039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428127">
            <a:off x="3482080" y="499715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7845310" y="453876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078814" y="1924256"/>
            <a:ext cx="5432604" cy="4597379"/>
            <a:chOff x="3078814" y="1924256"/>
            <a:chExt cx="5432604" cy="4597379"/>
          </a:xfrm>
        </p:grpSpPr>
        <p:sp>
          <p:nvSpPr>
            <p:cNvPr id="5" name="Oval 4"/>
            <p:cNvSpPr/>
            <p:nvPr/>
          </p:nvSpPr>
          <p:spPr>
            <a:xfrm>
              <a:off x="5555673" y="423602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239007" y="486198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060662" y="3330099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819182" y="406977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968783" y="355715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78530" y="467244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391726" y="423602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048578" y="506012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896715" y="3330099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423456" y="5526037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804836" y="355715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976113" y="486198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465159" y="2117295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195457" y="582890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071039" y="2770533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190731" y="2424170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002238" y="2777847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078814" y="4662245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727453" y="4169259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429058" y="192425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136756" y="3609883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83088" y="5283392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112600" y="5814674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71220" y="2862992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7391726" y="5776297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86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But as air gets warmer it spreads out</a:t>
            </a:r>
            <a:br>
              <a:rPr lang="en-US" sz="4400" dirty="0" smtClean="0"/>
            </a:br>
            <a:r>
              <a:rPr lang="en-US" sz="3200" dirty="0" smtClean="0"/>
              <a:t>an more water molecules fit 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4873" y="1939636"/>
            <a:ext cx="5694217" cy="46274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32730" y="360988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27" name="Picture 2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723684" y="2120135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444721" y="3846039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428127">
            <a:off x="3482080" y="499715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7845310" y="453876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078814" y="1924256"/>
            <a:ext cx="5432604" cy="4597379"/>
            <a:chOff x="3078814" y="1924256"/>
            <a:chExt cx="5432604" cy="4597379"/>
          </a:xfrm>
        </p:grpSpPr>
        <p:sp>
          <p:nvSpPr>
            <p:cNvPr id="5" name="Oval 4"/>
            <p:cNvSpPr/>
            <p:nvPr/>
          </p:nvSpPr>
          <p:spPr>
            <a:xfrm>
              <a:off x="5555673" y="423602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239007" y="486198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060662" y="3330099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819182" y="406977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968783" y="355715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78530" y="467244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391726" y="423602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048578" y="506012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896715" y="3330099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423456" y="5526037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804836" y="355715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976113" y="486198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465159" y="2117295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195457" y="5828908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071039" y="2770533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190731" y="2424170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002238" y="2777847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078814" y="4662245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727453" y="4169259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429058" y="1924256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136756" y="3609883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83088" y="5283392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112600" y="5814674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71220" y="2862992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7391726" y="5776297"/>
              <a:ext cx="706582" cy="692727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43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But as air gets warmer it spreads out</a:t>
            </a:r>
            <a:br>
              <a:rPr lang="en-US" sz="4400" dirty="0" smtClean="0"/>
            </a:br>
            <a:r>
              <a:rPr lang="en-US" sz="3200" dirty="0" smtClean="0"/>
              <a:t>an more water molecules fit 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4873" y="1939636"/>
            <a:ext cx="5694217" cy="46274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5210" y="2817022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27" name="Picture 2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723684" y="2120135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444721" y="3846039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428127">
            <a:off x="3482080" y="499715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7845310" y="453876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555673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6244" y="5352862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60662" y="333009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9182" y="406977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68783" y="355715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78530" y="467244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91726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48578" y="506012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44297" y="291715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69301" y="6238141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037956" y="358770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76113" y="486198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52508" y="191130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36379" y="620277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562432" y="207434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61152" y="217939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72204" y="2008384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78814" y="466224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727453" y="41692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29058" y="192425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36756" y="360988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99302" y="598124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721305" y="614429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923116" y="262883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063694" y="596678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36" name="Picture 35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4319842" y="2798188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8466382">
            <a:off x="6711054" y="549550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21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But as air gets warmer it spreads out</a:t>
            </a:r>
            <a:br>
              <a:rPr lang="en-US" sz="4400" dirty="0" smtClean="0"/>
            </a:br>
            <a:r>
              <a:rPr lang="en-US" sz="3200" dirty="0" smtClean="0"/>
              <a:t>an more water molecules fit 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4873" y="1939636"/>
            <a:ext cx="5694217" cy="46274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89660" y="25257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27" name="Picture 2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723684" y="2120135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444721" y="3846039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428127">
            <a:off x="3482080" y="499715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7845310" y="453876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555673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6244" y="5352862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60662" y="333009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9182" y="406977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68783" y="355715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78530" y="467244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91726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48578" y="506012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16985" y="289160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69301" y="6238141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527309" y="369861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76113" y="486198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52508" y="191130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36379" y="620277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219038" y="159353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61152" y="217939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72204" y="2008384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78814" y="466224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727453" y="41692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29058" y="192425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36756" y="360988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99302" y="598124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721305" y="614429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456170" y="232470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063694" y="596678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36" name="Picture 35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4319842" y="2798188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8466382">
            <a:off x="6711054" y="549550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628971">
            <a:off x="7518143" y="2788722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0355181">
            <a:off x="3097191" y="231334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18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4873" y="1939636"/>
            <a:ext cx="5694217" cy="46274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89660" y="25257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27" name="Picture 2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723684" y="2120135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444721" y="3846039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428127">
            <a:off x="3482080" y="499715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7845310" y="453876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555673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6244" y="5352862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60662" y="333009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9182" y="406977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68783" y="355715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78530" y="467244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91726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48578" y="506012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16985" y="289160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69301" y="6238141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527309" y="369861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76113" y="486198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52508" y="191130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36379" y="620277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219038" y="159353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61152" y="217939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72204" y="2008384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78814" y="466224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727453" y="41692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29058" y="192425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36756" y="360988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99302" y="598124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721305" y="614429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456170" y="232470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063694" y="596678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36" name="Picture 35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4319842" y="2798188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8466382">
            <a:off x="6711054" y="549550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628971">
            <a:off x="7518143" y="2788722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0355181">
            <a:off x="3097191" y="231334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0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917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And the humidity rises </a:t>
            </a:r>
            <a:br>
              <a:rPr lang="en-US" sz="6000" dirty="0"/>
            </a:br>
            <a:r>
              <a:rPr lang="en-US" sz="4400" dirty="0"/>
              <a:t>because there is more water in the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4873" y="1939636"/>
            <a:ext cx="5694217" cy="46274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89660" y="25257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27" name="Picture 2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723684" y="2120135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444721" y="3846039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428127">
            <a:off x="3482080" y="499715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7845310" y="453876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555673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6244" y="5352862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60662" y="333009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9182" y="406977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68783" y="355715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78530" y="467244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91726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48578" y="506012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16985" y="289160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69301" y="6238141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527309" y="369861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76113" y="486198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52508" y="191130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36379" y="620277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219038" y="159353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61152" y="217939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72204" y="2008384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78814" y="466224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727453" y="41692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29058" y="192425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36756" y="360988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99302" y="598124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721305" y="614429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456170" y="232470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063694" y="596678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36" name="Picture 35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4319842" y="2798188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8466382">
            <a:off x="6711054" y="549550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628971">
            <a:off x="7518143" y="2788722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0355181">
            <a:off x="3097191" y="231334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14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06442"/>
          </a:xfrm>
        </p:spPr>
        <p:txBody>
          <a:bodyPr>
            <a:noAutofit/>
          </a:bodyPr>
          <a:lstStyle/>
          <a:p>
            <a:r>
              <a:rPr lang="en-US" sz="4000" dirty="0" smtClean="0"/>
              <a:t>But when it gets cooler again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the water molecules actually get pushed out of the air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4873" y="1939636"/>
            <a:ext cx="5694217" cy="46274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89660" y="25257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27" name="Picture 2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723684" y="2120135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444721" y="3846039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428127">
            <a:off x="3482080" y="499715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7845310" y="453876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555673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6244" y="5352862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60662" y="333009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9182" y="406977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68783" y="355715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78530" y="467244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91726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48578" y="506012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16985" y="289160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69301" y="6238141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527309" y="369861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76113" y="486198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52508" y="191130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36379" y="620277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219038" y="159353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61152" y="217939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72204" y="2008384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78814" y="466224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727453" y="41692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29058" y="192425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36756" y="360988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99302" y="598124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721305" y="614429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456170" y="232470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063694" y="596678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36" name="Picture 35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4319842" y="2798188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8466382">
            <a:off x="6711054" y="549550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628971">
            <a:off x="7518143" y="2788722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20355181">
            <a:off x="3097191" y="2313340"/>
            <a:ext cx="812708" cy="1183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10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6706 0.0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08489 0.066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2318 0.11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5352 -0.101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2981 -0.100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06442"/>
          </a:xfrm>
        </p:spPr>
        <p:txBody>
          <a:bodyPr>
            <a:noAutofit/>
          </a:bodyPr>
          <a:lstStyle/>
          <a:p>
            <a:r>
              <a:rPr lang="en-US" sz="4000" dirty="0" smtClean="0"/>
              <a:t>And the humidity lowers again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because the water was pushed out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4873" y="1939636"/>
            <a:ext cx="5694217" cy="462741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89660" y="25257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27" name="Picture 26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723684" y="2120135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444721" y="3846039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7845310" y="4538766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555673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6244" y="5352862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60662" y="333009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9182" y="406977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68783" y="355715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78530" y="467244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91726" y="423602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48578" y="506012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685685" y="3349080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482920" y="563327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527309" y="369861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76113" y="486198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52508" y="191130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36379" y="620277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387396" y="2175672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161152" y="217939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72204" y="2008384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78814" y="466224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727453" y="4169259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29058" y="1924256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36756" y="3609883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99302" y="598124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305111" y="5503918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351903" y="2706345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063694" y="5966787"/>
            <a:ext cx="706582" cy="692727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36" name="Picture 35" descr="http://vignette2.wikia.nocookie.net/warriorstrivia/images/1/13/Raindrop.png/revision/2012080200021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108664">
            <a:off x="4319842" y="2798188"/>
            <a:ext cx="812708" cy="123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3661" t="26098" r="24295"/>
          <a:stretch/>
        </p:blipFill>
        <p:spPr>
          <a:xfrm>
            <a:off x="2869511" y="1782839"/>
            <a:ext cx="6387958" cy="50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8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0644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this air has water in every space available</a:t>
            </a:r>
            <a:br>
              <a:rPr lang="en-US" sz="3200" dirty="0" smtClean="0"/>
            </a:br>
            <a:r>
              <a:rPr lang="en-US" sz="3200" dirty="0" smtClean="0"/>
              <a:t>it is </a:t>
            </a:r>
            <a:r>
              <a:rPr lang="en-US" sz="3200" b="1" u="sng" dirty="0" smtClean="0"/>
              <a:t>saturated</a:t>
            </a:r>
            <a:endParaRPr lang="en-US" sz="2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19483" t="21706" r="23345"/>
          <a:stretch/>
        </p:blipFill>
        <p:spPr>
          <a:xfrm>
            <a:off x="3409292" y="2347784"/>
            <a:ext cx="4870908" cy="3750274"/>
          </a:xfrm>
          <a:prstGeom prst="rect">
            <a:avLst/>
          </a:prstGeom>
        </p:spPr>
      </p:pic>
      <p:pic>
        <p:nvPicPr>
          <p:cNvPr id="38" name="Picture 37" descr="http://vignette2.wikia.nocookie.net/warriorstrivia/images/1/13/Raindrop.png/revision/2012080200021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928338" y="3269264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http://vignette2.wikia.nocookie.net/warriorstrivia/images/1/13/Raindrop.png/revision/2012080200021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6200000">
            <a:off x="5705851" y="3052249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http://vignette2.wikia.nocookie.net/warriorstrivia/images/1/13/Raindrop.png/revision/2012080200021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9498364">
            <a:off x="5560625" y="4859947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http://vignette2.wikia.nocookie.net/warriorstrivia/images/1/13/Raindrop.png/revision/2012080200021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9498364">
            <a:off x="3963257" y="2964033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36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0644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At the current temperature </a:t>
            </a:r>
            <a:br>
              <a:rPr lang="en-US" sz="3200" dirty="0" smtClean="0"/>
            </a:br>
            <a:r>
              <a:rPr lang="en-US" sz="3200" dirty="0" smtClean="0"/>
              <a:t>Ten water molecules will fit in this air</a:t>
            </a:r>
            <a:br>
              <a:rPr lang="en-US" sz="3200" dirty="0" smtClean="0"/>
            </a:br>
            <a:r>
              <a:rPr lang="en-US" sz="3200" dirty="0" smtClean="0"/>
              <a:t>– ten are there – it is 100% saturated.</a:t>
            </a:r>
            <a:endParaRPr lang="en-US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Lets do the math:</a:t>
                </a:r>
              </a:p>
              <a:p>
                <a:pPr marL="0" indent="0">
                  <a:buNone/>
                </a:pPr>
                <a:r>
                  <a:rPr lang="en-US" dirty="0" smtClean="0"/>
                  <a:t>10</a:t>
                </a:r>
              </a:p>
              <a:p>
                <a:pPr marL="0" indent="0">
                  <a:buNone/>
                </a:pPr>
                <a:r>
                  <a:rPr lang="en-US" dirty="0" smtClean="0"/>
                  <a:t>10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9483" t="21706" r="23345"/>
          <a:stretch/>
        </p:blipFill>
        <p:spPr>
          <a:xfrm>
            <a:off x="3409292" y="2347784"/>
            <a:ext cx="4870908" cy="3750274"/>
          </a:xfrm>
          <a:prstGeom prst="rect">
            <a:avLst/>
          </a:prstGeom>
        </p:spPr>
      </p:pic>
      <p:pic>
        <p:nvPicPr>
          <p:cNvPr id="38" name="Picture 37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>
            <a:off x="6928338" y="3269264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6200000">
            <a:off x="5705851" y="3052249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9498364">
            <a:off x="5560625" y="4859947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9498364">
            <a:off x="3963257" y="2964033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5801" y="3432517"/>
            <a:ext cx="411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78181" y="3396614"/>
            <a:ext cx="221816" cy="71805"/>
            <a:chOff x="1358702" y="3269264"/>
            <a:chExt cx="413827" cy="9612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61050" y="3269264"/>
              <a:ext cx="41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58702" y="3365392"/>
              <a:ext cx="41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712588" y="328375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63850" y="3396614"/>
            <a:ext cx="221816" cy="71805"/>
            <a:chOff x="1358702" y="3269264"/>
            <a:chExt cx="413827" cy="961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361050" y="3269264"/>
              <a:ext cx="41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58702" y="3365392"/>
              <a:ext cx="41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669520" y="328375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45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0644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At the current temperature </a:t>
            </a:r>
            <a:br>
              <a:rPr lang="en-US" sz="3200" dirty="0"/>
            </a:br>
            <a:r>
              <a:rPr lang="en-US" sz="3200" dirty="0"/>
              <a:t>Ten water molecules will fit in this air</a:t>
            </a:r>
            <a:br>
              <a:rPr lang="en-US" sz="3200" dirty="0"/>
            </a:br>
            <a:r>
              <a:rPr lang="en-US" sz="3200" dirty="0"/>
              <a:t>– </a:t>
            </a:r>
            <a:r>
              <a:rPr lang="en-US" sz="3200" dirty="0" smtClean="0"/>
              <a:t>but only seven are </a:t>
            </a:r>
            <a:r>
              <a:rPr lang="en-US" sz="3200" dirty="0"/>
              <a:t>there  </a:t>
            </a:r>
            <a:r>
              <a:rPr lang="en-US" sz="3200" dirty="0" smtClean="0"/>
              <a:t>- its </a:t>
            </a:r>
            <a:r>
              <a:rPr lang="en-US" sz="3200" b="1" u="sng" dirty="0" smtClean="0"/>
              <a:t>not </a:t>
            </a:r>
            <a:r>
              <a:rPr lang="en-US" sz="3200" dirty="0" smtClean="0"/>
              <a:t>100</a:t>
            </a:r>
            <a:r>
              <a:rPr lang="en-US" sz="3200" dirty="0"/>
              <a:t>% saturated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Ten water molecules will fit – but only 7 are there</a:t>
            </a:r>
            <a:br>
              <a:rPr lang="en-US" sz="3200" dirty="0" smtClean="0"/>
            </a:br>
            <a:endParaRPr lang="en-US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Lets do the math:</a:t>
                </a:r>
              </a:p>
              <a:p>
                <a:pPr marL="0" indent="0">
                  <a:buNone/>
                </a:pPr>
                <a:r>
                  <a:rPr lang="en-US" dirty="0" smtClean="0"/>
                  <a:t>7</a:t>
                </a:r>
              </a:p>
              <a:p>
                <a:pPr marL="0" indent="0">
                  <a:buNone/>
                </a:pPr>
                <a:r>
                  <a:rPr lang="en-US" dirty="0" smtClean="0"/>
                  <a:t>10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9483" t="21706" r="23345"/>
          <a:stretch/>
        </p:blipFill>
        <p:spPr>
          <a:xfrm>
            <a:off x="3409292" y="2347784"/>
            <a:ext cx="4870908" cy="3750274"/>
          </a:xfrm>
          <a:prstGeom prst="rect">
            <a:avLst/>
          </a:prstGeom>
        </p:spPr>
      </p:pic>
      <p:pic>
        <p:nvPicPr>
          <p:cNvPr id="41" name="Picture 40" descr="http://vignette2.wikia.nocookie.net/warriorstrivia/images/1/13/Raindrop.png/revision/2012080200021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0" b="89646" l="17647" r="80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4968" r="18767" b="9303"/>
          <a:stretch/>
        </p:blipFill>
        <p:spPr bwMode="auto">
          <a:xfrm rot="19498364">
            <a:off x="3963257" y="2964033"/>
            <a:ext cx="568241" cy="9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5801" y="3432517"/>
            <a:ext cx="411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78181" y="3396614"/>
            <a:ext cx="221816" cy="71805"/>
            <a:chOff x="1358702" y="3269264"/>
            <a:chExt cx="413827" cy="9612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61050" y="3269264"/>
              <a:ext cx="41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58702" y="3365392"/>
              <a:ext cx="41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712588" y="328375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63850" y="3396614"/>
            <a:ext cx="221816" cy="71805"/>
            <a:chOff x="1358702" y="3269264"/>
            <a:chExt cx="413827" cy="961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361050" y="3269264"/>
              <a:ext cx="41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58702" y="3365392"/>
              <a:ext cx="4114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669520" y="328375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3960" y="4540146"/>
            <a:ext cx="268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air is 70% saturated</a:t>
            </a:r>
          </a:p>
          <a:p>
            <a:r>
              <a:rPr lang="en-US" dirty="0" smtClean="0"/>
              <a:t>The humidity is 70%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2363850" y="1359102"/>
            <a:ext cx="1976718" cy="1081903"/>
          </a:xfrm>
          <a:prstGeom prst="wedgeRectCallout">
            <a:avLst>
              <a:gd name="adj1" fmla="val -119472"/>
              <a:gd name="adj2" fmla="val 117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amount of water vapor that </a:t>
            </a:r>
            <a:r>
              <a:rPr lang="en-US" u="sng" dirty="0" smtClean="0"/>
              <a:t>is</a:t>
            </a:r>
            <a:r>
              <a:rPr lang="en-US" dirty="0" smtClean="0"/>
              <a:t> in the air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2363850" y="4121078"/>
            <a:ext cx="1976718" cy="1081903"/>
          </a:xfrm>
          <a:prstGeom prst="wedgeRectCallout">
            <a:avLst>
              <a:gd name="adj1" fmla="val -125594"/>
              <a:gd name="adj2" fmla="val -79191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amount of vapor that </a:t>
            </a:r>
            <a:r>
              <a:rPr lang="en-US" u="sng" dirty="0" smtClean="0"/>
              <a:t>could</a:t>
            </a:r>
            <a:r>
              <a:rPr lang="en-US" dirty="0" smtClean="0"/>
              <a:t> fit into the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146486"/>
          </a:xfrm>
        </p:spPr>
        <p:txBody>
          <a:bodyPr/>
          <a:lstStyle/>
          <a:p>
            <a:r>
              <a:rPr lang="en-US" dirty="0" smtClean="0"/>
              <a:t>More math!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Suppose 1 square meter of air at 70° C can hold 10 grams of water vapor.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What is the humidity if there is 8 grams of water vapor in it?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What is the humidity if there is 2 grams of water vapor in it?</a:t>
            </a:r>
            <a:endParaRPr lang="en-US" sz="2000" dirty="0"/>
          </a:p>
        </p:txBody>
      </p:sp>
      <p:pic>
        <p:nvPicPr>
          <p:cNvPr id="1026" name="Picture 2" descr="http://lewamack.com/Facebook/Pics/Smile-Wink-Happy-Thumbs_Up/Happy-Fathers-Day-Emoticons-For-Whats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11" y="441511"/>
            <a:ext cx="24384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9482722" y="4792587"/>
            <a:ext cx="1976718" cy="1081903"/>
          </a:xfrm>
          <a:prstGeom prst="wedgeRectCallout">
            <a:avLst>
              <a:gd name="adj1" fmla="val -319860"/>
              <a:gd name="adj2" fmla="val -114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amount of water vapor that </a:t>
            </a:r>
            <a:r>
              <a:rPr lang="en-US" u="sng" dirty="0" smtClean="0"/>
              <a:t>is</a:t>
            </a:r>
            <a:r>
              <a:rPr lang="en-US" dirty="0" smtClean="0"/>
              <a:t> in the air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8494363" y="537796"/>
            <a:ext cx="1976718" cy="1081903"/>
          </a:xfrm>
          <a:prstGeom prst="wedgeRectCallout">
            <a:avLst>
              <a:gd name="adj1" fmla="val -175594"/>
              <a:gd name="adj2" fmla="val 172498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amount of vapor that </a:t>
            </a:r>
            <a:r>
              <a:rPr lang="en-US" u="sng" dirty="0" smtClean="0"/>
              <a:t>could</a:t>
            </a:r>
            <a:r>
              <a:rPr lang="en-US" dirty="0" smtClean="0"/>
              <a:t> fit into the air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63374" y="2341413"/>
            <a:ext cx="2944906" cy="1990164"/>
            <a:chOff x="8269941" y="2460812"/>
            <a:chExt cx="2944906" cy="1990164"/>
          </a:xfrm>
        </p:grpSpPr>
        <p:sp>
          <p:nvSpPr>
            <p:cNvPr id="4" name="Rectangle 3"/>
            <p:cNvSpPr/>
            <p:nvPr/>
          </p:nvSpPr>
          <p:spPr>
            <a:xfrm>
              <a:off x="8269941" y="2460812"/>
              <a:ext cx="2944906" cy="19901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  </a:t>
              </a:r>
              <a:r>
                <a:rPr lang="en-US" u="sng" dirty="0" smtClean="0">
                  <a:solidFill>
                    <a:schemeClr val="bg1"/>
                  </a:solidFill>
                </a:rPr>
                <a:t> 8 </a:t>
              </a:r>
              <a:r>
                <a:rPr lang="en-US" u="sng" dirty="0" smtClean="0">
                  <a:solidFill>
                    <a:schemeClr val="tx1"/>
                  </a:solidFill>
                </a:rPr>
                <a:t>.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10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655705" y="3264690"/>
              <a:ext cx="221816" cy="71805"/>
              <a:chOff x="1358702" y="3269264"/>
              <a:chExt cx="413827" cy="9612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61050" y="3269264"/>
                <a:ext cx="4114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58702" y="3365392"/>
                <a:ext cx="4114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8879011" y="3264690"/>
              <a:ext cx="221816" cy="71805"/>
              <a:chOff x="1358702" y="3269264"/>
              <a:chExt cx="413827" cy="9612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361050" y="3269264"/>
                <a:ext cx="4114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358702" y="3365392"/>
                <a:ext cx="4114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9128704" y="315182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0.80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56717" y="315182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80%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6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out </a:t>
            </a:r>
            <a:br>
              <a:rPr lang="en-US" dirty="0"/>
            </a:br>
            <a:r>
              <a:rPr lang="en-US" dirty="0"/>
              <a:t>the humidity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Suppose 1 square meter of air at 90° C can hold 20 grams of water vapor.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How much water vapor would be in the air if it was saturated?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How much water would be in the air if the humidity was 50%?</a:t>
            </a:r>
            <a:endParaRPr lang="en-US" sz="2000" dirty="0"/>
          </a:p>
        </p:txBody>
      </p:sp>
      <p:pic>
        <p:nvPicPr>
          <p:cNvPr id="1026" name="Picture 2" descr="http://lewamack.com/Facebook/Pics/Smile-Wink-Happy-Thumbs_Up/Happy-Fathers-Day-Emoticons-For-Whatss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11" y="441511"/>
            <a:ext cx="24384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 when the atmosphere gets cold the air forces the water out (condensation) and forms clouds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ireteanu.com/wp-content/uploads/rainbow-in-the-clouds-15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45" y="2287406"/>
            <a:ext cx="6669769" cy="37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77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how does this happen?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etoffice.gov.uk/media/image/c/4/d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06586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3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58392" y="2951474"/>
            <a:ext cx="4283536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Radiation – from the sun – travels on waves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Morning dew happens when the air suddenly cools down right before dawn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etoffice.gov.uk/media/image/c/4/d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06586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68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water that the air was holding has to condense out – and it lands on the grass and the cars – and anything else that is out there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etoffice.gov.uk/media/image/c/4/d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06586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84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03513" y="2065867"/>
            <a:ext cx="6096000" cy="40671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 – how does this happen?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wikipedy.com/images_c/conden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24" y="2142067"/>
            <a:ext cx="2275977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6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4563" y="2142066"/>
            <a:ext cx="240410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Radiation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4563" y="2142066"/>
            <a:ext cx="240410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8392" y="2951474"/>
            <a:ext cx="4283536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FFFF00"/>
                </a:solidFill>
              </a:rPr>
              <a:t>Conduction – heat from vibration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4563" y="2142066"/>
            <a:ext cx="240410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5135" y="5147293"/>
            <a:ext cx="211989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Conduction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4563" y="2142066"/>
            <a:ext cx="240410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5135" y="5147293"/>
            <a:ext cx="211989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Conduction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8392" y="2951474"/>
            <a:ext cx="4283536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FF00"/>
                </a:solidFill>
              </a:rPr>
              <a:t>Convection – heat rises – stirs the air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4563" y="2142066"/>
            <a:ext cx="240410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5135" y="5147293"/>
            <a:ext cx="211989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Conduction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0874" y="4751245"/>
            <a:ext cx="2076351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Convection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207"/>
            <a:ext cx="10131425" cy="8576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this illustration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991" t="17941" r="17324" b="9516"/>
          <a:stretch/>
        </p:blipFill>
        <p:spPr bwMode="auto">
          <a:xfrm>
            <a:off x="777241" y="944880"/>
            <a:ext cx="10355579" cy="5593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4563" y="2142066"/>
            <a:ext cx="240410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</a:rPr>
              <a:t>Radiation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5135" y="5147293"/>
            <a:ext cx="2119893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Conduction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0874" y="4751245"/>
            <a:ext cx="2076351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Convection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1512" y="2640830"/>
            <a:ext cx="973265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</a:rPr>
              <a:t>Wind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175</TotalTime>
  <Words>623</Words>
  <Application>Microsoft Office PowerPoint</Application>
  <PresentationFormat>Widescreen</PresentationFormat>
  <Paragraphs>314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Celestial</vt:lpstr>
      <vt:lpstr>Water in the air!</vt:lpstr>
      <vt:lpstr>Label this illustration</vt:lpstr>
      <vt:lpstr>Label this illustration</vt:lpstr>
      <vt:lpstr>Label this illustration</vt:lpstr>
      <vt:lpstr>Label this illustration</vt:lpstr>
      <vt:lpstr>Label this illustration</vt:lpstr>
      <vt:lpstr>Label this illustration</vt:lpstr>
      <vt:lpstr>Label this illustration</vt:lpstr>
      <vt:lpstr>Label this illustration</vt:lpstr>
      <vt:lpstr>Label this illustration</vt:lpstr>
      <vt:lpstr>Label this illustration</vt:lpstr>
      <vt:lpstr>PowerPoint Presentation</vt:lpstr>
      <vt:lpstr>PowerPoint Presentation</vt:lpstr>
      <vt:lpstr>humidity</vt:lpstr>
      <vt:lpstr>Cold air is tightly packed only a few water molecules fit</vt:lpstr>
      <vt:lpstr>But as air gets warmer it spreads out an more water molecules fit in</vt:lpstr>
      <vt:lpstr>But as air gets warmer it spreads out an more water molecules fit in</vt:lpstr>
      <vt:lpstr>But as air gets warmer it spreads out an more water molecules fit in</vt:lpstr>
      <vt:lpstr>PowerPoint Presentation</vt:lpstr>
      <vt:lpstr>And the humidity rises  because there is more water in the air</vt:lpstr>
      <vt:lpstr>But when it gets cooler again the water molecules actually get pushed out of the air</vt:lpstr>
      <vt:lpstr>And the humidity lowers again because the water was pushed out</vt:lpstr>
      <vt:lpstr>this air has water in every space available it is saturated</vt:lpstr>
      <vt:lpstr>At the current temperature  Ten water molecules will fit in this air – ten are there – it is 100% saturated.</vt:lpstr>
      <vt:lpstr>At the current temperature  Ten water molecules will fit in this air – but only seven are there  - its not 100% saturated. Ten water molecules will fit – but only 7 are there </vt:lpstr>
      <vt:lpstr>More math!</vt:lpstr>
      <vt:lpstr>Figure out  the humidity</vt:lpstr>
      <vt:lpstr>So… when the atmosphere gets cold the air forces the water out (condensation) and forms clouds</vt:lpstr>
      <vt:lpstr>But how does this happen?</vt:lpstr>
      <vt:lpstr>Morning dew happens when the air suddenly cools down right before dawn</vt:lpstr>
      <vt:lpstr>The water that the air was holding has to condense out – and it lands on the grass and the cars – and anything else that is out there</vt:lpstr>
      <vt:lpstr>How about this – how does this happen?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in the air!</dc:title>
  <dc:creator>lynn cronin</dc:creator>
  <cp:lastModifiedBy>lynn cronin</cp:lastModifiedBy>
  <cp:revision>18</cp:revision>
  <dcterms:created xsi:type="dcterms:W3CDTF">2016-01-03T15:53:42Z</dcterms:created>
  <dcterms:modified xsi:type="dcterms:W3CDTF">2016-01-03T18:49:12Z</dcterms:modified>
</cp:coreProperties>
</file>