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5" r:id="rId19"/>
    <p:sldId id="279" r:id="rId20"/>
    <p:sldId id="272" r:id="rId21"/>
    <p:sldId id="276" r:id="rId22"/>
    <p:sldId id="281" r:id="rId23"/>
    <p:sldId id="287" r:id="rId24"/>
    <p:sldId id="278" r:id="rId25"/>
    <p:sldId id="286" r:id="rId26"/>
    <p:sldId id="282" r:id="rId27"/>
    <p:sldId id="288" r:id="rId28"/>
    <p:sldId id="283" r:id="rId29"/>
    <p:sldId id="277" r:id="rId30"/>
    <p:sldId id="284" r:id="rId31"/>
    <p:sldId id="289" r:id="rId32"/>
  </p:sldIdLst>
  <p:sldSz cx="5486400" cy="3657600"/>
  <p:notesSz cx="6858000" cy="9144000"/>
  <p:defaultTextStyle>
    <a:defPPr>
      <a:defRPr lang="en-US"/>
    </a:defPPr>
    <a:lvl1pPr marL="0" algn="l" defTabSz="445961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1pPr>
    <a:lvl2pPr marL="222981" algn="l" defTabSz="445961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2pPr>
    <a:lvl3pPr marL="445961" algn="l" defTabSz="445961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3pPr>
    <a:lvl4pPr marL="668942" algn="l" defTabSz="445961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4pPr>
    <a:lvl5pPr marL="891922" algn="l" defTabSz="445961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5pPr>
    <a:lvl6pPr marL="1114902" algn="l" defTabSz="445961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6pPr>
    <a:lvl7pPr marL="1337883" algn="l" defTabSz="445961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7pPr>
    <a:lvl8pPr marL="1560863" algn="l" defTabSz="445961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8pPr>
    <a:lvl9pPr marL="1783843" algn="l" defTabSz="445961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9" userDrawn="1">
          <p15:clr>
            <a:srgbClr val="A4A3A4"/>
          </p15:clr>
        </p15:guide>
        <p15:guide id="2" pos="2246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pos="17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72" autoAdjust="0"/>
  </p:normalViewPr>
  <p:slideViewPr>
    <p:cSldViewPr>
      <p:cViewPr varScale="1">
        <p:scale>
          <a:sx n="156" d="100"/>
          <a:sy n="156" d="100"/>
        </p:scale>
        <p:origin x="1182" y="132"/>
      </p:cViewPr>
      <p:guideLst>
        <p:guide orient="horz" pos="1329"/>
        <p:guide pos="2246"/>
        <p:guide orient="horz" pos="1152"/>
        <p:guide pos="1728"/>
      </p:guideLst>
    </p:cSldViewPr>
  </p:slideViewPr>
  <p:outlineViewPr>
    <p:cViewPr>
      <p:scale>
        <a:sx n="33" d="100"/>
        <a:sy n="33" d="100"/>
      </p:scale>
      <p:origin x="0" y="78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DCD9-C0C8-4B53-AB4F-7E9D073A8C08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01F2-4E74-4D00-91D2-36C80852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5961" rtl="0" eaLnBrk="1" latinLnBrk="0" hangingPunct="1">
      <a:defRPr sz="606" kern="1200">
        <a:solidFill>
          <a:schemeClr val="tx1"/>
        </a:solidFill>
        <a:latin typeface="+mn-lt"/>
        <a:ea typeface="+mn-ea"/>
        <a:cs typeface="+mn-cs"/>
      </a:defRPr>
    </a:lvl1pPr>
    <a:lvl2pPr marL="222981" algn="l" defTabSz="445961" rtl="0" eaLnBrk="1" latinLnBrk="0" hangingPunct="1">
      <a:defRPr sz="606" kern="1200">
        <a:solidFill>
          <a:schemeClr val="tx1"/>
        </a:solidFill>
        <a:latin typeface="+mn-lt"/>
        <a:ea typeface="+mn-ea"/>
        <a:cs typeface="+mn-cs"/>
      </a:defRPr>
    </a:lvl2pPr>
    <a:lvl3pPr marL="445961" algn="l" defTabSz="445961" rtl="0" eaLnBrk="1" latinLnBrk="0" hangingPunct="1">
      <a:defRPr sz="606" kern="1200">
        <a:solidFill>
          <a:schemeClr val="tx1"/>
        </a:solidFill>
        <a:latin typeface="+mn-lt"/>
        <a:ea typeface="+mn-ea"/>
        <a:cs typeface="+mn-cs"/>
      </a:defRPr>
    </a:lvl3pPr>
    <a:lvl4pPr marL="668942" algn="l" defTabSz="445961" rtl="0" eaLnBrk="1" latinLnBrk="0" hangingPunct="1">
      <a:defRPr sz="606" kern="1200">
        <a:solidFill>
          <a:schemeClr val="tx1"/>
        </a:solidFill>
        <a:latin typeface="+mn-lt"/>
        <a:ea typeface="+mn-ea"/>
        <a:cs typeface="+mn-cs"/>
      </a:defRPr>
    </a:lvl4pPr>
    <a:lvl5pPr marL="891922" algn="l" defTabSz="445961" rtl="0" eaLnBrk="1" latinLnBrk="0" hangingPunct="1">
      <a:defRPr sz="606" kern="1200">
        <a:solidFill>
          <a:schemeClr val="tx1"/>
        </a:solidFill>
        <a:latin typeface="+mn-lt"/>
        <a:ea typeface="+mn-ea"/>
        <a:cs typeface="+mn-cs"/>
      </a:defRPr>
    </a:lvl5pPr>
    <a:lvl6pPr marL="1114902" algn="l" defTabSz="445961" rtl="0" eaLnBrk="1" latinLnBrk="0" hangingPunct="1">
      <a:defRPr sz="606" kern="1200">
        <a:solidFill>
          <a:schemeClr val="tx1"/>
        </a:solidFill>
        <a:latin typeface="+mn-lt"/>
        <a:ea typeface="+mn-ea"/>
        <a:cs typeface="+mn-cs"/>
      </a:defRPr>
    </a:lvl6pPr>
    <a:lvl7pPr marL="1337883" algn="l" defTabSz="445961" rtl="0" eaLnBrk="1" latinLnBrk="0" hangingPunct="1">
      <a:defRPr sz="606" kern="1200">
        <a:solidFill>
          <a:schemeClr val="tx1"/>
        </a:solidFill>
        <a:latin typeface="+mn-lt"/>
        <a:ea typeface="+mn-ea"/>
        <a:cs typeface="+mn-cs"/>
      </a:defRPr>
    </a:lvl7pPr>
    <a:lvl8pPr marL="1560863" algn="l" defTabSz="445961" rtl="0" eaLnBrk="1" latinLnBrk="0" hangingPunct="1">
      <a:defRPr sz="606" kern="1200">
        <a:solidFill>
          <a:schemeClr val="tx1"/>
        </a:solidFill>
        <a:latin typeface="+mn-lt"/>
        <a:ea typeface="+mn-ea"/>
        <a:cs typeface="+mn-cs"/>
      </a:defRPr>
    </a:lvl8pPr>
    <a:lvl9pPr marL="1783843" algn="l" defTabSz="445961" rtl="0" eaLnBrk="1" latinLnBrk="0" hangingPunct="1">
      <a:defRPr sz="6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09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83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0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2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31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8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8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7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3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C00000"/>
            </a:gs>
            <a:gs pos="70000">
              <a:srgbClr val="FACE71"/>
            </a:gs>
            <a:gs pos="82000">
              <a:schemeClr val="accent6">
                <a:lumMod val="75000"/>
              </a:schemeClr>
            </a:gs>
            <a:gs pos="0">
              <a:srgbClr val="800000"/>
            </a:gs>
            <a:gs pos="100000">
              <a:srgbClr val="800000"/>
            </a:gs>
            <a:gs pos="54596">
              <a:schemeClr val="accent6">
                <a:lumMod val="75000"/>
              </a:schemeClr>
            </a:gs>
            <a:gs pos="92000">
              <a:srgbClr val="C00000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2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41545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80" indent="-165580" algn="l" defTabSz="441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58756" indent="-137983" algn="l" defTabSz="441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551932" indent="-110386" algn="l" defTabSz="441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40" kern="1200">
          <a:solidFill>
            <a:schemeClr val="tx1"/>
          </a:solidFill>
          <a:latin typeface="+mn-lt"/>
          <a:ea typeface="+mn-ea"/>
          <a:cs typeface="+mn-cs"/>
        </a:defRPr>
      </a:lvl3pPr>
      <a:lvl4pPr marL="772705" indent="-110386" algn="l" defTabSz="441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93478" indent="-110386" algn="l" defTabSz="441545" rtl="0" eaLnBrk="1" latinLnBrk="0" hangingPunct="1">
        <a:spcBef>
          <a:spcPct val="20000"/>
        </a:spcBef>
        <a:buFont typeface="Arial" panose="020B0604020202020204" pitchFamily="34" charset="0"/>
        <a:buChar char="»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14250" indent="-110386" algn="l" defTabSz="441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35023" indent="-110386" algn="l" defTabSz="441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655795" indent="-110386" algn="l" defTabSz="441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876568" indent="-110386" algn="l" defTabSz="441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1545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20773" algn="l" defTabSz="441545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2pPr>
      <a:lvl3pPr marL="441545" algn="l" defTabSz="441545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3pPr>
      <a:lvl4pPr marL="662318" algn="l" defTabSz="441545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4pPr>
      <a:lvl5pPr marL="883091" algn="l" defTabSz="441545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5pPr>
      <a:lvl6pPr marL="1103864" algn="l" defTabSz="441545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6pPr>
      <a:lvl7pPr marL="1324636" algn="l" defTabSz="441545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7pPr>
      <a:lvl8pPr marL="1545409" algn="l" defTabSz="441545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8pPr>
      <a:lvl9pPr marL="1766182" algn="l" defTabSz="441545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2LIlu7_-x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415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Physics?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ESSENTIAL QUESTION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</p:spTree>
    <p:extLst>
      <p:ext uri="{BB962C8B-B14F-4D97-AF65-F5344CB8AC3E}">
        <p14:creationId xmlns:p14="http://schemas.microsoft.com/office/powerpoint/2010/main" val="158597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700" y="569976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Turn your cart right.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Follow Instructions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2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415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Quick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Someone</a:t>
            </a:r>
            <a:r>
              <a:rPr lang="en-US" baseline="0" dirty="0">
                <a:latin typeface="Arial Black" panose="020B0A04020102020204" pitchFamily="34" charset="0"/>
              </a:rPr>
              <a:t> is in the way!!</a:t>
            </a:r>
            <a:br>
              <a:rPr lang="en-US" baseline="0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Stop your cart!!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Follow Instructions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2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Phew!  Missed!</a:t>
            </a:r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Push the cart again.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Imagine…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2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700" y="569976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 What would happen if you let go of the cart?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Follow Instructions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6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5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415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It would continue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moving in the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same direction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at the same speed.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Correct! 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7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415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Take your seats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Follow Instructions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2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We just learned the first two vocabulary words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“push” and “pull”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</p:spTree>
    <p:extLst>
      <p:ext uri="{BB962C8B-B14F-4D97-AF65-F5344CB8AC3E}">
        <p14:creationId xmlns:p14="http://schemas.microsoft.com/office/powerpoint/2010/main" val="19738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u="sng" dirty="0">
                <a:latin typeface="Arial Black" panose="020B0A04020102020204" pitchFamily="34" charset="0"/>
              </a:rPr>
              <a:t>push</a:t>
            </a:r>
            <a:r>
              <a:rPr lang="en-US" dirty="0">
                <a:latin typeface="Arial Black" panose="020B0A04020102020204" pitchFamily="34" charset="0"/>
              </a:rPr>
              <a:t> and </a:t>
            </a:r>
            <a:r>
              <a:rPr lang="en-US" u="sng" dirty="0">
                <a:latin typeface="Arial Black" panose="020B0A04020102020204" pitchFamily="34" charset="0"/>
              </a:rPr>
              <a:t>pull</a:t>
            </a:r>
            <a:r>
              <a:rPr lang="en-US" dirty="0">
                <a:latin typeface="Arial Black" panose="020B0A04020102020204" pitchFamily="34" charset="0"/>
              </a:rPr>
              <a:t> explain the type of </a:t>
            </a:r>
            <a:r>
              <a:rPr lang="en-US" u="sng" dirty="0">
                <a:latin typeface="Arial Black" panose="020B0A04020102020204" pitchFamily="34" charset="0"/>
              </a:rPr>
              <a:t>force</a:t>
            </a:r>
            <a:r>
              <a:rPr lang="en-US" dirty="0">
                <a:latin typeface="Arial Black" panose="020B0A04020102020204" pitchFamily="34" charset="0"/>
              </a:rPr>
              <a:t> that is being placed on something.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</p:spTree>
    <p:extLst>
      <p:ext uri="{BB962C8B-B14F-4D97-AF65-F5344CB8AC3E}">
        <p14:creationId xmlns:p14="http://schemas.microsoft.com/office/powerpoint/2010/main" val="31311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A force is the energy being used on something.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  <a:t>(you used your muscles to place </a:t>
            </a:r>
            <a:b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  <a:t>force on your shopping cart)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</p:spTree>
    <p:extLst>
      <p:ext uri="{BB962C8B-B14F-4D97-AF65-F5344CB8AC3E}">
        <p14:creationId xmlns:p14="http://schemas.microsoft.com/office/powerpoint/2010/main" val="328808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What forces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are acting upon you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right now?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</p:spTree>
    <p:extLst>
      <p:ext uri="{BB962C8B-B14F-4D97-AF65-F5344CB8AC3E}">
        <p14:creationId xmlns:p14="http://schemas.microsoft.com/office/powerpoint/2010/main" val="353525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700" y="569976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Everyone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Push in your chair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and stand behind it.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Follow Instructions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</p:spTree>
    <p:extLst>
      <p:ext uri="{BB962C8B-B14F-4D97-AF65-F5344CB8AC3E}">
        <p14:creationId xmlns:p14="http://schemas.microsoft.com/office/powerpoint/2010/main" val="289298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Molecules in the air, gravity, and your own weight are all pushing/pulling you down. </a:t>
            </a:r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u="sng" dirty="0">
                <a:latin typeface="Arial Black" panose="020B0A04020102020204" pitchFamily="34" charset="0"/>
              </a:rPr>
              <a:t>Plus</a:t>
            </a:r>
            <a:r>
              <a:rPr lang="en-US" sz="1680" dirty="0">
                <a:latin typeface="Arial Black" panose="020B0A04020102020204" pitchFamily="34" charset="0"/>
              </a:rPr>
              <a:t> </a:t>
            </a:r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the chair is pushing up at you.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</p:spTree>
    <p:extLst>
      <p:ext uri="{BB962C8B-B14F-4D97-AF65-F5344CB8AC3E}">
        <p14:creationId xmlns:p14="http://schemas.microsoft.com/office/powerpoint/2010/main" val="2378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pPr algn="l"/>
            <a:br>
              <a:rPr lang="en-US" sz="1320" dirty="0">
                <a:latin typeface="Arial Black" panose="020B0A04020102020204" pitchFamily="34" charset="0"/>
              </a:rPr>
            </a:br>
            <a:r>
              <a:rPr lang="en-US" sz="1320" dirty="0">
                <a:latin typeface="Arial Black" panose="020B0A04020102020204" pitchFamily="34" charset="0"/>
              </a:rPr>
              <a:t>if the forces pushing down </a:t>
            </a:r>
            <a:br>
              <a:rPr lang="en-US" sz="1320" dirty="0">
                <a:latin typeface="Arial Black" panose="020B0A04020102020204" pitchFamily="34" charset="0"/>
              </a:rPr>
            </a:br>
            <a:r>
              <a:rPr lang="en-US" sz="1320" dirty="0">
                <a:latin typeface="Arial Black" panose="020B0A04020102020204" pitchFamily="34" charset="0"/>
              </a:rPr>
              <a:t>(air, gravity, weight) </a:t>
            </a:r>
            <a:br>
              <a:rPr lang="en-US" sz="1320" dirty="0">
                <a:latin typeface="Arial Black" panose="020B0A04020102020204" pitchFamily="34" charset="0"/>
              </a:rPr>
            </a:br>
            <a:r>
              <a:rPr lang="en-US" sz="1320" dirty="0">
                <a:latin typeface="Arial Black" panose="020B0A04020102020204" pitchFamily="34" charset="0"/>
              </a:rPr>
              <a:t>are equal to </a:t>
            </a:r>
            <a:br>
              <a:rPr lang="en-US" sz="1320" dirty="0">
                <a:latin typeface="Arial Black" panose="020B0A04020102020204" pitchFamily="34" charset="0"/>
              </a:rPr>
            </a:br>
            <a:r>
              <a:rPr lang="en-US" sz="1320" dirty="0">
                <a:latin typeface="Arial Black" panose="020B0A04020102020204" pitchFamily="34" charset="0"/>
              </a:rPr>
              <a:t>the forces pushing up </a:t>
            </a:r>
            <a:br>
              <a:rPr lang="en-US" sz="1320" dirty="0">
                <a:latin typeface="Arial Black" panose="020B0A04020102020204" pitchFamily="34" charset="0"/>
              </a:rPr>
            </a:br>
            <a:r>
              <a:rPr lang="en-US" sz="1320" dirty="0">
                <a:latin typeface="Arial Black" panose="020B0A04020102020204" pitchFamily="34" charset="0"/>
              </a:rPr>
              <a:t>(the chair)</a:t>
            </a:r>
            <a:br>
              <a:rPr lang="en-US" sz="1320" dirty="0">
                <a:latin typeface="Arial Black" panose="020B0A04020102020204" pitchFamily="34" charset="0"/>
              </a:rPr>
            </a:br>
            <a:r>
              <a:rPr lang="en-US" sz="1320" dirty="0">
                <a:latin typeface="Arial Black" panose="020B0A04020102020204" pitchFamily="34" charset="0"/>
              </a:rPr>
              <a:t>the forces are </a:t>
            </a:r>
            <a:br>
              <a:rPr lang="en-US" sz="1320" dirty="0">
                <a:latin typeface="Arial Black" panose="020B0A04020102020204" pitchFamily="34" charset="0"/>
              </a:rPr>
            </a:br>
            <a:r>
              <a:rPr lang="en-US" sz="1320" dirty="0">
                <a:solidFill>
                  <a:srgbClr val="C00000"/>
                </a:solidFill>
                <a:latin typeface="Arial Black" panose="020B0A04020102020204" pitchFamily="34" charset="0"/>
              </a:rPr>
              <a:t>BALANCED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483"/>
              </a:spcAft>
            </a:pP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1030" name="Picture 6" descr="Image result for child on school chair">
            <a:extLst>
              <a:ext uri="{FF2B5EF4-FFF2-40B4-BE49-F238E27FC236}">
                <a16:creationId xmlns:a16="http://schemas.microsoft.com/office/drawing/2014/main" id="{1E41C3C2-E4D4-4212-8768-B6B3D595C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337560" y="686181"/>
            <a:ext cx="13236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27D43C13-57FE-42BD-AE01-38EAA07914ED}"/>
              </a:ext>
            </a:extLst>
          </p:cNvPr>
          <p:cNvSpPr/>
          <p:nvPr/>
        </p:nvSpPr>
        <p:spPr>
          <a:xfrm>
            <a:off x="2606040" y="-4102"/>
            <a:ext cx="1005840" cy="1833283"/>
          </a:xfrm>
          <a:custGeom>
            <a:avLst/>
            <a:gdLst>
              <a:gd name="connsiteX0" fmla="*/ 0 w 1676400"/>
              <a:gd name="connsiteY0" fmla="*/ 647383 h 1294765"/>
              <a:gd name="connsiteX1" fmla="*/ 419100 w 1676400"/>
              <a:gd name="connsiteY1" fmla="*/ 647383 h 1294765"/>
              <a:gd name="connsiteX2" fmla="*/ 419100 w 1676400"/>
              <a:gd name="connsiteY2" fmla="*/ 0 h 1294765"/>
              <a:gd name="connsiteX3" fmla="*/ 1257300 w 1676400"/>
              <a:gd name="connsiteY3" fmla="*/ 0 h 1294765"/>
              <a:gd name="connsiteX4" fmla="*/ 1257300 w 1676400"/>
              <a:gd name="connsiteY4" fmla="*/ 647383 h 1294765"/>
              <a:gd name="connsiteX5" fmla="*/ 1676400 w 1676400"/>
              <a:gd name="connsiteY5" fmla="*/ 647383 h 1294765"/>
              <a:gd name="connsiteX6" fmla="*/ 838200 w 1676400"/>
              <a:gd name="connsiteY6" fmla="*/ 1294765 h 1294765"/>
              <a:gd name="connsiteX7" fmla="*/ 0 w 1676400"/>
              <a:gd name="connsiteY7" fmla="*/ 647383 h 1294765"/>
              <a:gd name="connsiteX0" fmla="*/ 0 w 1676400"/>
              <a:gd name="connsiteY0" fmla="*/ 1503417 h 2150799"/>
              <a:gd name="connsiteX1" fmla="*/ 419100 w 1676400"/>
              <a:gd name="connsiteY1" fmla="*/ 1503417 h 2150799"/>
              <a:gd name="connsiteX2" fmla="*/ 419100 w 1676400"/>
              <a:gd name="connsiteY2" fmla="*/ 856034 h 2150799"/>
              <a:gd name="connsiteX3" fmla="*/ 1257300 w 1676400"/>
              <a:gd name="connsiteY3" fmla="*/ 0 h 2150799"/>
              <a:gd name="connsiteX4" fmla="*/ 1257300 w 1676400"/>
              <a:gd name="connsiteY4" fmla="*/ 1503417 h 2150799"/>
              <a:gd name="connsiteX5" fmla="*/ 1676400 w 1676400"/>
              <a:gd name="connsiteY5" fmla="*/ 1503417 h 2150799"/>
              <a:gd name="connsiteX6" fmla="*/ 838200 w 1676400"/>
              <a:gd name="connsiteY6" fmla="*/ 2150799 h 2150799"/>
              <a:gd name="connsiteX7" fmla="*/ 0 w 1676400"/>
              <a:gd name="connsiteY7" fmla="*/ 1503417 h 2150799"/>
              <a:gd name="connsiteX0" fmla="*/ 0 w 1676400"/>
              <a:gd name="connsiteY0" fmla="*/ 1503417 h 2150799"/>
              <a:gd name="connsiteX1" fmla="*/ 419100 w 1676400"/>
              <a:gd name="connsiteY1" fmla="*/ 1503417 h 2150799"/>
              <a:gd name="connsiteX2" fmla="*/ 428827 w 1676400"/>
              <a:gd name="connsiteY2" fmla="*/ 9728 h 2150799"/>
              <a:gd name="connsiteX3" fmla="*/ 1257300 w 1676400"/>
              <a:gd name="connsiteY3" fmla="*/ 0 h 2150799"/>
              <a:gd name="connsiteX4" fmla="*/ 1257300 w 1676400"/>
              <a:gd name="connsiteY4" fmla="*/ 1503417 h 2150799"/>
              <a:gd name="connsiteX5" fmla="*/ 1676400 w 1676400"/>
              <a:gd name="connsiteY5" fmla="*/ 1503417 h 2150799"/>
              <a:gd name="connsiteX6" fmla="*/ 838200 w 1676400"/>
              <a:gd name="connsiteY6" fmla="*/ 2150799 h 2150799"/>
              <a:gd name="connsiteX7" fmla="*/ 0 w 1676400"/>
              <a:gd name="connsiteY7" fmla="*/ 1503417 h 2150799"/>
              <a:gd name="connsiteX0" fmla="*/ 0 w 1676400"/>
              <a:gd name="connsiteY0" fmla="*/ 2378906 h 3026288"/>
              <a:gd name="connsiteX1" fmla="*/ 419100 w 1676400"/>
              <a:gd name="connsiteY1" fmla="*/ 2378906 h 3026288"/>
              <a:gd name="connsiteX2" fmla="*/ 428827 w 1676400"/>
              <a:gd name="connsiteY2" fmla="*/ 885217 h 3026288"/>
              <a:gd name="connsiteX3" fmla="*/ 1267028 w 1676400"/>
              <a:gd name="connsiteY3" fmla="*/ 0 h 3026288"/>
              <a:gd name="connsiteX4" fmla="*/ 1257300 w 1676400"/>
              <a:gd name="connsiteY4" fmla="*/ 2378906 h 3026288"/>
              <a:gd name="connsiteX5" fmla="*/ 1676400 w 1676400"/>
              <a:gd name="connsiteY5" fmla="*/ 2378906 h 3026288"/>
              <a:gd name="connsiteX6" fmla="*/ 838200 w 1676400"/>
              <a:gd name="connsiteY6" fmla="*/ 3026288 h 3026288"/>
              <a:gd name="connsiteX7" fmla="*/ 0 w 1676400"/>
              <a:gd name="connsiteY7" fmla="*/ 2378906 h 3026288"/>
              <a:gd name="connsiteX0" fmla="*/ 0 w 1676400"/>
              <a:gd name="connsiteY0" fmla="*/ 2398362 h 3045744"/>
              <a:gd name="connsiteX1" fmla="*/ 419100 w 1676400"/>
              <a:gd name="connsiteY1" fmla="*/ 2398362 h 3045744"/>
              <a:gd name="connsiteX2" fmla="*/ 428827 w 1676400"/>
              <a:gd name="connsiteY2" fmla="*/ 0 h 3045744"/>
              <a:gd name="connsiteX3" fmla="*/ 1267028 w 1676400"/>
              <a:gd name="connsiteY3" fmla="*/ 19456 h 3045744"/>
              <a:gd name="connsiteX4" fmla="*/ 1257300 w 1676400"/>
              <a:gd name="connsiteY4" fmla="*/ 2398362 h 3045744"/>
              <a:gd name="connsiteX5" fmla="*/ 1676400 w 1676400"/>
              <a:gd name="connsiteY5" fmla="*/ 2398362 h 3045744"/>
              <a:gd name="connsiteX6" fmla="*/ 838200 w 1676400"/>
              <a:gd name="connsiteY6" fmla="*/ 3045744 h 3045744"/>
              <a:gd name="connsiteX7" fmla="*/ 0 w 1676400"/>
              <a:gd name="connsiteY7" fmla="*/ 2398362 h 3045744"/>
              <a:gd name="connsiteX0" fmla="*/ 0 w 1676400"/>
              <a:gd name="connsiteY0" fmla="*/ 2408089 h 3055471"/>
              <a:gd name="connsiteX1" fmla="*/ 419100 w 1676400"/>
              <a:gd name="connsiteY1" fmla="*/ 2408089 h 3055471"/>
              <a:gd name="connsiteX2" fmla="*/ 428827 w 1676400"/>
              <a:gd name="connsiteY2" fmla="*/ 9727 h 3055471"/>
              <a:gd name="connsiteX3" fmla="*/ 1247573 w 1676400"/>
              <a:gd name="connsiteY3" fmla="*/ 0 h 3055471"/>
              <a:gd name="connsiteX4" fmla="*/ 1257300 w 1676400"/>
              <a:gd name="connsiteY4" fmla="*/ 2408089 h 3055471"/>
              <a:gd name="connsiteX5" fmla="*/ 1676400 w 1676400"/>
              <a:gd name="connsiteY5" fmla="*/ 2408089 h 3055471"/>
              <a:gd name="connsiteX6" fmla="*/ 838200 w 1676400"/>
              <a:gd name="connsiteY6" fmla="*/ 3055471 h 3055471"/>
              <a:gd name="connsiteX7" fmla="*/ 0 w 1676400"/>
              <a:gd name="connsiteY7" fmla="*/ 2408089 h 305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400" h="3055471">
                <a:moveTo>
                  <a:pt x="0" y="2408089"/>
                </a:moveTo>
                <a:lnTo>
                  <a:pt x="419100" y="2408089"/>
                </a:lnTo>
                <a:cubicBezTo>
                  <a:pt x="422342" y="1910193"/>
                  <a:pt x="425585" y="507623"/>
                  <a:pt x="428827" y="9727"/>
                </a:cubicBezTo>
                <a:lnTo>
                  <a:pt x="1247573" y="0"/>
                </a:lnTo>
                <a:cubicBezTo>
                  <a:pt x="1244330" y="792969"/>
                  <a:pt x="1260543" y="1615120"/>
                  <a:pt x="1257300" y="2408089"/>
                </a:cubicBezTo>
                <a:lnTo>
                  <a:pt x="1676400" y="2408089"/>
                </a:lnTo>
                <a:lnTo>
                  <a:pt x="838200" y="3055471"/>
                </a:lnTo>
                <a:lnTo>
                  <a:pt x="0" y="2408089"/>
                </a:lnTo>
                <a:close/>
              </a:path>
            </a:pathLst>
          </a:custGeom>
          <a:gradFill>
            <a:gsLst>
              <a:gs pos="32000">
                <a:srgbClr val="C00000"/>
              </a:gs>
              <a:gs pos="70000">
                <a:srgbClr val="FACE71"/>
              </a:gs>
              <a:gs pos="82000">
                <a:schemeClr val="accent6">
                  <a:lumMod val="75000"/>
                </a:schemeClr>
              </a:gs>
              <a:gs pos="0">
                <a:srgbClr val="800000"/>
              </a:gs>
              <a:gs pos="100000">
                <a:srgbClr val="800000"/>
              </a:gs>
              <a:gs pos="54596">
                <a:schemeClr val="accent6">
                  <a:lumMod val="75000"/>
                </a:schemeClr>
              </a:gs>
              <a:gs pos="92000">
                <a:srgbClr val="C00000"/>
              </a:gs>
            </a:gsLst>
            <a:lin ang="21594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9" dirty="0">
                <a:latin typeface="Arial Black" panose="020B0A04020102020204" pitchFamily="34" charset="0"/>
              </a:rPr>
              <a:t>Air</a:t>
            </a:r>
          </a:p>
          <a:p>
            <a:pPr algn="ctr"/>
            <a:r>
              <a:rPr lang="en-US" sz="509" dirty="0">
                <a:latin typeface="Arial Black" panose="020B0A04020102020204" pitchFamily="34" charset="0"/>
              </a:rPr>
              <a:t>Gravity</a:t>
            </a:r>
          </a:p>
          <a:p>
            <a:pPr algn="ctr"/>
            <a:r>
              <a:rPr lang="en-US" sz="509" dirty="0">
                <a:latin typeface="Arial Black" panose="020B0A04020102020204" pitchFamily="34" charset="0"/>
              </a:rPr>
              <a:t>Weight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959308-90AD-4264-B5BA-90F623DA0C6F}"/>
              </a:ext>
            </a:extLst>
          </p:cNvPr>
          <p:cNvGrpSpPr/>
          <p:nvPr/>
        </p:nvGrpSpPr>
        <p:grpSpPr>
          <a:xfrm>
            <a:off x="2606040" y="1848518"/>
            <a:ext cx="1005840" cy="1809937"/>
            <a:chOff x="4266712" y="3002861"/>
            <a:chExt cx="1676400" cy="3016561"/>
          </a:xfrm>
        </p:grpSpPr>
        <p:sp>
          <p:nvSpPr>
            <p:cNvPr id="14" name="Arrow: Down 2">
              <a:extLst>
                <a:ext uri="{FF2B5EF4-FFF2-40B4-BE49-F238E27FC236}">
                  <a16:creationId xmlns:a16="http://schemas.microsoft.com/office/drawing/2014/main" id="{5B91F535-21FF-4135-A618-4892F0942A85}"/>
                </a:ext>
              </a:extLst>
            </p:cNvPr>
            <p:cNvSpPr/>
            <p:nvPr/>
          </p:nvSpPr>
          <p:spPr>
            <a:xfrm rot="10800000">
              <a:off x="4266712" y="3002861"/>
              <a:ext cx="1676400" cy="3016561"/>
            </a:xfrm>
            <a:custGeom>
              <a:avLst/>
              <a:gdLst>
                <a:gd name="connsiteX0" fmla="*/ 0 w 1676400"/>
                <a:gd name="connsiteY0" fmla="*/ 647383 h 1294765"/>
                <a:gd name="connsiteX1" fmla="*/ 419100 w 1676400"/>
                <a:gd name="connsiteY1" fmla="*/ 647383 h 1294765"/>
                <a:gd name="connsiteX2" fmla="*/ 419100 w 1676400"/>
                <a:gd name="connsiteY2" fmla="*/ 0 h 1294765"/>
                <a:gd name="connsiteX3" fmla="*/ 1257300 w 1676400"/>
                <a:gd name="connsiteY3" fmla="*/ 0 h 1294765"/>
                <a:gd name="connsiteX4" fmla="*/ 1257300 w 1676400"/>
                <a:gd name="connsiteY4" fmla="*/ 647383 h 1294765"/>
                <a:gd name="connsiteX5" fmla="*/ 1676400 w 1676400"/>
                <a:gd name="connsiteY5" fmla="*/ 647383 h 1294765"/>
                <a:gd name="connsiteX6" fmla="*/ 838200 w 1676400"/>
                <a:gd name="connsiteY6" fmla="*/ 1294765 h 1294765"/>
                <a:gd name="connsiteX7" fmla="*/ 0 w 1676400"/>
                <a:gd name="connsiteY7" fmla="*/ 647383 h 1294765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19100 w 1676400"/>
                <a:gd name="connsiteY2" fmla="*/ 856034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28827 w 1676400"/>
                <a:gd name="connsiteY2" fmla="*/ 9728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2369179 h 3016561"/>
                <a:gd name="connsiteX1" fmla="*/ 419100 w 1676400"/>
                <a:gd name="connsiteY1" fmla="*/ 2369179 h 3016561"/>
                <a:gd name="connsiteX2" fmla="*/ 428827 w 1676400"/>
                <a:gd name="connsiteY2" fmla="*/ 875490 h 3016561"/>
                <a:gd name="connsiteX3" fmla="*/ 1276756 w 1676400"/>
                <a:gd name="connsiteY3" fmla="*/ 0 h 3016561"/>
                <a:gd name="connsiteX4" fmla="*/ 1257300 w 1676400"/>
                <a:gd name="connsiteY4" fmla="*/ 2369179 h 3016561"/>
                <a:gd name="connsiteX5" fmla="*/ 1676400 w 1676400"/>
                <a:gd name="connsiteY5" fmla="*/ 2369179 h 3016561"/>
                <a:gd name="connsiteX6" fmla="*/ 838200 w 1676400"/>
                <a:gd name="connsiteY6" fmla="*/ 3016561 h 3016561"/>
                <a:gd name="connsiteX7" fmla="*/ 0 w 1676400"/>
                <a:gd name="connsiteY7" fmla="*/ 2369179 h 3016561"/>
                <a:gd name="connsiteX0" fmla="*/ 0 w 1676400"/>
                <a:gd name="connsiteY0" fmla="*/ 2369179 h 3016561"/>
                <a:gd name="connsiteX1" fmla="*/ 419100 w 1676400"/>
                <a:gd name="connsiteY1" fmla="*/ 2369179 h 3016561"/>
                <a:gd name="connsiteX2" fmla="*/ 409372 w 1676400"/>
                <a:gd name="connsiteY2" fmla="*/ 19456 h 3016561"/>
                <a:gd name="connsiteX3" fmla="*/ 1276756 w 1676400"/>
                <a:gd name="connsiteY3" fmla="*/ 0 h 3016561"/>
                <a:gd name="connsiteX4" fmla="*/ 1257300 w 1676400"/>
                <a:gd name="connsiteY4" fmla="*/ 2369179 h 3016561"/>
                <a:gd name="connsiteX5" fmla="*/ 1676400 w 1676400"/>
                <a:gd name="connsiteY5" fmla="*/ 2369179 h 3016561"/>
                <a:gd name="connsiteX6" fmla="*/ 838200 w 1676400"/>
                <a:gd name="connsiteY6" fmla="*/ 3016561 h 3016561"/>
                <a:gd name="connsiteX7" fmla="*/ 0 w 1676400"/>
                <a:gd name="connsiteY7" fmla="*/ 2369179 h 301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6400" h="3016561">
                  <a:moveTo>
                    <a:pt x="0" y="2369179"/>
                  </a:moveTo>
                  <a:lnTo>
                    <a:pt x="419100" y="2369179"/>
                  </a:lnTo>
                  <a:cubicBezTo>
                    <a:pt x="422342" y="1871283"/>
                    <a:pt x="406130" y="517352"/>
                    <a:pt x="409372" y="19456"/>
                  </a:cubicBezTo>
                  <a:lnTo>
                    <a:pt x="1276756" y="0"/>
                  </a:lnTo>
                  <a:lnTo>
                    <a:pt x="1257300" y="2369179"/>
                  </a:lnTo>
                  <a:lnTo>
                    <a:pt x="1676400" y="2369179"/>
                  </a:lnTo>
                  <a:lnTo>
                    <a:pt x="838200" y="3016561"/>
                  </a:lnTo>
                  <a:lnTo>
                    <a:pt x="0" y="2369179"/>
                  </a:lnTo>
                  <a:close/>
                </a:path>
              </a:pathLst>
            </a:custGeom>
            <a:gradFill>
              <a:gsLst>
                <a:gs pos="32000">
                  <a:srgbClr val="C00000"/>
                </a:gs>
                <a:gs pos="70000">
                  <a:srgbClr val="FACE71"/>
                </a:gs>
                <a:gs pos="82000">
                  <a:schemeClr val="accent6">
                    <a:lumMod val="75000"/>
                  </a:schemeClr>
                </a:gs>
                <a:gs pos="0">
                  <a:srgbClr val="800000"/>
                </a:gs>
                <a:gs pos="100000">
                  <a:srgbClr val="800000"/>
                </a:gs>
                <a:gs pos="54596">
                  <a:schemeClr val="accent6">
                    <a:lumMod val="75000"/>
                  </a:schemeClr>
                </a:gs>
                <a:gs pos="92000">
                  <a:srgbClr val="C00000"/>
                </a:gs>
              </a:gsLst>
              <a:lin ang="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9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8BA114-5F02-4123-ACC5-8B2559A77912}"/>
                </a:ext>
              </a:extLst>
            </p:cNvPr>
            <p:cNvSpPr/>
            <p:nvPr/>
          </p:nvSpPr>
          <p:spPr>
            <a:xfrm>
              <a:off x="4723910" y="3816651"/>
              <a:ext cx="762002" cy="415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09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The </a:t>
              </a:r>
              <a:br>
                <a:rPr lang="en-US" sz="509" dirty="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sz="509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Chair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C00000"/>
            </a:gs>
            <a:gs pos="70000">
              <a:srgbClr val="FACE71"/>
            </a:gs>
            <a:gs pos="82000">
              <a:schemeClr val="accent6">
                <a:lumMod val="75000"/>
              </a:schemeClr>
            </a:gs>
            <a:gs pos="0">
              <a:srgbClr val="800000"/>
            </a:gs>
            <a:gs pos="100000">
              <a:srgbClr val="800000"/>
            </a:gs>
            <a:gs pos="54596">
              <a:schemeClr val="accent6">
                <a:lumMod val="75000"/>
              </a:schemeClr>
            </a:gs>
            <a:gs pos="92000">
              <a:srgbClr val="C00000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pPr defTabSz="68580"/>
            <a:r>
              <a:rPr lang="en-US" sz="216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45009" y="567138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8F162D-50EE-4C50-973C-ABA842670756}"/>
              </a:ext>
            </a:extLst>
          </p:cNvPr>
          <p:cNvGrpSpPr/>
          <p:nvPr/>
        </p:nvGrpSpPr>
        <p:grpSpPr>
          <a:xfrm>
            <a:off x="3592086" y="-577182"/>
            <a:ext cx="1025634" cy="4616427"/>
            <a:chOff x="5986810" y="-1038171"/>
            <a:chExt cx="1709390" cy="76940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661C656-2F28-4463-B25B-6A44BA7B129A}"/>
                </a:ext>
              </a:extLst>
            </p:cNvPr>
            <p:cNvSpPr/>
            <p:nvPr/>
          </p:nvSpPr>
          <p:spPr>
            <a:xfrm>
              <a:off x="5986810" y="2017300"/>
              <a:ext cx="1652240" cy="162758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9"/>
            </a:p>
          </p:txBody>
        </p:sp>
        <p:sp>
          <p:nvSpPr>
            <p:cNvPr id="15" name="Arrow: Down 2">
              <a:extLst>
                <a:ext uri="{FF2B5EF4-FFF2-40B4-BE49-F238E27FC236}">
                  <a16:creationId xmlns:a16="http://schemas.microsoft.com/office/drawing/2014/main" id="{0B53A6C6-AEA9-4D72-B648-29D3C6D438A5}"/>
                </a:ext>
              </a:extLst>
            </p:cNvPr>
            <p:cNvSpPr/>
            <p:nvPr/>
          </p:nvSpPr>
          <p:spPr>
            <a:xfrm>
              <a:off x="6019800" y="-1038171"/>
              <a:ext cx="1676400" cy="3055471"/>
            </a:xfrm>
            <a:custGeom>
              <a:avLst/>
              <a:gdLst>
                <a:gd name="connsiteX0" fmla="*/ 0 w 1676400"/>
                <a:gd name="connsiteY0" fmla="*/ 647383 h 1294765"/>
                <a:gd name="connsiteX1" fmla="*/ 419100 w 1676400"/>
                <a:gd name="connsiteY1" fmla="*/ 647383 h 1294765"/>
                <a:gd name="connsiteX2" fmla="*/ 419100 w 1676400"/>
                <a:gd name="connsiteY2" fmla="*/ 0 h 1294765"/>
                <a:gd name="connsiteX3" fmla="*/ 1257300 w 1676400"/>
                <a:gd name="connsiteY3" fmla="*/ 0 h 1294765"/>
                <a:gd name="connsiteX4" fmla="*/ 1257300 w 1676400"/>
                <a:gd name="connsiteY4" fmla="*/ 647383 h 1294765"/>
                <a:gd name="connsiteX5" fmla="*/ 1676400 w 1676400"/>
                <a:gd name="connsiteY5" fmla="*/ 647383 h 1294765"/>
                <a:gd name="connsiteX6" fmla="*/ 838200 w 1676400"/>
                <a:gd name="connsiteY6" fmla="*/ 1294765 h 1294765"/>
                <a:gd name="connsiteX7" fmla="*/ 0 w 1676400"/>
                <a:gd name="connsiteY7" fmla="*/ 647383 h 1294765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19100 w 1676400"/>
                <a:gd name="connsiteY2" fmla="*/ 856034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28827 w 1676400"/>
                <a:gd name="connsiteY2" fmla="*/ 9728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2378906 h 3026288"/>
                <a:gd name="connsiteX1" fmla="*/ 419100 w 1676400"/>
                <a:gd name="connsiteY1" fmla="*/ 2378906 h 3026288"/>
                <a:gd name="connsiteX2" fmla="*/ 428827 w 1676400"/>
                <a:gd name="connsiteY2" fmla="*/ 885217 h 3026288"/>
                <a:gd name="connsiteX3" fmla="*/ 1267028 w 1676400"/>
                <a:gd name="connsiteY3" fmla="*/ 0 h 3026288"/>
                <a:gd name="connsiteX4" fmla="*/ 1257300 w 1676400"/>
                <a:gd name="connsiteY4" fmla="*/ 2378906 h 3026288"/>
                <a:gd name="connsiteX5" fmla="*/ 1676400 w 1676400"/>
                <a:gd name="connsiteY5" fmla="*/ 2378906 h 3026288"/>
                <a:gd name="connsiteX6" fmla="*/ 838200 w 1676400"/>
                <a:gd name="connsiteY6" fmla="*/ 3026288 h 3026288"/>
                <a:gd name="connsiteX7" fmla="*/ 0 w 1676400"/>
                <a:gd name="connsiteY7" fmla="*/ 2378906 h 3026288"/>
                <a:gd name="connsiteX0" fmla="*/ 0 w 1676400"/>
                <a:gd name="connsiteY0" fmla="*/ 2398362 h 3045744"/>
                <a:gd name="connsiteX1" fmla="*/ 419100 w 1676400"/>
                <a:gd name="connsiteY1" fmla="*/ 2398362 h 3045744"/>
                <a:gd name="connsiteX2" fmla="*/ 428827 w 1676400"/>
                <a:gd name="connsiteY2" fmla="*/ 0 h 3045744"/>
                <a:gd name="connsiteX3" fmla="*/ 1267028 w 1676400"/>
                <a:gd name="connsiteY3" fmla="*/ 19456 h 3045744"/>
                <a:gd name="connsiteX4" fmla="*/ 1257300 w 1676400"/>
                <a:gd name="connsiteY4" fmla="*/ 2398362 h 3045744"/>
                <a:gd name="connsiteX5" fmla="*/ 1676400 w 1676400"/>
                <a:gd name="connsiteY5" fmla="*/ 2398362 h 3045744"/>
                <a:gd name="connsiteX6" fmla="*/ 838200 w 1676400"/>
                <a:gd name="connsiteY6" fmla="*/ 3045744 h 3045744"/>
                <a:gd name="connsiteX7" fmla="*/ 0 w 1676400"/>
                <a:gd name="connsiteY7" fmla="*/ 2398362 h 3045744"/>
                <a:gd name="connsiteX0" fmla="*/ 0 w 1676400"/>
                <a:gd name="connsiteY0" fmla="*/ 2408089 h 3055471"/>
                <a:gd name="connsiteX1" fmla="*/ 419100 w 1676400"/>
                <a:gd name="connsiteY1" fmla="*/ 2408089 h 3055471"/>
                <a:gd name="connsiteX2" fmla="*/ 428827 w 1676400"/>
                <a:gd name="connsiteY2" fmla="*/ 9727 h 3055471"/>
                <a:gd name="connsiteX3" fmla="*/ 1247573 w 1676400"/>
                <a:gd name="connsiteY3" fmla="*/ 0 h 3055471"/>
                <a:gd name="connsiteX4" fmla="*/ 1257300 w 1676400"/>
                <a:gd name="connsiteY4" fmla="*/ 2408089 h 3055471"/>
                <a:gd name="connsiteX5" fmla="*/ 1676400 w 1676400"/>
                <a:gd name="connsiteY5" fmla="*/ 2408089 h 3055471"/>
                <a:gd name="connsiteX6" fmla="*/ 838200 w 1676400"/>
                <a:gd name="connsiteY6" fmla="*/ 3055471 h 3055471"/>
                <a:gd name="connsiteX7" fmla="*/ 0 w 1676400"/>
                <a:gd name="connsiteY7" fmla="*/ 2408089 h 305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6400" h="3055471">
                  <a:moveTo>
                    <a:pt x="0" y="2408089"/>
                  </a:moveTo>
                  <a:lnTo>
                    <a:pt x="419100" y="2408089"/>
                  </a:lnTo>
                  <a:cubicBezTo>
                    <a:pt x="422342" y="1910193"/>
                    <a:pt x="425585" y="507623"/>
                    <a:pt x="428827" y="9727"/>
                  </a:cubicBezTo>
                  <a:lnTo>
                    <a:pt x="1247573" y="0"/>
                  </a:lnTo>
                  <a:cubicBezTo>
                    <a:pt x="1244330" y="792969"/>
                    <a:pt x="1260543" y="1615120"/>
                    <a:pt x="1257300" y="2408089"/>
                  </a:cubicBezTo>
                  <a:lnTo>
                    <a:pt x="1676400" y="2408089"/>
                  </a:lnTo>
                  <a:lnTo>
                    <a:pt x="838200" y="3055471"/>
                  </a:lnTo>
                  <a:lnTo>
                    <a:pt x="0" y="2408089"/>
                  </a:lnTo>
                  <a:close/>
                </a:path>
              </a:pathLst>
            </a:custGeom>
            <a:gradFill>
              <a:gsLst>
                <a:gs pos="32000">
                  <a:srgbClr val="C00000"/>
                </a:gs>
                <a:gs pos="70000">
                  <a:srgbClr val="FACE71"/>
                </a:gs>
                <a:gs pos="82000">
                  <a:schemeClr val="accent6">
                    <a:lumMod val="75000"/>
                  </a:schemeClr>
                </a:gs>
                <a:gs pos="0">
                  <a:srgbClr val="800000"/>
                </a:gs>
                <a:gs pos="100000">
                  <a:srgbClr val="800000"/>
                </a:gs>
                <a:gs pos="54596">
                  <a:schemeClr val="accent6">
                    <a:lumMod val="75000"/>
                  </a:schemeClr>
                </a:gs>
                <a:gs pos="92000">
                  <a:srgbClr val="C00000"/>
                </a:gs>
              </a:gsLst>
              <a:lin ang="21594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9" dirty="0">
                  <a:latin typeface="Arial Black" panose="020B0A04020102020204" pitchFamily="34" charset="0"/>
                </a:rPr>
                <a:t>Air</a:t>
              </a:r>
            </a:p>
            <a:p>
              <a:pPr algn="ctr"/>
              <a:r>
                <a:rPr lang="en-US" sz="509" dirty="0">
                  <a:latin typeface="Arial Black" panose="020B0A04020102020204" pitchFamily="34" charset="0"/>
                </a:rPr>
                <a:t>Gravity</a:t>
              </a:r>
            </a:p>
            <a:p>
              <a:pPr algn="ctr"/>
              <a:r>
                <a:rPr lang="en-US" sz="509" dirty="0">
                  <a:latin typeface="Arial Black" panose="020B0A04020102020204" pitchFamily="34" charset="0"/>
                </a:rPr>
                <a:t>Weight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0675CA-6104-414C-A543-AB0E985B17A8}"/>
                </a:ext>
              </a:extLst>
            </p:cNvPr>
            <p:cNvGrpSpPr/>
            <p:nvPr/>
          </p:nvGrpSpPr>
          <p:grpSpPr>
            <a:xfrm>
              <a:off x="6019800" y="3639313"/>
              <a:ext cx="1676400" cy="3016561"/>
              <a:chOff x="4343400" y="3002861"/>
              <a:chExt cx="1676400" cy="3016561"/>
            </a:xfrm>
          </p:grpSpPr>
          <p:sp>
            <p:nvSpPr>
              <p:cNvPr id="17" name="Arrow: Down 2">
                <a:extLst>
                  <a:ext uri="{FF2B5EF4-FFF2-40B4-BE49-F238E27FC236}">
                    <a16:creationId xmlns:a16="http://schemas.microsoft.com/office/drawing/2014/main" id="{57084231-014D-49F4-A58F-C9695AC33AEA}"/>
                  </a:ext>
                </a:extLst>
              </p:cNvPr>
              <p:cNvSpPr/>
              <p:nvPr/>
            </p:nvSpPr>
            <p:spPr>
              <a:xfrm rot="10800000">
                <a:off x="4343400" y="3002861"/>
                <a:ext cx="1676400" cy="3016561"/>
              </a:xfrm>
              <a:custGeom>
                <a:avLst/>
                <a:gdLst>
                  <a:gd name="connsiteX0" fmla="*/ 0 w 1676400"/>
                  <a:gd name="connsiteY0" fmla="*/ 647383 h 1294765"/>
                  <a:gd name="connsiteX1" fmla="*/ 419100 w 1676400"/>
                  <a:gd name="connsiteY1" fmla="*/ 647383 h 1294765"/>
                  <a:gd name="connsiteX2" fmla="*/ 419100 w 1676400"/>
                  <a:gd name="connsiteY2" fmla="*/ 0 h 1294765"/>
                  <a:gd name="connsiteX3" fmla="*/ 1257300 w 1676400"/>
                  <a:gd name="connsiteY3" fmla="*/ 0 h 1294765"/>
                  <a:gd name="connsiteX4" fmla="*/ 1257300 w 1676400"/>
                  <a:gd name="connsiteY4" fmla="*/ 647383 h 1294765"/>
                  <a:gd name="connsiteX5" fmla="*/ 1676400 w 1676400"/>
                  <a:gd name="connsiteY5" fmla="*/ 647383 h 1294765"/>
                  <a:gd name="connsiteX6" fmla="*/ 838200 w 1676400"/>
                  <a:gd name="connsiteY6" fmla="*/ 1294765 h 1294765"/>
                  <a:gd name="connsiteX7" fmla="*/ 0 w 1676400"/>
                  <a:gd name="connsiteY7" fmla="*/ 647383 h 1294765"/>
                  <a:gd name="connsiteX0" fmla="*/ 0 w 1676400"/>
                  <a:gd name="connsiteY0" fmla="*/ 1503417 h 2150799"/>
                  <a:gd name="connsiteX1" fmla="*/ 419100 w 1676400"/>
                  <a:gd name="connsiteY1" fmla="*/ 1503417 h 2150799"/>
                  <a:gd name="connsiteX2" fmla="*/ 419100 w 1676400"/>
                  <a:gd name="connsiteY2" fmla="*/ 856034 h 2150799"/>
                  <a:gd name="connsiteX3" fmla="*/ 1257300 w 1676400"/>
                  <a:gd name="connsiteY3" fmla="*/ 0 h 2150799"/>
                  <a:gd name="connsiteX4" fmla="*/ 1257300 w 1676400"/>
                  <a:gd name="connsiteY4" fmla="*/ 1503417 h 2150799"/>
                  <a:gd name="connsiteX5" fmla="*/ 1676400 w 1676400"/>
                  <a:gd name="connsiteY5" fmla="*/ 1503417 h 2150799"/>
                  <a:gd name="connsiteX6" fmla="*/ 838200 w 1676400"/>
                  <a:gd name="connsiteY6" fmla="*/ 2150799 h 2150799"/>
                  <a:gd name="connsiteX7" fmla="*/ 0 w 1676400"/>
                  <a:gd name="connsiteY7" fmla="*/ 1503417 h 2150799"/>
                  <a:gd name="connsiteX0" fmla="*/ 0 w 1676400"/>
                  <a:gd name="connsiteY0" fmla="*/ 1503417 h 2150799"/>
                  <a:gd name="connsiteX1" fmla="*/ 419100 w 1676400"/>
                  <a:gd name="connsiteY1" fmla="*/ 1503417 h 2150799"/>
                  <a:gd name="connsiteX2" fmla="*/ 428827 w 1676400"/>
                  <a:gd name="connsiteY2" fmla="*/ 9728 h 2150799"/>
                  <a:gd name="connsiteX3" fmla="*/ 1257300 w 1676400"/>
                  <a:gd name="connsiteY3" fmla="*/ 0 h 2150799"/>
                  <a:gd name="connsiteX4" fmla="*/ 1257300 w 1676400"/>
                  <a:gd name="connsiteY4" fmla="*/ 1503417 h 2150799"/>
                  <a:gd name="connsiteX5" fmla="*/ 1676400 w 1676400"/>
                  <a:gd name="connsiteY5" fmla="*/ 1503417 h 2150799"/>
                  <a:gd name="connsiteX6" fmla="*/ 838200 w 1676400"/>
                  <a:gd name="connsiteY6" fmla="*/ 2150799 h 2150799"/>
                  <a:gd name="connsiteX7" fmla="*/ 0 w 1676400"/>
                  <a:gd name="connsiteY7" fmla="*/ 1503417 h 2150799"/>
                  <a:gd name="connsiteX0" fmla="*/ 0 w 1676400"/>
                  <a:gd name="connsiteY0" fmla="*/ 2369179 h 3016561"/>
                  <a:gd name="connsiteX1" fmla="*/ 419100 w 1676400"/>
                  <a:gd name="connsiteY1" fmla="*/ 2369179 h 3016561"/>
                  <a:gd name="connsiteX2" fmla="*/ 428827 w 1676400"/>
                  <a:gd name="connsiteY2" fmla="*/ 875490 h 3016561"/>
                  <a:gd name="connsiteX3" fmla="*/ 1276756 w 1676400"/>
                  <a:gd name="connsiteY3" fmla="*/ 0 h 3016561"/>
                  <a:gd name="connsiteX4" fmla="*/ 1257300 w 1676400"/>
                  <a:gd name="connsiteY4" fmla="*/ 2369179 h 3016561"/>
                  <a:gd name="connsiteX5" fmla="*/ 1676400 w 1676400"/>
                  <a:gd name="connsiteY5" fmla="*/ 2369179 h 3016561"/>
                  <a:gd name="connsiteX6" fmla="*/ 838200 w 1676400"/>
                  <a:gd name="connsiteY6" fmla="*/ 3016561 h 3016561"/>
                  <a:gd name="connsiteX7" fmla="*/ 0 w 1676400"/>
                  <a:gd name="connsiteY7" fmla="*/ 2369179 h 3016561"/>
                  <a:gd name="connsiteX0" fmla="*/ 0 w 1676400"/>
                  <a:gd name="connsiteY0" fmla="*/ 2369179 h 3016561"/>
                  <a:gd name="connsiteX1" fmla="*/ 419100 w 1676400"/>
                  <a:gd name="connsiteY1" fmla="*/ 2369179 h 3016561"/>
                  <a:gd name="connsiteX2" fmla="*/ 409372 w 1676400"/>
                  <a:gd name="connsiteY2" fmla="*/ 19456 h 3016561"/>
                  <a:gd name="connsiteX3" fmla="*/ 1276756 w 1676400"/>
                  <a:gd name="connsiteY3" fmla="*/ 0 h 3016561"/>
                  <a:gd name="connsiteX4" fmla="*/ 1257300 w 1676400"/>
                  <a:gd name="connsiteY4" fmla="*/ 2369179 h 3016561"/>
                  <a:gd name="connsiteX5" fmla="*/ 1676400 w 1676400"/>
                  <a:gd name="connsiteY5" fmla="*/ 2369179 h 3016561"/>
                  <a:gd name="connsiteX6" fmla="*/ 838200 w 1676400"/>
                  <a:gd name="connsiteY6" fmla="*/ 3016561 h 3016561"/>
                  <a:gd name="connsiteX7" fmla="*/ 0 w 1676400"/>
                  <a:gd name="connsiteY7" fmla="*/ 2369179 h 301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400" h="3016561">
                    <a:moveTo>
                      <a:pt x="0" y="2369179"/>
                    </a:moveTo>
                    <a:lnTo>
                      <a:pt x="419100" y="2369179"/>
                    </a:lnTo>
                    <a:cubicBezTo>
                      <a:pt x="422342" y="1871283"/>
                      <a:pt x="406130" y="517352"/>
                      <a:pt x="409372" y="19456"/>
                    </a:cubicBezTo>
                    <a:lnTo>
                      <a:pt x="1276756" y="0"/>
                    </a:lnTo>
                    <a:lnTo>
                      <a:pt x="1257300" y="2369179"/>
                    </a:lnTo>
                    <a:lnTo>
                      <a:pt x="1676400" y="2369179"/>
                    </a:lnTo>
                    <a:lnTo>
                      <a:pt x="838200" y="3016561"/>
                    </a:lnTo>
                    <a:lnTo>
                      <a:pt x="0" y="2369179"/>
                    </a:lnTo>
                    <a:close/>
                  </a:path>
                </a:pathLst>
              </a:custGeom>
              <a:gradFill>
                <a:gsLst>
                  <a:gs pos="32000">
                    <a:srgbClr val="C00000"/>
                  </a:gs>
                  <a:gs pos="70000">
                    <a:srgbClr val="FACE71"/>
                  </a:gs>
                  <a:gs pos="82000">
                    <a:schemeClr val="accent6">
                      <a:lumMod val="75000"/>
                    </a:schemeClr>
                  </a:gs>
                  <a:gs pos="0">
                    <a:srgbClr val="800000"/>
                  </a:gs>
                  <a:gs pos="100000">
                    <a:srgbClr val="800000"/>
                  </a:gs>
                  <a:gs pos="54596">
                    <a:schemeClr val="accent6">
                      <a:lumMod val="75000"/>
                    </a:schemeClr>
                  </a:gs>
                  <a:gs pos="92000">
                    <a:srgbClr val="C00000"/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9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AD699EF-20A7-4C27-AA07-2C03D6CCD264}"/>
                  </a:ext>
                </a:extLst>
              </p:cNvPr>
              <p:cNvSpPr/>
              <p:nvPr/>
            </p:nvSpPr>
            <p:spPr>
              <a:xfrm>
                <a:off x="4800598" y="3816651"/>
                <a:ext cx="762002" cy="415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09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The </a:t>
                </a:r>
                <a:br>
                  <a:rPr lang="en-US" sz="509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</a:br>
                <a:r>
                  <a:rPr lang="en-US" sz="509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Chair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ADE0DD-FAC0-432D-A5CE-0137F3EECABE}"/>
              </a:ext>
            </a:extLst>
          </p:cNvPr>
          <p:cNvSpPr txBox="1"/>
          <p:nvPr/>
        </p:nvSpPr>
        <p:spPr>
          <a:xfrm>
            <a:off x="778742" y="1452649"/>
            <a:ext cx="257411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latin typeface="Arial Black" panose="020B0A04020102020204" pitchFamily="34" charset="0"/>
              </a:rPr>
              <a:t>When forces </a:t>
            </a:r>
            <a:br>
              <a:rPr lang="en-US" sz="2160" dirty="0">
                <a:latin typeface="Arial Black" panose="020B0A04020102020204" pitchFamily="34" charset="0"/>
              </a:rPr>
            </a:br>
            <a:r>
              <a:rPr lang="en-US" sz="2160" dirty="0">
                <a:latin typeface="Arial Black" panose="020B0A04020102020204" pitchFamily="34" charset="0"/>
              </a:rPr>
              <a:t>are </a:t>
            </a:r>
            <a:r>
              <a:rPr lang="en-US" sz="2160" dirty="0">
                <a:solidFill>
                  <a:srgbClr val="FF0000"/>
                </a:solidFill>
                <a:latin typeface="Arial Black" panose="020B0A04020102020204" pitchFamily="34" charset="0"/>
              </a:rPr>
              <a:t>balanced</a:t>
            </a:r>
            <a:br>
              <a:rPr lang="en-US" sz="216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160" dirty="0">
                <a:latin typeface="Arial Black" panose="020B0A04020102020204" pitchFamily="34" charset="0"/>
              </a:rPr>
              <a:t>nothing moves.</a:t>
            </a:r>
            <a:br>
              <a:rPr lang="en-US" sz="2160" dirty="0">
                <a:latin typeface="Arial Black" panose="020B0A04020102020204" pitchFamily="34" charset="0"/>
              </a:rPr>
            </a:br>
            <a:r>
              <a:rPr lang="en-US" sz="1440" dirty="0">
                <a:latin typeface="Arial" panose="020B0604020202020204" pitchFamily="34" charset="0"/>
                <a:cs typeface="Arial" panose="020B0604020202020204" pitchFamily="34" charset="0"/>
              </a:rPr>
              <a:t>(another vocabulary word)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2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C00000"/>
            </a:gs>
            <a:gs pos="70000">
              <a:srgbClr val="FACE71"/>
            </a:gs>
            <a:gs pos="82000">
              <a:schemeClr val="accent6">
                <a:lumMod val="75000"/>
              </a:schemeClr>
            </a:gs>
            <a:gs pos="0">
              <a:srgbClr val="800000"/>
            </a:gs>
            <a:gs pos="100000">
              <a:srgbClr val="800000"/>
            </a:gs>
            <a:gs pos="54596">
              <a:schemeClr val="accent6">
                <a:lumMod val="75000"/>
              </a:schemeClr>
            </a:gs>
            <a:gs pos="92000">
              <a:srgbClr val="C00000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pPr algn="l"/>
            <a:b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balanced force</a:t>
            </a:r>
            <a:b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equal forces that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keep an object still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45009" y="567138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definition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1B0C38-2CCC-423F-8A8C-33CCE8CEB527}"/>
              </a:ext>
            </a:extLst>
          </p:cNvPr>
          <p:cNvGrpSpPr/>
          <p:nvPr/>
        </p:nvGrpSpPr>
        <p:grpSpPr>
          <a:xfrm>
            <a:off x="3592086" y="-577182"/>
            <a:ext cx="1025634" cy="4616427"/>
            <a:chOff x="5986810" y="-1038171"/>
            <a:chExt cx="1709390" cy="769404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091EBE7-6D23-4DAD-847E-75EDE87A6B61}"/>
                </a:ext>
              </a:extLst>
            </p:cNvPr>
            <p:cNvSpPr/>
            <p:nvPr/>
          </p:nvSpPr>
          <p:spPr>
            <a:xfrm>
              <a:off x="5986810" y="2017300"/>
              <a:ext cx="1652240" cy="162758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9"/>
            </a:p>
          </p:txBody>
        </p:sp>
        <p:sp>
          <p:nvSpPr>
            <p:cNvPr id="16" name="Arrow: Down 2">
              <a:extLst>
                <a:ext uri="{FF2B5EF4-FFF2-40B4-BE49-F238E27FC236}">
                  <a16:creationId xmlns:a16="http://schemas.microsoft.com/office/drawing/2014/main" id="{D97D2685-883F-4B84-8C67-26157286123A}"/>
                </a:ext>
              </a:extLst>
            </p:cNvPr>
            <p:cNvSpPr/>
            <p:nvPr/>
          </p:nvSpPr>
          <p:spPr>
            <a:xfrm>
              <a:off x="6019800" y="-1038171"/>
              <a:ext cx="1676400" cy="3055471"/>
            </a:xfrm>
            <a:custGeom>
              <a:avLst/>
              <a:gdLst>
                <a:gd name="connsiteX0" fmla="*/ 0 w 1676400"/>
                <a:gd name="connsiteY0" fmla="*/ 647383 h 1294765"/>
                <a:gd name="connsiteX1" fmla="*/ 419100 w 1676400"/>
                <a:gd name="connsiteY1" fmla="*/ 647383 h 1294765"/>
                <a:gd name="connsiteX2" fmla="*/ 419100 w 1676400"/>
                <a:gd name="connsiteY2" fmla="*/ 0 h 1294765"/>
                <a:gd name="connsiteX3" fmla="*/ 1257300 w 1676400"/>
                <a:gd name="connsiteY3" fmla="*/ 0 h 1294765"/>
                <a:gd name="connsiteX4" fmla="*/ 1257300 w 1676400"/>
                <a:gd name="connsiteY4" fmla="*/ 647383 h 1294765"/>
                <a:gd name="connsiteX5" fmla="*/ 1676400 w 1676400"/>
                <a:gd name="connsiteY5" fmla="*/ 647383 h 1294765"/>
                <a:gd name="connsiteX6" fmla="*/ 838200 w 1676400"/>
                <a:gd name="connsiteY6" fmla="*/ 1294765 h 1294765"/>
                <a:gd name="connsiteX7" fmla="*/ 0 w 1676400"/>
                <a:gd name="connsiteY7" fmla="*/ 647383 h 1294765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19100 w 1676400"/>
                <a:gd name="connsiteY2" fmla="*/ 856034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28827 w 1676400"/>
                <a:gd name="connsiteY2" fmla="*/ 9728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2378906 h 3026288"/>
                <a:gd name="connsiteX1" fmla="*/ 419100 w 1676400"/>
                <a:gd name="connsiteY1" fmla="*/ 2378906 h 3026288"/>
                <a:gd name="connsiteX2" fmla="*/ 428827 w 1676400"/>
                <a:gd name="connsiteY2" fmla="*/ 885217 h 3026288"/>
                <a:gd name="connsiteX3" fmla="*/ 1267028 w 1676400"/>
                <a:gd name="connsiteY3" fmla="*/ 0 h 3026288"/>
                <a:gd name="connsiteX4" fmla="*/ 1257300 w 1676400"/>
                <a:gd name="connsiteY4" fmla="*/ 2378906 h 3026288"/>
                <a:gd name="connsiteX5" fmla="*/ 1676400 w 1676400"/>
                <a:gd name="connsiteY5" fmla="*/ 2378906 h 3026288"/>
                <a:gd name="connsiteX6" fmla="*/ 838200 w 1676400"/>
                <a:gd name="connsiteY6" fmla="*/ 3026288 h 3026288"/>
                <a:gd name="connsiteX7" fmla="*/ 0 w 1676400"/>
                <a:gd name="connsiteY7" fmla="*/ 2378906 h 3026288"/>
                <a:gd name="connsiteX0" fmla="*/ 0 w 1676400"/>
                <a:gd name="connsiteY0" fmla="*/ 2398362 h 3045744"/>
                <a:gd name="connsiteX1" fmla="*/ 419100 w 1676400"/>
                <a:gd name="connsiteY1" fmla="*/ 2398362 h 3045744"/>
                <a:gd name="connsiteX2" fmla="*/ 428827 w 1676400"/>
                <a:gd name="connsiteY2" fmla="*/ 0 h 3045744"/>
                <a:gd name="connsiteX3" fmla="*/ 1267028 w 1676400"/>
                <a:gd name="connsiteY3" fmla="*/ 19456 h 3045744"/>
                <a:gd name="connsiteX4" fmla="*/ 1257300 w 1676400"/>
                <a:gd name="connsiteY4" fmla="*/ 2398362 h 3045744"/>
                <a:gd name="connsiteX5" fmla="*/ 1676400 w 1676400"/>
                <a:gd name="connsiteY5" fmla="*/ 2398362 h 3045744"/>
                <a:gd name="connsiteX6" fmla="*/ 838200 w 1676400"/>
                <a:gd name="connsiteY6" fmla="*/ 3045744 h 3045744"/>
                <a:gd name="connsiteX7" fmla="*/ 0 w 1676400"/>
                <a:gd name="connsiteY7" fmla="*/ 2398362 h 3045744"/>
                <a:gd name="connsiteX0" fmla="*/ 0 w 1676400"/>
                <a:gd name="connsiteY0" fmla="*/ 2408089 h 3055471"/>
                <a:gd name="connsiteX1" fmla="*/ 419100 w 1676400"/>
                <a:gd name="connsiteY1" fmla="*/ 2408089 h 3055471"/>
                <a:gd name="connsiteX2" fmla="*/ 428827 w 1676400"/>
                <a:gd name="connsiteY2" fmla="*/ 9727 h 3055471"/>
                <a:gd name="connsiteX3" fmla="*/ 1247573 w 1676400"/>
                <a:gd name="connsiteY3" fmla="*/ 0 h 3055471"/>
                <a:gd name="connsiteX4" fmla="*/ 1257300 w 1676400"/>
                <a:gd name="connsiteY4" fmla="*/ 2408089 h 3055471"/>
                <a:gd name="connsiteX5" fmla="*/ 1676400 w 1676400"/>
                <a:gd name="connsiteY5" fmla="*/ 2408089 h 3055471"/>
                <a:gd name="connsiteX6" fmla="*/ 838200 w 1676400"/>
                <a:gd name="connsiteY6" fmla="*/ 3055471 h 3055471"/>
                <a:gd name="connsiteX7" fmla="*/ 0 w 1676400"/>
                <a:gd name="connsiteY7" fmla="*/ 2408089 h 305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6400" h="3055471">
                  <a:moveTo>
                    <a:pt x="0" y="2408089"/>
                  </a:moveTo>
                  <a:lnTo>
                    <a:pt x="419100" y="2408089"/>
                  </a:lnTo>
                  <a:cubicBezTo>
                    <a:pt x="422342" y="1910193"/>
                    <a:pt x="425585" y="507623"/>
                    <a:pt x="428827" y="9727"/>
                  </a:cubicBezTo>
                  <a:lnTo>
                    <a:pt x="1247573" y="0"/>
                  </a:lnTo>
                  <a:cubicBezTo>
                    <a:pt x="1244330" y="792969"/>
                    <a:pt x="1260543" y="1615120"/>
                    <a:pt x="1257300" y="2408089"/>
                  </a:cubicBezTo>
                  <a:lnTo>
                    <a:pt x="1676400" y="2408089"/>
                  </a:lnTo>
                  <a:lnTo>
                    <a:pt x="838200" y="3055471"/>
                  </a:lnTo>
                  <a:lnTo>
                    <a:pt x="0" y="2408089"/>
                  </a:lnTo>
                  <a:close/>
                </a:path>
              </a:pathLst>
            </a:custGeom>
            <a:gradFill>
              <a:gsLst>
                <a:gs pos="32000">
                  <a:srgbClr val="C00000"/>
                </a:gs>
                <a:gs pos="70000">
                  <a:srgbClr val="FACE71"/>
                </a:gs>
                <a:gs pos="82000">
                  <a:schemeClr val="accent6">
                    <a:lumMod val="75000"/>
                  </a:schemeClr>
                </a:gs>
                <a:gs pos="0">
                  <a:srgbClr val="800000"/>
                </a:gs>
                <a:gs pos="100000">
                  <a:srgbClr val="800000"/>
                </a:gs>
                <a:gs pos="54596">
                  <a:schemeClr val="accent6">
                    <a:lumMod val="75000"/>
                  </a:schemeClr>
                </a:gs>
                <a:gs pos="92000">
                  <a:srgbClr val="C00000"/>
                </a:gs>
              </a:gsLst>
              <a:lin ang="21594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9" dirty="0">
                  <a:latin typeface="Arial Black" panose="020B0A04020102020204" pitchFamily="34" charset="0"/>
                </a:rPr>
                <a:t>Air</a:t>
              </a:r>
            </a:p>
            <a:p>
              <a:pPr algn="ctr"/>
              <a:r>
                <a:rPr lang="en-US" sz="509" dirty="0">
                  <a:latin typeface="Arial Black" panose="020B0A04020102020204" pitchFamily="34" charset="0"/>
                </a:rPr>
                <a:t>Gravity</a:t>
              </a:r>
            </a:p>
            <a:p>
              <a:pPr algn="ctr"/>
              <a:r>
                <a:rPr lang="en-US" sz="509" dirty="0">
                  <a:latin typeface="Arial Black" panose="020B0A04020102020204" pitchFamily="34" charset="0"/>
                </a:rPr>
                <a:t>Weight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718A34-7AD9-420E-A872-9262F4722936}"/>
                </a:ext>
              </a:extLst>
            </p:cNvPr>
            <p:cNvGrpSpPr/>
            <p:nvPr/>
          </p:nvGrpSpPr>
          <p:grpSpPr>
            <a:xfrm>
              <a:off x="6019800" y="3639313"/>
              <a:ext cx="1676400" cy="3016561"/>
              <a:chOff x="4343400" y="3002861"/>
              <a:chExt cx="1676400" cy="3016561"/>
            </a:xfrm>
          </p:grpSpPr>
          <p:sp>
            <p:nvSpPr>
              <p:cNvPr id="18" name="Arrow: Down 2">
                <a:extLst>
                  <a:ext uri="{FF2B5EF4-FFF2-40B4-BE49-F238E27FC236}">
                    <a16:creationId xmlns:a16="http://schemas.microsoft.com/office/drawing/2014/main" id="{5D77635A-C8F8-4B1F-842B-CF00EE36D593}"/>
                  </a:ext>
                </a:extLst>
              </p:cNvPr>
              <p:cNvSpPr/>
              <p:nvPr/>
            </p:nvSpPr>
            <p:spPr>
              <a:xfrm rot="10800000">
                <a:off x="4343400" y="3002861"/>
                <a:ext cx="1676400" cy="3016561"/>
              </a:xfrm>
              <a:custGeom>
                <a:avLst/>
                <a:gdLst>
                  <a:gd name="connsiteX0" fmla="*/ 0 w 1676400"/>
                  <a:gd name="connsiteY0" fmla="*/ 647383 h 1294765"/>
                  <a:gd name="connsiteX1" fmla="*/ 419100 w 1676400"/>
                  <a:gd name="connsiteY1" fmla="*/ 647383 h 1294765"/>
                  <a:gd name="connsiteX2" fmla="*/ 419100 w 1676400"/>
                  <a:gd name="connsiteY2" fmla="*/ 0 h 1294765"/>
                  <a:gd name="connsiteX3" fmla="*/ 1257300 w 1676400"/>
                  <a:gd name="connsiteY3" fmla="*/ 0 h 1294765"/>
                  <a:gd name="connsiteX4" fmla="*/ 1257300 w 1676400"/>
                  <a:gd name="connsiteY4" fmla="*/ 647383 h 1294765"/>
                  <a:gd name="connsiteX5" fmla="*/ 1676400 w 1676400"/>
                  <a:gd name="connsiteY5" fmla="*/ 647383 h 1294765"/>
                  <a:gd name="connsiteX6" fmla="*/ 838200 w 1676400"/>
                  <a:gd name="connsiteY6" fmla="*/ 1294765 h 1294765"/>
                  <a:gd name="connsiteX7" fmla="*/ 0 w 1676400"/>
                  <a:gd name="connsiteY7" fmla="*/ 647383 h 1294765"/>
                  <a:gd name="connsiteX0" fmla="*/ 0 w 1676400"/>
                  <a:gd name="connsiteY0" fmla="*/ 1503417 h 2150799"/>
                  <a:gd name="connsiteX1" fmla="*/ 419100 w 1676400"/>
                  <a:gd name="connsiteY1" fmla="*/ 1503417 h 2150799"/>
                  <a:gd name="connsiteX2" fmla="*/ 419100 w 1676400"/>
                  <a:gd name="connsiteY2" fmla="*/ 856034 h 2150799"/>
                  <a:gd name="connsiteX3" fmla="*/ 1257300 w 1676400"/>
                  <a:gd name="connsiteY3" fmla="*/ 0 h 2150799"/>
                  <a:gd name="connsiteX4" fmla="*/ 1257300 w 1676400"/>
                  <a:gd name="connsiteY4" fmla="*/ 1503417 h 2150799"/>
                  <a:gd name="connsiteX5" fmla="*/ 1676400 w 1676400"/>
                  <a:gd name="connsiteY5" fmla="*/ 1503417 h 2150799"/>
                  <a:gd name="connsiteX6" fmla="*/ 838200 w 1676400"/>
                  <a:gd name="connsiteY6" fmla="*/ 2150799 h 2150799"/>
                  <a:gd name="connsiteX7" fmla="*/ 0 w 1676400"/>
                  <a:gd name="connsiteY7" fmla="*/ 1503417 h 2150799"/>
                  <a:gd name="connsiteX0" fmla="*/ 0 w 1676400"/>
                  <a:gd name="connsiteY0" fmla="*/ 1503417 h 2150799"/>
                  <a:gd name="connsiteX1" fmla="*/ 419100 w 1676400"/>
                  <a:gd name="connsiteY1" fmla="*/ 1503417 h 2150799"/>
                  <a:gd name="connsiteX2" fmla="*/ 428827 w 1676400"/>
                  <a:gd name="connsiteY2" fmla="*/ 9728 h 2150799"/>
                  <a:gd name="connsiteX3" fmla="*/ 1257300 w 1676400"/>
                  <a:gd name="connsiteY3" fmla="*/ 0 h 2150799"/>
                  <a:gd name="connsiteX4" fmla="*/ 1257300 w 1676400"/>
                  <a:gd name="connsiteY4" fmla="*/ 1503417 h 2150799"/>
                  <a:gd name="connsiteX5" fmla="*/ 1676400 w 1676400"/>
                  <a:gd name="connsiteY5" fmla="*/ 1503417 h 2150799"/>
                  <a:gd name="connsiteX6" fmla="*/ 838200 w 1676400"/>
                  <a:gd name="connsiteY6" fmla="*/ 2150799 h 2150799"/>
                  <a:gd name="connsiteX7" fmla="*/ 0 w 1676400"/>
                  <a:gd name="connsiteY7" fmla="*/ 1503417 h 2150799"/>
                  <a:gd name="connsiteX0" fmla="*/ 0 w 1676400"/>
                  <a:gd name="connsiteY0" fmla="*/ 2369179 h 3016561"/>
                  <a:gd name="connsiteX1" fmla="*/ 419100 w 1676400"/>
                  <a:gd name="connsiteY1" fmla="*/ 2369179 h 3016561"/>
                  <a:gd name="connsiteX2" fmla="*/ 428827 w 1676400"/>
                  <a:gd name="connsiteY2" fmla="*/ 875490 h 3016561"/>
                  <a:gd name="connsiteX3" fmla="*/ 1276756 w 1676400"/>
                  <a:gd name="connsiteY3" fmla="*/ 0 h 3016561"/>
                  <a:gd name="connsiteX4" fmla="*/ 1257300 w 1676400"/>
                  <a:gd name="connsiteY4" fmla="*/ 2369179 h 3016561"/>
                  <a:gd name="connsiteX5" fmla="*/ 1676400 w 1676400"/>
                  <a:gd name="connsiteY5" fmla="*/ 2369179 h 3016561"/>
                  <a:gd name="connsiteX6" fmla="*/ 838200 w 1676400"/>
                  <a:gd name="connsiteY6" fmla="*/ 3016561 h 3016561"/>
                  <a:gd name="connsiteX7" fmla="*/ 0 w 1676400"/>
                  <a:gd name="connsiteY7" fmla="*/ 2369179 h 3016561"/>
                  <a:gd name="connsiteX0" fmla="*/ 0 w 1676400"/>
                  <a:gd name="connsiteY0" fmla="*/ 2369179 h 3016561"/>
                  <a:gd name="connsiteX1" fmla="*/ 419100 w 1676400"/>
                  <a:gd name="connsiteY1" fmla="*/ 2369179 h 3016561"/>
                  <a:gd name="connsiteX2" fmla="*/ 409372 w 1676400"/>
                  <a:gd name="connsiteY2" fmla="*/ 19456 h 3016561"/>
                  <a:gd name="connsiteX3" fmla="*/ 1276756 w 1676400"/>
                  <a:gd name="connsiteY3" fmla="*/ 0 h 3016561"/>
                  <a:gd name="connsiteX4" fmla="*/ 1257300 w 1676400"/>
                  <a:gd name="connsiteY4" fmla="*/ 2369179 h 3016561"/>
                  <a:gd name="connsiteX5" fmla="*/ 1676400 w 1676400"/>
                  <a:gd name="connsiteY5" fmla="*/ 2369179 h 3016561"/>
                  <a:gd name="connsiteX6" fmla="*/ 838200 w 1676400"/>
                  <a:gd name="connsiteY6" fmla="*/ 3016561 h 3016561"/>
                  <a:gd name="connsiteX7" fmla="*/ 0 w 1676400"/>
                  <a:gd name="connsiteY7" fmla="*/ 2369179 h 301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400" h="3016561">
                    <a:moveTo>
                      <a:pt x="0" y="2369179"/>
                    </a:moveTo>
                    <a:lnTo>
                      <a:pt x="419100" y="2369179"/>
                    </a:lnTo>
                    <a:cubicBezTo>
                      <a:pt x="422342" y="1871283"/>
                      <a:pt x="406130" y="517352"/>
                      <a:pt x="409372" y="19456"/>
                    </a:cubicBezTo>
                    <a:lnTo>
                      <a:pt x="1276756" y="0"/>
                    </a:lnTo>
                    <a:lnTo>
                      <a:pt x="1257300" y="2369179"/>
                    </a:lnTo>
                    <a:lnTo>
                      <a:pt x="1676400" y="2369179"/>
                    </a:lnTo>
                    <a:lnTo>
                      <a:pt x="838200" y="3016561"/>
                    </a:lnTo>
                    <a:lnTo>
                      <a:pt x="0" y="2369179"/>
                    </a:lnTo>
                    <a:close/>
                  </a:path>
                </a:pathLst>
              </a:custGeom>
              <a:gradFill>
                <a:gsLst>
                  <a:gs pos="32000">
                    <a:srgbClr val="C00000"/>
                  </a:gs>
                  <a:gs pos="70000">
                    <a:srgbClr val="FACE71"/>
                  </a:gs>
                  <a:gs pos="82000">
                    <a:schemeClr val="accent6">
                      <a:lumMod val="75000"/>
                    </a:schemeClr>
                  </a:gs>
                  <a:gs pos="0">
                    <a:srgbClr val="800000"/>
                  </a:gs>
                  <a:gs pos="100000">
                    <a:srgbClr val="800000"/>
                  </a:gs>
                  <a:gs pos="54596">
                    <a:schemeClr val="accent6">
                      <a:lumMod val="75000"/>
                    </a:schemeClr>
                  </a:gs>
                  <a:gs pos="92000">
                    <a:srgbClr val="C00000"/>
                  </a:gs>
                </a:gsLst>
                <a:lin ang="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9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D913BE-C70C-4F3E-911E-DC52C49BC8CB}"/>
                  </a:ext>
                </a:extLst>
              </p:cNvPr>
              <p:cNvSpPr/>
              <p:nvPr/>
            </p:nvSpPr>
            <p:spPr>
              <a:xfrm>
                <a:off x="4800598" y="3816651"/>
                <a:ext cx="762002" cy="415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09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The </a:t>
                </a:r>
                <a:br>
                  <a:rPr lang="en-US" sz="509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</a:br>
                <a:r>
                  <a:rPr lang="en-US" sz="509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Chair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2146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C00000"/>
            </a:gs>
            <a:gs pos="70000">
              <a:srgbClr val="FACE71"/>
            </a:gs>
            <a:gs pos="82000">
              <a:schemeClr val="accent6">
                <a:lumMod val="75000"/>
              </a:schemeClr>
            </a:gs>
            <a:gs pos="0">
              <a:srgbClr val="800000"/>
            </a:gs>
            <a:gs pos="100000">
              <a:srgbClr val="800000"/>
            </a:gs>
            <a:gs pos="54596">
              <a:schemeClr val="accent6">
                <a:lumMod val="75000"/>
              </a:schemeClr>
            </a:gs>
            <a:gs pos="92000">
              <a:srgbClr val="C00000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pPr algn="l"/>
            <a:b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2000" dirty="0">
                <a:latin typeface="Arial Black" panose="020B0A04020102020204" pitchFamily="34" charset="0"/>
              </a:rPr>
              <a:t>When forces are</a:t>
            </a:r>
            <a:br>
              <a:rPr lang="en-US" sz="2000" dirty="0"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 un-balanced</a:t>
            </a:r>
            <a:b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2000" dirty="0">
                <a:latin typeface="Arial Black" panose="020B0A04020102020204" pitchFamily="34" charset="0"/>
              </a:rPr>
              <a:t>things move in </a:t>
            </a:r>
            <a:br>
              <a:rPr lang="en-US" sz="2000" dirty="0"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2000" dirty="0">
                <a:latin typeface="Arial Black" panose="020B0A04020102020204" pitchFamily="34" charset="0"/>
              </a:rPr>
              <a:t>the direction of</a:t>
            </a:r>
            <a:br>
              <a:rPr lang="en-US" sz="2000" dirty="0"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2000" dirty="0">
                <a:latin typeface="Arial Black" panose="020B0A04020102020204" pitchFamily="34" charset="0"/>
              </a:rPr>
              <a:t>the stronger force.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45009" y="567138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4EC09B-C721-4350-8B26-73382C1F66F9}"/>
              </a:ext>
            </a:extLst>
          </p:cNvPr>
          <p:cNvGrpSpPr/>
          <p:nvPr/>
        </p:nvGrpSpPr>
        <p:grpSpPr>
          <a:xfrm>
            <a:off x="3335153" y="-1586249"/>
            <a:ext cx="1574393" cy="5625494"/>
            <a:chOff x="5558588" y="-2719949"/>
            <a:chExt cx="2623988" cy="937582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839E37-3C3A-41DF-8ED4-440F8ACF87ED}"/>
                </a:ext>
              </a:extLst>
            </p:cNvPr>
            <p:cNvGrpSpPr/>
            <p:nvPr/>
          </p:nvGrpSpPr>
          <p:grpSpPr>
            <a:xfrm>
              <a:off x="5986810" y="2017300"/>
              <a:ext cx="1709390" cy="4638574"/>
              <a:chOff x="5986810" y="2017300"/>
              <a:chExt cx="1709390" cy="463857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F6B660-6DBA-4E33-AFD3-16BF1DA43CDD}"/>
                  </a:ext>
                </a:extLst>
              </p:cNvPr>
              <p:cNvSpPr/>
              <p:nvPr/>
            </p:nvSpPr>
            <p:spPr>
              <a:xfrm>
                <a:off x="5986810" y="2017300"/>
                <a:ext cx="1652240" cy="16275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9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440068-F406-4E55-9917-71A830F5148A}"/>
                  </a:ext>
                </a:extLst>
              </p:cNvPr>
              <p:cNvGrpSpPr/>
              <p:nvPr/>
            </p:nvGrpSpPr>
            <p:grpSpPr>
              <a:xfrm>
                <a:off x="6019800" y="3639313"/>
                <a:ext cx="1676400" cy="3016561"/>
                <a:chOff x="4343400" y="3002861"/>
                <a:chExt cx="1676400" cy="3016561"/>
              </a:xfrm>
            </p:grpSpPr>
            <p:sp>
              <p:nvSpPr>
                <p:cNvPr id="25" name="Arrow: Down 2">
                  <a:extLst>
                    <a:ext uri="{FF2B5EF4-FFF2-40B4-BE49-F238E27FC236}">
                      <a16:creationId xmlns:a16="http://schemas.microsoft.com/office/drawing/2014/main" id="{F55115A3-203D-491A-9D1C-4847EB2A3DD3}"/>
                    </a:ext>
                  </a:extLst>
                </p:cNvPr>
                <p:cNvSpPr/>
                <p:nvPr/>
              </p:nvSpPr>
              <p:spPr>
                <a:xfrm rot="10800000">
                  <a:off x="4343400" y="3002861"/>
                  <a:ext cx="1676400" cy="3016561"/>
                </a:xfrm>
                <a:custGeom>
                  <a:avLst/>
                  <a:gdLst>
                    <a:gd name="connsiteX0" fmla="*/ 0 w 1676400"/>
                    <a:gd name="connsiteY0" fmla="*/ 647383 h 1294765"/>
                    <a:gd name="connsiteX1" fmla="*/ 419100 w 1676400"/>
                    <a:gd name="connsiteY1" fmla="*/ 647383 h 1294765"/>
                    <a:gd name="connsiteX2" fmla="*/ 419100 w 1676400"/>
                    <a:gd name="connsiteY2" fmla="*/ 0 h 1294765"/>
                    <a:gd name="connsiteX3" fmla="*/ 1257300 w 1676400"/>
                    <a:gd name="connsiteY3" fmla="*/ 0 h 1294765"/>
                    <a:gd name="connsiteX4" fmla="*/ 1257300 w 1676400"/>
                    <a:gd name="connsiteY4" fmla="*/ 647383 h 1294765"/>
                    <a:gd name="connsiteX5" fmla="*/ 1676400 w 1676400"/>
                    <a:gd name="connsiteY5" fmla="*/ 647383 h 1294765"/>
                    <a:gd name="connsiteX6" fmla="*/ 838200 w 1676400"/>
                    <a:gd name="connsiteY6" fmla="*/ 1294765 h 1294765"/>
                    <a:gd name="connsiteX7" fmla="*/ 0 w 1676400"/>
                    <a:gd name="connsiteY7" fmla="*/ 647383 h 1294765"/>
                    <a:gd name="connsiteX0" fmla="*/ 0 w 1676400"/>
                    <a:gd name="connsiteY0" fmla="*/ 1503417 h 2150799"/>
                    <a:gd name="connsiteX1" fmla="*/ 419100 w 1676400"/>
                    <a:gd name="connsiteY1" fmla="*/ 1503417 h 2150799"/>
                    <a:gd name="connsiteX2" fmla="*/ 419100 w 1676400"/>
                    <a:gd name="connsiteY2" fmla="*/ 856034 h 2150799"/>
                    <a:gd name="connsiteX3" fmla="*/ 1257300 w 1676400"/>
                    <a:gd name="connsiteY3" fmla="*/ 0 h 2150799"/>
                    <a:gd name="connsiteX4" fmla="*/ 1257300 w 1676400"/>
                    <a:gd name="connsiteY4" fmla="*/ 1503417 h 2150799"/>
                    <a:gd name="connsiteX5" fmla="*/ 1676400 w 1676400"/>
                    <a:gd name="connsiteY5" fmla="*/ 1503417 h 2150799"/>
                    <a:gd name="connsiteX6" fmla="*/ 838200 w 1676400"/>
                    <a:gd name="connsiteY6" fmla="*/ 2150799 h 2150799"/>
                    <a:gd name="connsiteX7" fmla="*/ 0 w 1676400"/>
                    <a:gd name="connsiteY7" fmla="*/ 1503417 h 2150799"/>
                    <a:gd name="connsiteX0" fmla="*/ 0 w 1676400"/>
                    <a:gd name="connsiteY0" fmla="*/ 1503417 h 2150799"/>
                    <a:gd name="connsiteX1" fmla="*/ 419100 w 1676400"/>
                    <a:gd name="connsiteY1" fmla="*/ 1503417 h 2150799"/>
                    <a:gd name="connsiteX2" fmla="*/ 428827 w 1676400"/>
                    <a:gd name="connsiteY2" fmla="*/ 9728 h 2150799"/>
                    <a:gd name="connsiteX3" fmla="*/ 1257300 w 1676400"/>
                    <a:gd name="connsiteY3" fmla="*/ 0 h 2150799"/>
                    <a:gd name="connsiteX4" fmla="*/ 1257300 w 1676400"/>
                    <a:gd name="connsiteY4" fmla="*/ 1503417 h 2150799"/>
                    <a:gd name="connsiteX5" fmla="*/ 1676400 w 1676400"/>
                    <a:gd name="connsiteY5" fmla="*/ 1503417 h 2150799"/>
                    <a:gd name="connsiteX6" fmla="*/ 838200 w 1676400"/>
                    <a:gd name="connsiteY6" fmla="*/ 2150799 h 2150799"/>
                    <a:gd name="connsiteX7" fmla="*/ 0 w 1676400"/>
                    <a:gd name="connsiteY7" fmla="*/ 1503417 h 2150799"/>
                    <a:gd name="connsiteX0" fmla="*/ 0 w 1676400"/>
                    <a:gd name="connsiteY0" fmla="*/ 2369179 h 3016561"/>
                    <a:gd name="connsiteX1" fmla="*/ 419100 w 1676400"/>
                    <a:gd name="connsiteY1" fmla="*/ 2369179 h 3016561"/>
                    <a:gd name="connsiteX2" fmla="*/ 428827 w 1676400"/>
                    <a:gd name="connsiteY2" fmla="*/ 875490 h 3016561"/>
                    <a:gd name="connsiteX3" fmla="*/ 1276756 w 1676400"/>
                    <a:gd name="connsiteY3" fmla="*/ 0 h 3016561"/>
                    <a:gd name="connsiteX4" fmla="*/ 1257300 w 1676400"/>
                    <a:gd name="connsiteY4" fmla="*/ 2369179 h 3016561"/>
                    <a:gd name="connsiteX5" fmla="*/ 1676400 w 1676400"/>
                    <a:gd name="connsiteY5" fmla="*/ 2369179 h 3016561"/>
                    <a:gd name="connsiteX6" fmla="*/ 838200 w 1676400"/>
                    <a:gd name="connsiteY6" fmla="*/ 3016561 h 3016561"/>
                    <a:gd name="connsiteX7" fmla="*/ 0 w 1676400"/>
                    <a:gd name="connsiteY7" fmla="*/ 2369179 h 3016561"/>
                    <a:gd name="connsiteX0" fmla="*/ 0 w 1676400"/>
                    <a:gd name="connsiteY0" fmla="*/ 2369179 h 3016561"/>
                    <a:gd name="connsiteX1" fmla="*/ 419100 w 1676400"/>
                    <a:gd name="connsiteY1" fmla="*/ 2369179 h 3016561"/>
                    <a:gd name="connsiteX2" fmla="*/ 409372 w 1676400"/>
                    <a:gd name="connsiteY2" fmla="*/ 19456 h 3016561"/>
                    <a:gd name="connsiteX3" fmla="*/ 1276756 w 1676400"/>
                    <a:gd name="connsiteY3" fmla="*/ 0 h 3016561"/>
                    <a:gd name="connsiteX4" fmla="*/ 1257300 w 1676400"/>
                    <a:gd name="connsiteY4" fmla="*/ 2369179 h 3016561"/>
                    <a:gd name="connsiteX5" fmla="*/ 1676400 w 1676400"/>
                    <a:gd name="connsiteY5" fmla="*/ 2369179 h 3016561"/>
                    <a:gd name="connsiteX6" fmla="*/ 838200 w 1676400"/>
                    <a:gd name="connsiteY6" fmla="*/ 3016561 h 3016561"/>
                    <a:gd name="connsiteX7" fmla="*/ 0 w 1676400"/>
                    <a:gd name="connsiteY7" fmla="*/ 2369179 h 3016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6400" h="3016561">
                      <a:moveTo>
                        <a:pt x="0" y="2369179"/>
                      </a:moveTo>
                      <a:lnTo>
                        <a:pt x="419100" y="2369179"/>
                      </a:lnTo>
                      <a:cubicBezTo>
                        <a:pt x="422342" y="1871283"/>
                        <a:pt x="406130" y="517352"/>
                        <a:pt x="409372" y="19456"/>
                      </a:cubicBezTo>
                      <a:lnTo>
                        <a:pt x="1276756" y="0"/>
                      </a:lnTo>
                      <a:lnTo>
                        <a:pt x="1257300" y="2369179"/>
                      </a:lnTo>
                      <a:lnTo>
                        <a:pt x="1676400" y="2369179"/>
                      </a:lnTo>
                      <a:lnTo>
                        <a:pt x="838200" y="3016561"/>
                      </a:lnTo>
                      <a:lnTo>
                        <a:pt x="0" y="2369179"/>
                      </a:lnTo>
                      <a:close/>
                    </a:path>
                  </a:pathLst>
                </a:custGeom>
                <a:gradFill>
                  <a:gsLst>
                    <a:gs pos="32000">
                      <a:srgbClr val="C00000"/>
                    </a:gs>
                    <a:gs pos="70000">
                      <a:srgbClr val="FACE71"/>
                    </a:gs>
                    <a:gs pos="82000">
                      <a:schemeClr val="accent6">
                        <a:lumMod val="75000"/>
                      </a:schemeClr>
                    </a:gs>
                    <a:gs pos="0">
                      <a:srgbClr val="800000"/>
                    </a:gs>
                    <a:gs pos="100000">
                      <a:srgbClr val="800000"/>
                    </a:gs>
                    <a:gs pos="54596">
                      <a:schemeClr val="accent6">
                        <a:lumMod val="75000"/>
                      </a:schemeClr>
                    </a:gs>
                    <a:gs pos="92000">
                      <a:srgbClr val="C00000"/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9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6B25E28-5300-42C1-8F21-B374F4048ACC}"/>
                    </a:ext>
                  </a:extLst>
                </p:cNvPr>
                <p:cNvSpPr/>
                <p:nvPr/>
              </p:nvSpPr>
              <p:spPr>
                <a:xfrm>
                  <a:off x="4800598" y="3816651"/>
                  <a:ext cx="762002" cy="4150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509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The </a:t>
                  </a:r>
                  <a:br>
                    <a:rPr lang="en-US" sz="509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</a:br>
                  <a:r>
                    <a:rPr lang="en-US" sz="509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Chair</a:t>
                  </a:r>
                </a:p>
              </p:txBody>
            </p:sp>
          </p:grpSp>
        </p:grpSp>
        <p:sp>
          <p:nvSpPr>
            <p:cNvPr id="15" name="Arrow: Down 2">
              <a:extLst>
                <a:ext uri="{FF2B5EF4-FFF2-40B4-BE49-F238E27FC236}">
                  <a16:creationId xmlns:a16="http://schemas.microsoft.com/office/drawing/2014/main" id="{0B53A6C6-AEA9-4D72-B648-29D3C6D438A5}"/>
                </a:ext>
              </a:extLst>
            </p:cNvPr>
            <p:cNvSpPr/>
            <p:nvPr/>
          </p:nvSpPr>
          <p:spPr>
            <a:xfrm>
              <a:off x="5558588" y="-2719949"/>
              <a:ext cx="2623988" cy="4782582"/>
            </a:xfrm>
            <a:custGeom>
              <a:avLst/>
              <a:gdLst>
                <a:gd name="connsiteX0" fmla="*/ 0 w 1676400"/>
                <a:gd name="connsiteY0" fmla="*/ 647383 h 1294765"/>
                <a:gd name="connsiteX1" fmla="*/ 419100 w 1676400"/>
                <a:gd name="connsiteY1" fmla="*/ 647383 h 1294765"/>
                <a:gd name="connsiteX2" fmla="*/ 419100 w 1676400"/>
                <a:gd name="connsiteY2" fmla="*/ 0 h 1294765"/>
                <a:gd name="connsiteX3" fmla="*/ 1257300 w 1676400"/>
                <a:gd name="connsiteY3" fmla="*/ 0 h 1294765"/>
                <a:gd name="connsiteX4" fmla="*/ 1257300 w 1676400"/>
                <a:gd name="connsiteY4" fmla="*/ 647383 h 1294765"/>
                <a:gd name="connsiteX5" fmla="*/ 1676400 w 1676400"/>
                <a:gd name="connsiteY5" fmla="*/ 647383 h 1294765"/>
                <a:gd name="connsiteX6" fmla="*/ 838200 w 1676400"/>
                <a:gd name="connsiteY6" fmla="*/ 1294765 h 1294765"/>
                <a:gd name="connsiteX7" fmla="*/ 0 w 1676400"/>
                <a:gd name="connsiteY7" fmla="*/ 647383 h 1294765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19100 w 1676400"/>
                <a:gd name="connsiteY2" fmla="*/ 856034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28827 w 1676400"/>
                <a:gd name="connsiteY2" fmla="*/ 9728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2378906 h 3026288"/>
                <a:gd name="connsiteX1" fmla="*/ 419100 w 1676400"/>
                <a:gd name="connsiteY1" fmla="*/ 2378906 h 3026288"/>
                <a:gd name="connsiteX2" fmla="*/ 428827 w 1676400"/>
                <a:gd name="connsiteY2" fmla="*/ 885217 h 3026288"/>
                <a:gd name="connsiteX3" fmla="*/ 1267028 w 1676400"/>
                <a:gd name="connsiteY3" fmla="*/ 0 h 3026288"/>
                <a:gd name="connsiteX4" fmla="*/ 1257300 w 1676400"/>
                <a:gd name="connsiteY4" fmla="*/ 2378906 h 3026288"/>
                <a:gd name="connsiteX5" fmla="*/ 1676400 w 1676400"/>
                <a:gd name="connsiteY5" fmla="*/ 2378906 h 3026288"/>
                <a:gd name="connsiteX6" fmla="*/ 838200 w 1676400"/>
                <a:gd name="connsiteY6" fmla="*/ 3026288 h 3026288"/>
                <a:gd name="connsiteX7" fmla="*/ 0 w 1676400"/>
                <a:gd name="connsiteY7" fmla="*/ 2378906 h 3026288"/>
                <a:gd name="connsiteX0" fmla="*/ 0 w 1676400"/>
                <a:gd name="connsiteY0" fmla="*/ 2398362 h 3045744"/>
                <a:gd name="connsiteX1" fmla="*/ 419100 w 1676400"/>
                <a:gd name="connsiteY1" fmla="*/ 2398362 h 3045744"/>
                <a:gd name="connsiteX2" fmla="*/ 428827 w 1676400"/>
                <a:gd name="connsiteY2" fmla="*/ 0 h 3045744"/>
                <a:gd name="connsiteX3" fmla="*/ 1267028 w 1676400"/>
                <a:gd name="connsiteY3" fmla="*/ 19456 h 3045744"/>
                <a:gd name="connsiteX4" fmla="*/ 1257300 w 1676400"/>
                <a:gd name="connsiteY4" fmla="*/ 2398362 h 3045744"/>
                <a:gd name="connsiteX5" fmla="*/ 1676400 w 1676400"/>
                <a:gd name="connsiteY5" fmla="*/ 2398362 h 3045744"/>
                <a:gd name="connsiteX6" fmla="*/ 838200 w 1676400"/>
                <a:gd name="connsiteY6" fmla="*/ 3045744 h 3045744"/>
                <a:gd name="connsiteX7" fmla="*/ 0 w 1676400"/>
                <a:gd name="connsiteY7" fmla="*/ 2398362 h 3045744"/>
                <a:gd name="connsiteX0" fmla="*/ 0 w 1676400"/>
                <a:gd name="connsiteY0" fmla="*/ 2408089 h 3055471"/>
                <a:gd name="connsiteX1" fmla="*/ 419100 w 1676400"/>
                <a:gd name="connsiteY1" fmla="*/ 2408089 h 3055471"/>
                <a:gd name="connsiteX2" fmla="*/ 428827 w 1676400"/>
                <a:gd name="connsiteY2" fmla="*/ 9727 h 3055471"/>
                <a:gd name="connsiteX3" fmla="*/ 1247573 w 1676400"/>
                <a:gd name="connsiteY3" fmla="*/ 0 h 3055471"/>
                <a:gd name="connsiteX4" fmla="*/ 1257300 w 1676400"/>
                <a:gd name="connsiteY4" fmla="*/ 2408089 h 3055471"/>
                <a:gd name="connsiteX5" fmla="*/ 1676400 w 1676400"/>
                <a:gd name="connsiteY5" fmla="*/ 2408089 h 3055471"/>
                <a:gd name="connsiteX6" fmla="*/ 838200 w 1676400"/>
                <a:gd name="connsiteY6" fmla="*/ 3055471 h 3055471"/>
                <a:gd name="connsiteX7" fmla="*/ 0 w 1676400"/>
                <a:gd name="connsiteY7" fmla="*/ 2408089 h 305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6400" h="3055471">
                  <a:moveTo>
                    <a:pt x="0" y="2408089"/>
                  </a:moveTo>
                  <a:lnTo>
                    <a:pt x="419100" y="2408089"/>
                  </a:lnTo>
                  <a:cubicBezTo>
                    <a:pt x="422342" y="1910193"/>
                    <a:pt x="425585" y="507623"/>
                    <a:pt x="428827" y="9727"/>
                  </a:cubicBezTo>
                  <a:lnTo>
                    <a:pt x="1247573" y="0"/>
                  </a:lnTo>
                  <a:cubicBezTo>
                    <a:pt x="1244330" y="792969"/>
                    <a:pt x="1260543" y="1615120"/>
                    <a:pt x="1257300" y="2408089"/>
                  </a:cubicBezTo>
                  <a:lnTo>
                    <a:pt x="1676400" y="2408089"/>
                  </a:lnTo>
                  <a:lnTo>
                    <a:pt x="838200" y="3055471"/>
                  </a:lnTo>
                  <a:lnTo>
                    <a:pt x="0" y="2408089"/>
                  </a:lnTo>
                  <a:close/>
                </a:path>
              </a:pathLst>
            </a:custGeom>
            <a:gradFill>
              <a:gsLst>
                <a:gs pos="32000">
                  <a:srgbClr val="C00000"/>
                </a:gs>
                <a:gs pos="70000">
                  <a:srgbClr val="FACE71"/>
                </a:gs>
                <a:gs pos="82000">
                  <a:schemeClr val="accent6">
                    <a:lumMod val="75000"/>
                  </a:schemeClr>
                </a:gs>
                <a:gs pos="0">
                  <a:srgbClr val="800000"/>
                </a:gs>
                <a:gs pos="100000">
                  <a:srgbClr val="800000"/>
                </a:gs>
                <a:gs pos="54596">
                  <a:schemeClr val="accent6">
                    <a:lumMod val="75000"/>
                  </a:schemeClr>
                </a:gs>
                <a:gs pos="92000">
                  <a:srgbClr val="C00000"/>
                </a:gs>
              </a:gsLst>
              <a:lin ang="21594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1200" dirty="0">
                  <a:latin typeface="Arial Black" panose="020B0A04020102020204" pitchFamily="34" charset="0"/>
                </a:rPr>
                <a:t>Air</a:t>
              </a:r>
            </a:p>
            <a:p>
              <a:pPr algn="ctr"/>
              <a:r>
                <a:rPr lang="en-US" sz="1200" dirty="0">
                  <a:latin typeface="Arial Black" panose="020B0A04020102020204" pitchFamily="34" charset="0"/>
                </a:rPr>
                <a:t>Gravity</a:t>
              </a:r>
            </a:p>
            <a:p>
              <a:pPr algn="ctr"/>
              <a:r>
                <a:rPr lang="en-US" sz="1200" dirty="0">
                  <a:latin typeface="Arial Black" panose="020B0A04020102020204" pitchFamily="34" charset="0"/>
                </a:rPr>
                <a:t>Weight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1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C00000"/>
            </a:gs>
            <a:gs pos="70000">
              <a:srgbClr val="FACE71"/>
            </a:gs>
            <a:gs pos="82000">
              <a:schemeClr val="accent6">
                <a:lumMod val="75000"/>
              </a:schemeClr>
            </a:gs>
            <a:gs pos="0">
              <a:srgbClr val="800000"/>
            </a:gs>
            <a:gs pos="100000">
              <a:srgbClr val="800000"/>
            </a:gs>
            <a:gs pos="54596">
              <a:schemeClr val="accent6">
                <a:lumMod val="75000"/>
              </a:schemeClr>
            </a:gs>
            <a:gs pos="92000">
              <a:srgbClr val="C00000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pPr algn="l"/>
            <a:b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un-balanced force</a:t>
            </a:r>
            <a:b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un-equal forces that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make an object move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45009" y="567138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definition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4EC09B-C721-4350-8B26-73382C1F66F9}"/>
              </a:ext>
            </a:extLst>
          </p:cNvPr>
          <p:cNvGrpSpPr/>
          <p:nvPr/>
        </p:nvGrpSpPr>
        <p:grpSpPr>
          <a:xfrm>
            <a:off x="3335153" y="-1586249"/>
            <a:ext cx="1574393" cy="5625494"/>
            <a:chOff x="5558588" y="-2719949"/>
            <a:chExt cx="2623988" cy="937582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839E37-3C3A-41DF-8ED4-440F8ACF87ED}"/>
                </a:ext>
              </a:extLst>
            </p:cNvPr>
            <p:cNvGrpSpPr/>
            <p:nvPr/>
          </p:nvGrpSpPr>
          <p:grpSpPr>
            <a:xfrm>
              <a:off x="5986810" y="2017300"/>
              <a:ext cx="1709390" cy="4638574"/>
              <a:chOff x="5986810" y="2017300"/>
              <a:chExt cx="1709390" cy="463857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F6B660-6DBA-4E33-AFD3-16BF1DA43CDD}"/>
                  </a:ext>
                </a:extLst>
              </p:cNvPr>
              <p:cNvSpPr/>
              <p:nvPr/>
            </p:nvSpPr>
            <p:spPr>
              <a:xfrm>
                <a:off x="5986810" y="2017300"/>
                <a:ext cx="1652240" cy="16275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9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440068-F406-4E55-9917-71A830F5148A}"/>
                  </a:ext>
                </a:extLst>
              </p:cNvPr>
              <p:cNvGrpSpPr/>
              <p:nvPr/>
            </p:nvGrpSpPr>
            <p:grpSpPr>
              <a:xfrm>
                <a:off x="6019800" y="3639313"/>
                <a:ext cx="1676400" cy="3016561"/>
                <a:chOff x="4343400" y="3002861"/>
                <a:chExt cx="1676400" cy="3016561"/>
              </a:xfrm>
            </p:grpSpPr>
            <p:sp>
              <p:nvSpPr>
                <p:cNvPr id="25" name="Arrow: Down 2">
                  <a:extLst>
                    <a:ext uri="{FF2B5EF4-FFF2-40B4-BE49-F238E27FC236}">
                      <a16:creationId xmlns:a16="http://schemas.microsoft.com/office/drawing/2014/main" id="{F55115A3-203D-491A-9D1C-4847EB2A3DD3}"/>
                    </a:ext>
                  </a:extLst>
                </p:cNvPr>
                <p:cNvSpPr/>
                <p:nvPr/>
              </p:nvSpPr>
              <p:spPr>
                <a:xfrm rot="10800000">
                  <a:off x="4343400" y="3002861"/>
                  <a:ext cx="1676400" cy="3016561"/>
                </a:xfrm>
                <a:custGeom>
                  <a:avLst/>
                  <a:gdLst>
                    <a:gd name="connsiteX0" fmla="*/ 0 w 1676400"/>
                    <a:gd name="connsiteY0" fmla="*/ 647383 h 1294765"/>
                    <a:gd name="connsiteX1" fmla="*/ 419100 w 1676400"/>
                    <a:gd name="connsiteY1" fmla="*/ 647383 h 1294765"/>
                    <a:gd name="connsiteX2" fmla="*/ 419100 w 1676400"/>
                    <a:gd name="connsiteY2" fmla="*/ 0 h 1294765"/>
                    <a:gd name="connsiteX3" fmla="*/ 1257300 w 1676400"/>
                    <a:gd name="connsiteY3" fmla="*/ 0 h 1294765"/>
                    <a:gd name="connsiteX4" fmla="*/ 1257300 w 1676400"/>
                    <a:gd name="connsiteY4" fmla="*/ 647383 h 1294765"/>
                    <a:gd name="connsiteX5" fmla="*/ 1676400 w 1676400"/>
                    <a:gd name="connsiteY5" fmla="*/ 647383 h 1294765"/>
                    <a:gd name="connsiteX6" fmla="*/ 838200 w 1676400"/>
                    <a:gd name="connsiteY6" fmla="*/ 1294765 h 1294765"/>
                    <a:gd name="connsiteX7" fmla="*/ 0 w 1676400"/>
                    <a:gd name="connsiteY7" fmla="*/ 647383 h 1294765"/>
                    <a:gd name="connsiteX0" fmla="*/ 0 w 1676400"/>
                    <a:gd name="connsiteY0" fmla="*/ 1503417 h 2150799"/>
                    <a:gd name="connsiteX1" fmla="*/ 419100 w 1676400"/>
                    <a:gd name="connsiteY1" fmla="*/ 1503417 h 2150799"/>
                    <a:gd name="connsiteX2" fmla="*/ 419100 w 1676400"/>
                    <a:gd name="connsiteY2" fmla="*/ 856034 h 2150799"/>
                    <a:gd name="connsiteX3" fmla="*/ 1257300 w 1676400"/>
                    <a:gd name="connsiteY3" fmla="*/ 0 h 2150799"/>
                    <a:gd name="connsiteX4" fmla="*/ 1257300 w 1676400"/>
                    <a:gd name="connsiteY4" fmla="*/ 1503417 h 2150799"/>
                    <a:gd name="connsiteX5" fmla="*/ 1676400 w 1676400"/>
                    <a:gd name="connsiteY5" fmla="*/ 1503417 h 2150799"/>
                    <a:gd name="connsiteX6" fmla="*/ 838200 w 1676400"/>
                    <a:gd name="connsiteY6" fmla="*/ 2150799 h 2150799"/>
                    <a:gd name="connsiteX7" fmla="*/ 0 w 1676400"/>
                    <a:gd name="connsiteY7" fmla="*/ 1503417 h 2150799"/>
                    <a:gd name="connsiteX0" fmla="*/ 0 w 1676400"/>
                    <a:gd name="connsiteY0" fmla="*/ 1503417 h 2150799"/>
                    <a:gd name="connsiteX1" fmla="*/ 419100 w 1676400"/>
                    <a:gd name="connsiteY1" fmla="*/ 1503417 h 2150799"/>
                    <a:gd name="connsiteX2" fmla="*/ 428827 w 1676400"/>
                    <a:gd name="connsiteY2" fmla="*/ 9728 h 2150799"/>
                    <a:gd name="connsiteX3" fmla="*/ 1257300 w 1676400"/>
                    <a:gd name="connsiteY3" fmla="*/ 0 h 2150799"/>
                    <a:gd name="connsiteX4" fmla="*/ 1257300 w 1676400"/>
                    <a:gd name="connsiteY4" fmla="*/ 1503417 h 2150799"/>
                    <a:gd name="connsiteX5" fmla="*/ 1676400 w 1676400"/>
                    <a:gd name="connsiteY5" fmla="*/ 1503417 h 2150799"/>
                    <a:gd name="connsiteX6" fmla="*/ 838200 w 1676400"/>
                    <a:gd name="connsiteY6" fmla="*/ 2150799 h 2150799"/>
                    <a:gd name="connsiteX7" fmla="*/ 0 w 1676400"/>
                    <a:gd name="connsiteY7" fmla="*/ 1503417 h 2150799"/>
                    <a:gd name="connsiteX0" fmla="*/ 0 w 1676400"/>
                    <a:gd name="connsiteY0" fmla="*/ 2369179 h 3016561"/>
                    <a:gd name="connsiteX1" fmla="*/ 419100 w 1676400"/>
                    <a:gd name="connsiteY1" fmla="*/ 2369179 h 3016561"/>
                    <a:gd name="connsiteX2" fmla="*/ 428827 w 1676400"/>
                    <a:gd name="connsiteY2" fmla="*/ 875490 h 3016561"/>
                    <a:gd name="connsiteX3" fmla="*/ 1276756 w 1676400"/>
                    <a:gd name="connsiteY3" fmla="*/ 0 h 3016561"/>
                    <a:gd name="connsiteX4" fmla="*/ 1257300 w 1676400"/>
                    <a:gd name="connsiteY4" fmla="*/ 2369179 h 3016561"/>
                    <a:gd name="connsiteX5" fmla="*/ 1676400 w 1676400"/>
                    <a:gd name="connsiteY5" fmla="*/ 2369179 h 3016561"/>
                    <a:gd name="connsiteX6" fmla="*/ 838200 w 1676400"/>
                    <a:gd name="connsiteY6" fmla="*/ 3016561 h 3016561"/>
                    <a:gd name="connsiteX7" fmla="*/ 0 w 1676400"/>
                    <a:gd name="connsiteY7" fmla="*/ 2369179 h 3016561"/>
                    <a:gd name="connsiteX0" fmla="*/ 0 w 1676400"/>
                    <a:gd name="connsiteY0" fmla="*/ 2369179 h 3016561"/>
                    <a:gd name="connsiteX1" fmla="*/ 419100 w 1676400"/>
                    <a:gd name="connsiteY1" fmla="*/ 2369179 h 3016561"/>
                    <a:gd name="connsiteX2" fmla="*/ 409372 w 1676400"/>
                    <a:gd name="connsiteY2" fmla="*/ 19456 h 3016561"/>
                    <a:gd name="connsiteX3" fmla="*/ 1276756 w 1676400"/>
                    <a:gd name="connsiteY3" fmla="*/ 0 h 3016561"/>
                    <a:gd name="connsiteX4" fmla="*/ 1257300 w 1676400"/>
                    <a:gd name="connsiteY4" fmla="*/ 2369179 h 3016561"/>
                    <a:gd name="connsiteX5" fmla="*/ 1676400 w 1676400"/>
                    <a:gd name="connsiteY5" fmla="*/ 2369179 h 3016561"/>
                    <a:gd name="connsiteX6" fmla="*/ 838200 w 1676400"/>
                    <a:gd name="connsiteY6" fmla="*/ 3016561 h 3016561"/>
                    <a:gd name="connsiteX7" fmla="*/ 0 w 1676400"/>
                    <a:gd name="connsiteY7" fmla="*/ 2369179 h 3016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6400" h="3016561">
                      <a:moveTo>
                        <a:pt x="0" y="2369179"/>
                      </a:moveTo>
                      <a:lnTo>
                        <a:pt x="419100" y="2369179"/>
                      </a:lnTo>
                      <a:cubicBezTo>
                        <a:pt x="422342" y="1871283"/>
                        <a:pt x="406130" y="517352"/>
                        <a:pt x="409372" y="19456"/>
                      </a:cubicBezTo>
                      <a:lnTo>
                        <a:pt x="1276756" y="0"/>
                      </a:lnTo>
                      <a:lnTo>
                        <a:pt x="1257300" y="2369179"/>
                      </a:lnTo>
                      <a:lnTo>
                        <a:pt x="1676400" y="2369179"/>
                      </a:lnTo>
                      <a:lnTo>
                        <a:pt x="838200" y="3016561"/>
                      </a:lnTo>
                      <a:lnTo>
                        <a:pt x="0" y="2369179"/>
                      </a:lnTo>
                      <a:close/>
                    </a:path>
                  </a:pathLst>
                </a:custGeom>
                <a:gradFill>
                  <a:gsLst>
                    <a:gs pos="32000">
                      <a:srgbClr val="C00000"/>
                    </a:gs>
                    <a:gs pos="70000">
                      <a:srgbClr val="FACE71"/>
                    </a:gs>
                    <a:gs pos="82000">
                      <a:schemeClr val="accent6">
                        <a:lumMod val="75000"/>
                      </a:schemeClr>
                    </a:gs>
                    <a:gs pos="0">
                      <a:srgbClr val="800000"/>
                    </a:gs>
                    <a:gs pos="100000">
                      <a:srgbClr val="800000"/>
                    </a:gs>
                    <a:gs pos="54596">
                      <a:schemeClr val="accent6">
                        <a:lumMod val="75000"/>
                      </a:schemeClr>
                    </a:gs>
                    <a:gs pos="92000">
                      <a:srgbClr val="C00000"/>
                    </a:gs>
                  </a:gsLst>
                  <a:lin ang="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9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6B25E28-5300-42C1-8F21-B374F4048ACC}"/>
                    </a:ext>
                  </a:extLst>
                </p:cNvPr>
                <p:cNvSpPr/>
                <p:nvPr/>
              </p:nvSpPr>
              <p:spPr>
                <a:xfrm>
                  <a:off x="4800598" y="3816651"/>
                  <a:ext cx="762002" cy="4150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509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The </a:t>
                  </a:r>
                  <a:br>
                    <a:rPr lang="en-US" sz="509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</a:br>
                  <a:r>
                    <a:rPr lang="en-US" sz="509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Chair</a:t>
                  </a:r>
                </a:p>
              </p:txBody>
            </p:sp>
          </p:grpSp>
        </p:grpSp>
        <p:sp>
          <p:nvSpPr>
            <p:cNvPr id="15" name="Arrow: Down 2">
              <a:extLst>
                <a:ext uri="{FF2B5EF4-FFF2-40B4-BE49-F238E27FC236}">
                  <a16:creationId xmlns:a16="http://schemas.microsoft.com/office/drawing/2014/main" id="{0B53A6C6-AEA9-4D72-B648-29D3C6D438A5}"/>
                </a:ext>
              </a:extLst>
            </p:cNvPr>
            <p:cNvSpPr/>
            <p:nvPr/>
          </p:nvSpPr>
          <p:spPr>
            <a:xfrm>
              <a:off x="5558588" y="-2719949"/>
              <a:ext cx="2623988" cy="4782582"/>
            </a:xfrm>
            <a:custGeom>
              <a:avLst/>
              <a:gdLst>
                <a:gd name="connsiteX0" fmla="*/ 0 w 1676400"/>
                <a:gd name="connsiteY0" fmla="*/ 647383 h 1294765"/>
                <a:gd name="connsiteX1" fmla="*/ 419100 w 1676400"/>
                <a:gd name="connsiteY1" fmla="*/ 647383 h 1294765"/>
                <a:gd name="connsiteX2" fmla="*/ 419100 w 1676400"/>
                <a:gd name="connsiteY2" fmla="*/ 0 h 1294765"/>
                <a:gd name="connsiteX3" fmla="*/ 1257300 w 1676400"/>
                <a:gd name="connsiteY3" fmla="*/ 0 h 1294765"/>
                <a:gd name="connsiteX4" fmla="*/ 1257300 w 1676400"/>
                <a:gd name="connsiteY4" fmla="*/ 647383 h 1294765"/>
                <a:gd name="connsiteX5" fmla="*/ 1676400 w 1676400"/>
                <a:gd name="connsiteY5" fmla="*/ 647383 h 1294765"/>
                <a:gd name="connsiteX6" fmla="*/ 838200 w 1676400"/>
                <a:gd name="connsiteY6" fmla="*/ 1294765 h 1294765"/>
                <a:gd name="connsiteX7" fmla="*/ 0 w 1676400"/>
                <a:gd name="connsiteY7" fmla="*/ 647383 h 1294765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19100 w 1676400"/>
                <a:gd name="connsiteY2" fmla="*/ 856034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1503417 h 2150799"/>
                <a:gd name="connsiteX1" fmla="*/ 419100 w 1676400"/>
                <a:gd name="connsiteY1" fmla="*/ 1503417 h 2150799"/>
                <a:gd name="connsiteX2" fmla="*/ 428827 w 1676400"/>
                <a:gd name="connsiteY2" fmla="*/ 9728 h 2150799"/>
                <a:gd name="connsiteX3" fmla="*/ 1257300 w 1676400"/>
                <a:gd name="connsiteY3" fmla="*/ 0 h 2150799"/>
                <a:gd name="connsiteX4" fmla="*/ 1257300 w 1676400"/>
                <a:gd name="connsiteY4" fmla="*/ 1503417 h 2150799"/>
                <a:gd name="connsiteX5" fmla="*/ 1676400 w 1676400"/>
                <a:gd name="connsiteY5" fmla="*/ 1503417 h 2150799"/>
                <a:gd name="connsiteX6" fmla="*/ 838200 w 1676400"/>
                <a:gd name="connsiteY6" fmla="*/ 2150799 h 2150799"/>
                <a:gd name="connsiteX7" fmla="*/ 0 w 1676400"/>
                <a:gd name="connsiteY7" fmla="*/ 1503417 h 2150799"/>
                <a:gd name="connsiteX0" fmla="*/ 0 w 1676400"/>
                <a:gd name="connsiteY0" fmla="*/ 2378906 h 3026288"/>
                <a:gd name="connsiteX1" fmla="*/ 419100 w 1676400"/>
                <a:gd name="connsiteY1" fmla="*/ 2378906 h 3026288"/>
                <a:gd name="connsiteX2" fmla="*/ 428827 w 1676400"/>
                <a:gd name="connsiteY2" fmla="*/ 885217 h 3026288"/>
                <a:gd name="connsiteX3" fmla="*/ 1267028 w 1676400"/>
                <a:gd name="connsiteY3" fmla="*/ 0 h 3026288"/>
                <a:gd name="connsiteX4" fmla="*/ 1257300 w 1676400"/>
                <a:gd name="connsiteY4" fmla="*/ 2378906 h 3026288"/>
                <a:gd name="connsiteX5" fmla="*/ 1676400 w 1676400"/>
                <a:gd name="connsiteY5" fmla="*/ 2378906 h 3026288"/>
                <a:gd name="connsiteX6" fmla="*/ 838200 w 1676400"/>
                <a:gd name="connsiteY6" fmla="*/ 3026288 h 3026288"/>
                <a:gd name="connsiteX7" fmla="*/ 0 w 1676400"/>
                <a:gd name="connsiteY7" fmla="*/ 2378906 h 3026288"/>
                <a:gd name="connsiteX0" fmla="*/ 0 w 1676400"/>
                <a:gd name="connsiteY0" fmla="*/ 2398362 h 3045744"/>
                <a:gd name="connsiteX1" fmla="*/ 419100 w 1676400"/>
                <a:gd name="connsiteY1" fmla="*/ 2398362 h 3045744"/>
                <a:gd name="connsiteX2" fmla="*/ 428827 w 1676400"/>
                <a:gd name="connsiteY2" fmla="*/ 0 h 3045744"/>
                <a:gd name="connsiteX3" fmla="*/ 1267028 w 1676400"/>
                <a:gd name="connsiteY3" fmla="*/ 19456 h 3045744"/>
                <a:gd name="connsiteX4" fmla="*/ 1257300 w 1676400"/>
                <a:gd name="connsiteY4" fmla="*/ 2398362 h 3045744"/>
                <a:gd name="connsiteX5" fmla="*/ 1676400 w 1676400"/>
                <a:gd name="connsiteY5" fmla="*/ 2398362 h 3045744"/>
                <a:gd name="connsiteX6" fmla="*/ 838200 w 1676400"/>
                <a:gd name="connsiteY6" fmla="*/ 3045744 h 3045744"/>
                <a:gd name="connsiteX7" fmla="*/ 0 w 1676400"/>
                <a:gd name="connsiteY7" fmla="*/ 2398362 h 3045744"/>
                <a:gd name="connsiteX0" fmla="*/ 0 w 1676400"/>
                <a:gd name="connsiteY0" fmla="*/ 2408089 h 3055471"/>
                <a:gd name="connsiteX1" fmla="*/ 419100 w 1676400"/>
                <a:gd name="connsiteY1" fmla="*/ 2408089 h 3055471"/>
                <a:gd name="connsiteX2" fmla="*/ 428827 w 1676400"/>
                <a:gd name="connsiteY2" fmla="*/ 9727 h 3055471"/>
                <a:gd name="connsiteX3" fmla="*/ 1247573 w 1676400"/>
                <a:gd name="connsiteY3" fmla="*/ 0 h 3055471"/>
                <a:gd name="connsiteX4" fmla="*/ 1257300 w 1676400"/>
                <a:gd name="connsiteY4" fmla="*/ 2408089 h 3055471"/>
                <a:gd name="connsiteX5" fmla="*/ 1676400 w 1676400"/>
                <a:gd name="connsiteY5" fmla="*/ 2408089 h 3055471"/>
                <a:gd name="connsiteX6" fmla="*/ 838200 w 1676400"/>
                <a:gd name="connsiteY6" fmla="*/ 3055471 h 3055471"/>
                <a:gd name="connsiteX7" fmla="*/ 0 w 1676400"/>
                <a:gd name="connsiteY7" fmla="*/ 2408089 h 305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6400" h="3055471">
                  <a:moveTo>
                    <a:pt x="0" y="2408089"/>
                  </a:moveTo>
                  <a:lnTo>
                    <a:pt x="419100" y="2408089"/>
                  </a:lnTo>
                  <a:cubicBezTo>
                    <a:pt x="422342" y="1910193"/>
                    <a:pt x="425585" y="507623"/>
                    <a:pt x="428827" y="9727"/>
                  </a:cubicBezTo>
                  <a:lnTo>
                    <a:pt x="1247573" y="0"/>
                  </a:lnTo>
                  <a:cubicBezTo>
                    <a:pt x="1244330" y="792969"/>
                    <a:pt x="1260543" y="1615120"/>
                    <a:pt x="1257300" y="2408089"/>
                  </a:cubicBezTo>
                  <a:lnTo>
                    <a:pt x="1676400" y="2408089"/>
                  </a:lnTo>
                  <a:lnTo>
                    <a:pt x="838200" y="3055471"/>
                  </a:lnTo>
                  <a:lnTo>
                    <a:pt x="0" y="2408089"/>
                  </a:lnTo>
                  <a:close/>
                </a:path>
              </a:pathLst>
            </a:custGeom>
            <a:gradFill>
              <a:gsLst>
                <a:gs pos="32000">
                  <a:srgbClr val="C00000"/>
                </a:gs>
                <a:gs pos="70000">
                  <a:srgbClr val="FACE71"/>
                </a:gs>
                <a:gs pos="82000">
                  <a:schemeClr val="accent6">
                    <a:lumMod val="75000"/>
                  </a:schemeClr>
                </a:gs>
                <a:gs pos="0">
                  <a:srgbClr val="800000"/>
                </a:gs>
                <a:gs pos="100000">
                  <a:srgbClr val="800000"/>
                </a:gs>
                <a:gs pos="54596">
                  <a:schemeClr val="accent6">
                    <a:lumMod val="75000"/>
                  </a:schemeClr>
                </a:gs>
                <a:gs pos="92000">
                  <a:srgbClr val="C00000"/>
                </a:gs>
              </a:gsLst>
              <a:lin ang="21594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endParaRPr lang="en-US" sz="1200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1200" dirty="0">
                  <a:latin typeface="Arial Black" panose="020B0A04020102020204" pitchFamily="34" charset="0"/>
                </a:rPr>
                <a:t>Air</a:t>
              </a:r>
            </a:p>
            <a:p>
              <a:pPr algn="ctr"/>
              <a:r>
                <a:rPr lang="en-US" sz="1200" dirty="0">
                  <a:latin typeface="Arial Black" panose="020B0A04020102020204" pitchFamily="34" charset="0"/>
                </a:rPr>
                <a:t>Gravity</a:t>
              </a:r>
            </a:p>
            <a:p>
              <a:pPr algn="ctr"/>
              <a:r>
                <a:rPr lang="en-US" sz="1200" dirty="0">
                  <a:latin typeface="Arial Black" panose="020B0A04020102020204" pitchFamily="34" charset="0"/>
                </a:rPr>
                <a:t>Weight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0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C00000"/>
            </a:gs>
            <a:gs pos="70000">
              <a:srgbClr val="FACE71"/>
            </a:gs>
            <a:gs pos="82000">
              <a:schemeClr val="accent6">
                <a:lumMod val="75000"/>
              </a:schemeClr>
            </a:gs>
            <a:gs pos="0">
              <a:srgbClr val="800000"/>
            </a:gs>
            <a:gs pos="100000">
              <a:srgbClr val="800000"/>
            </a:gs>
            <a:gs pos="54596">
              <a:schemeClr val="accent6">
                <a:lumMod val="75000"/>
              </a:schemeClr>
            </a:gs>
            <a:gs pos="92000">
              <a:srgbClr val="C00000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pPr algn="l"/>
            <a:r>
              <a:rPr lang="en-US" sz="2000" dirty="0">
                <a:latin typeface="Arial Black" panose="020B0A04020102020204" pitchFamily="34" charset="0"/>
              </a:rPr>
              <a:t>  </a:t>
            </a:r>
            <a:br>
              <a:rPr lang="en-US" sz="2000" dirty="0">
                <a:latin typeface="Arial Black" panose="020B0A04020102020204" pitchFamily="34" charset="0"/>
              </a:rPr>
            </a:br>
            <a:r>
              <a:rPr lang="en-US" sz="2000" dirty="0">
                <a:latin typeface="Arial Black" panose="020B0A04020102020204" pitchFamily="34" charset="0"/>
              </a:rPr>
              <a:t>  </a:t>
            </a:r>
            <a:r>
              <a:rPr lang="en-US" sz="1800" dirty="0">
                <a:latin typeface="Arial Black" panose="020B0A04020102020204" pitchFamily="34" charset="0"/>
              </a:rPr>
              <a:t>If forces are </a:t>
            </a:r>
            <a:br>
              <a:rPr lang="en-US" sz="1800" dirty="0">
                <a:latin typeface="Arial Black" panose="020B0A04020102020204" pitchFamily="34" charset="0"/>
              </a:rPr>
            </a:br>
            <a:r>
              <a:rPr lang="en-US" sz="1800" dirty="0">
                <a:latin typeface="Arial Black" panose="020B0A04020102020204" pitchFamily="34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un-balanced </a:t>
            </a:r>
            <a:r>
              <a:rPr lang="en-US" sz="1800" dirty="0">
                <a:latin typeface="Arial Black" panose="020B0A04020102020204" pitchFamily="34" charset="0"/>
              </a:rPr>
              <a:t>and</a:t>
            </a:r>
            <a:br>
              <a:rPr lang="en-US" sz="1800" dirty="0">
                <a:latin typeface="Arial Black" panose="020B0A04020102020204" pitchFamily="34" charset="0"/>
              </a:rPr>
            </a:br>
            <a:r>
              <a:rPr lang="en-US" sz="1800" dirty="0">
                <a:latin typeface="Arial Black" panose="020B0A04020102020204" pitchFamily="34" charset="0"/>
              </a:rPr>
              <a:t>  they change </a:t>
            </a:r>
            <a:br>
              <a:rPr lang="en-US" sz="1800" dirty="0">
                <a:latin typeface="Arial Black" panose="020B0A04020102020204" pitchFamily="34" charset="0"/>
              </a:rPr>
            </a:br>
            <a:r>
              <a:rPr lang="en-US" sz="1800" dirty="0">
                <a:latin typeface="Arial Black" panose="020B0A04020102020204" pitchFamily="34" charset="0"/>
              </a:rPr>
              <a:t>  direction – the </a:t>
            </a:r>
            <a:br>
              <a:rPr lang="en-US" sz="1800" dirty="0">
                <a:latin typeface="Arial Black" panose="020B0A04020102020204" pitchFamily="34" charset="0"/>
              </a:rPr>
            </a:br>
            <a:r>
              <a:rPr lang="en-US" sz="1800" dirty="0">
                <a:latin typeface="Arial Black" panose="020B0A04020102020204" pitchFamily="34" charset="0"/>
              </a:rPr>
              <a:t>  motion changes </a:t>
            </a:r>
            <a:br>
              <a:rPr lang="en-US" sz="1800" dirty="0">
                <a:latin typeface="Arial Black" panose="020B0A04020102020204" pitchFamily="34" charset="0"/>
              </a:rPr>
            </a:br>
            <a:r>
              <a:rPr lang="en-US" sz="1800" dirty="0">
                <a:latin typeface="Arial Black" panose="020B0A04020102020204" pitchFamily="34" charset="0"/>
              </a:rPr>
              <a:t>  direction too.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45009" y="567138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61C656-2F28-4463-B25B-6A44BA7B129A}"/>
              </a:ext>
            </a:extLst>
          </p:cNvPr>
          <p:cNvSpPr/>
          <p:nvPr/>
        </p:nvSpPr>
        <p:spPr>
          <a:xfrm>
            <a:off x="3491924" y="1304147"/>
            <a:ext cx="991344" cy="97654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9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sp>
        <p:nvSpPr>
          <p:cNvPr id="17" name="Arrow: Down 2">
            <a:extLst>
              <a:ext uri="{FF2B5EF4-FFF2-40B4-BE49-F238E27FC236}">
                <a16:creationId xmlns:a16="http://schemas.microsoft.com/office/drawing/2014/main" id="{57084231-014D-49F4-A58F-C9695AC33AEA}"/>
              </a:ext>
            </a:extLst>
          </p:cNvPr>
          <p:cNvSpPr/>
          <p:nvPr/>
        </p:nvSpPr>
        <p:spPr>
          <a:xfrm rot="10800000">
            <a:off x="3520440" y="2286000"/>
            <a:ext cx="1005840" cy="1809937"/>
          </a:xfrm>
          <a:custGeom>
            <a:avLst/>
            <a:gdLst>
              <a:gd name="connsiteX0" fmla="*/ 0 w 1676400"/>
              <a:gd name="connsiteY0" fmla="*/ 647383 h 1294765"/>
              <a:gd name="connsiteX1" fmla="*/ 419100 w 1676400"/>
              <a:gd name="connsiteY1" fmla="*/ 647383 h 1294765"/>
              <a:gd name="connsiteX2" fmla="*/ 419100 w 1676400"/>
              <a:gd name="connsiteY2" fmla="*/ 0 h 1294765"/>
              <a:gd name="connsiteX3" fmla="*/ 1257300 w 1676400"/>
              <a:gd name="connsiteY3" fmla="*/ 0 h 1294765"/>
              <a:gd name="connsiteX4" fmla="*/ 1257300 w 1676400"/>
              <a:gd name="connsiteY4" fmla="*/ 647383 h 1294765"/>
              <a:gd name="connsiteX5" fmla="*/ 1676400 w 1676400"/>
              <a:gd name="connsiteY5" fmla="*/ 647383 h 1294765"/>
              <a:gd name="connsiteX6" fmla="*/ 838200 w 1676400"/>
              <a:gd name="connsiteY6" fmla="*/ 1294765 h 1294765"/>
              <a:gd name="connsiteX7" fmla="*/ 0 w 1676400"/>
              <a:gd name="connsiteY7" fmla="*/ 647383 h 1294765"/>
              <a:gd name="connsiteX0" fmla="*/ 0 w 1676400"/>
              <a:gd name="connsiteY0" fmla="*/ 1503417 h 2150799"/>
              <a:gd name="connsiteX1" fmla="*/ 419100 w 1676400"/>
              <a:gd name="connsiteY1" fmla="*/ 1503417 h 2150799"/>
              <a:gd name="connsiteX2" fmla="*/ 419100 w 1676400"/>
              <a:gd name="connsiteY2" fmla="*/ 856034 h 2150799"/>
              <a:gd name="connsiteX3" fmla="*/ 1257300 w 1676400"/>
              <a:gd name="connsiteY3" fmla="*/ 0 h 2150799"/>
              <a:gd name="connsiteX4" fmla="*/ 1257300 w 1676400"/>
              <a:gd name="connsiteY4" fmla="*/ 1503417 h 2150799"/>
              <a:gd name="connsiteX5" fmla="*/ 1676400 w 1676400"/>
              <a:gd name="connsiteY5" fmla="*/ 1503417 h 2150799"/>
              <a:gd name="connsiteX6" fmla="*/ 838200 w 1676400"/>
              <a:gd name="connsiteY6" fmla="*/ 2150799 h 2150799"/>
              <a:gd name="connsiteX7" fmla="*/ 0 w 1676400"/>
              <a:gd name="connsiteY7" fmla="*/ 1503417 h 2150799"/>
              <a:gd name="connsiteX0" fmla="*/ 0 w 1676400"/>
              <a:gd name="connsiteY0" fmla="*/ 1503417 h 2150799"/>
              <a:gd name="connsiteX1" fmla="*/ 419100 w 1676400"/>
              <a:gd name="connsiteY1" fmla="*/ 1503417 h 2150799"/>
              <a:gd name="connsiteX2" fmla="*/ 428827 w 1676400"/>
              <a:gd name="connsiteY2" fmla="*/ 9728 h 2150799"/>
              <a:gd name="connsiteX3" fmla="*/ 1257300 w 1676400"/>
              <a:gd name="connsiteY3" fmla="*/ 0 h 2150799"/>
              <a:gd name="connsiteX4" fmla="*/ 1257300 w 1676400"/>
              <a:gd name="connsiteY4" fmla="*/ 1503417 h 2150799"/>
              <a:gd name="connsiteX5" fmla="*/ 1676400 w 1676400"/>
              <a:gd name="connsiteY5" fmla="*/ 1503417 h 2150799"/>
              <a:gd name="connsiteX6" fmla="*/ 838200 w 1676400"/>
              <a:gd name="connsiteY6" fmla="*/ 2150799 h 2150799"/>
              <a:gd name="connsiteX7" fmla="*/ 0 w 1676400"/>
              <a:gd name="connsiteY7" fmla="*/ 1503417 h 2150799"/>
              <a:gd name="connsiteX0" fmla="*/ 0 w 1676400"/>
              <a:gd name="connsiteY0" fmla="*/ 2369179 h 3016561"/>
              <a:gd name="connsiteX1" fmla="*/ 419100 w 1676400"/>
              <a:gd name="connsiteY1" fmla="*/ 2369179 h 3016561"/>
              <a:gd name="connsiteX2" fmla="*/ 428827 w 1676400"/>
              <a:gd name="connsiteY2" fmla="*/ 875490 h 3016561"/>
              <a:gd name="connsiteX3" fmla="*/ 1276756 w 1676400"/>
              <a:gd name="connsiteY3" fmla="*/ 0 h 3016561"/>
              <a:gd name="connsiteX4" fmla="*/ 1257300 w 1676400"/>
              <a:gd name="connsiteY4" fmla="*/ 2369179 h 3016561"/>
              <a:gd name="connsiteX5" fmla="*/ 1676400 w 1676400"/>
              <a:gd name="connsiteY5" fmla="*/ 2369179 h 3016561"/>
              <a:gd name="connsiteX6" fmla="*/ 838200 w 1676400"/>
              <a:gd name="connsiteY6" fmla="*/ 3016561 h 3016561"/>
              <a:gd name="connsiteX7" fmla="*/ 0 w 1676400"/>
              <a:gd name="connsiteY7" fmla="*/ 2369179 h 3016561"/>
              <a:gd name="connsiteX0" fmla="*/ 0 w 1676400"/>
              <a:gd name="connsiteY0" fmla="*/ 2369179 h 3016561"/>
              <a:gd name="connsiteX1" fmla="*/ 419100 w 1676400"/>
              <a:gd name="connsiteY1" fmla="*/ 2369179 h 3016561"/>
              <a:gd name="connsiteX2" fmla="*/ 409372 w 1676400"/>
              <a:gd name="connsiteY2" fmla="*/ 19456 h 3016561"/>
              <a:gd name="connsiteX3" fmla="*/ 1276756 w 1676400"/>
              <a:gd name="connsiteY3" fmla="*/ 0 h 3016561"/>
              <a:gd name="connsiteX4" fmla="*/ 1257300 w 1676400"/>
              <a:gd name="connsiteY4" fmla="*/ 2369179 h 3016561"/>
              <a:gd name="connsiteX5" fmla="*/ 1676400 w 1676400"/>
              <a:gd name="connsiteY5" fmla="*/ 2369179 h 3016561"/>
              <a:gd name="connsiteX6" fmla="*/ 838200 w 1676400"/>
              <a:gd name="connsiteY6" fmla="*/ 3016561 h 3016561"/>
              <a:gd name="connsiteX7" fmla="*/ 0 w 1676400"/>
              <a:gd name="connsiteY7" fmla="*/ 2369179 h 301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400" h="3016561">
                <a:moveTo>
                  <a:pt x="0" y="2369179"/>
                </a:moveTo>
                <a:lnTo>
                  <a:pt x="419100" y="2369179"/>
                </a:lnTo>
                <a:cubicBezTo>
                  <a:pt x="422342" y="1871283"/>
                  <a:pt x="406130" y="517352"/>
                  <a:pt x="409372" y="19456"/>
                </a:cubicBezTo>
                <a:lnTo>
                  <a:pt x="1276756" y="0"/>
                </a:lnTo>
                <a:lnTo>
                  <a:pt x="1257300" y="2369179"/>
                </a:lnTo>
                <a:lnTo>
                  <a:pt x="1676400" y="2369179"/>
                </a:lnTo>
                <a:lnTo>
                  <a:pt x="838200" y="3016561"/>
                </a:lnTo>
                <a:lnTo>
                  <a:pt x="0" y="2369179"/>
                </a:lnTo>
                <a:close/>
              </a:path>
            </a:pathLst>
          </a:custGeom>
          <a:gradFill>
            <a:gsLst>
              <a:gs pos="32000">
                <a:srgbClr val="C00000"/>
              </a:gs>
              <a:gs pos="70000">
                <a:srgbClr val="FACE71"/>
              </a:gs>
              <a:gs pos="82000">
                <a:schemeClr val="accent6">
                  <a:lumMod val="75000"/>
                </a:schemeClr>
              </a:gs>
              <a:gs pos="0">
                <a:srgbClr val="800000"/>
              </a:gs>
              <a:gs pos="100000">
                <a:srgbClr val="800000"/>
              </a:gs>
              <a:gs pos="54596">
                <a:schemeClr val="accent6">
                  <a:lumMod val="75000"/>
                </a:schemeClr>
              </a:gs>
              <a:gs pos="92000">
                <a:srgbClr val="C00000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9" dirty="0"/>
          </a:p>
        </p:txBody>
      </p:sp>
      <p:sp>
        <p:nvSpPr>
          <p:cNvPr id="10" name="Arrow: Down 2">
            <a:extLst>
              <a:ext uri="{FF2B5EF4-FFF2-40B4-BE49-F238E27FC236}">
                <a16:creationId xmlns:a16="http://schemas.microsoft.com/office/drawing/2014/main" id="{91799B26-CFF5-48ED-B630-9694DF6A8483}"/>
              </a:ext>
            </a:extLst>
          </p:cNvPr>
          <p:cNvSpPr/>
          <p:nvPr/>
        </p:nvSpPr>
        <p:spPr>
          <a:xfrm rot="8074373">
            <a:off x="4518058" y="1880833"/>
            <a:ext cx="1005840" cy="1809937"/>
          </a:xfrm>
          <a:custGeom>
            <a:avLst/>
            <a:gdLst>
              <a:gd name="connsiteX0" fmla="*/ 0 w 1676400"/>
              <a:gd name="connsiteY0" fmla="*/ 647383 h 1294765"/>
              <a:gd name="connsiteX1" fmla="*/ 419100 w 1676400"/>
              <a:gd name="connsiteY1" fmla="*/ 647383 h 1294765"/>
              <a:gd name="connsiteX2" fmla="*/ 419100 w 1676400"/>
              <a:gd name="connsiteY2" fmla="*/ 0 h 1294765"/>
              <a:gd name="connsiteX3" fmla="*/ 1257300 w 1676400"/>
              <a:gd name="connsiteY3" fmla="*/ 0 h 1294765"/>
              <a:gd name="connsiteX4" fmla="*/ 1257300 w 1676400"/>
              <a:gd name="connsiteY4" fmla="*/ 647383 h 1294765"/>
              <a:gd name="connsiteX5" fmla="*/ 1676400 w 1676400"/>
              <a:gd name="connsiteY5" fmla="*/ 647383 h 1294765"/>
              <a:gd name="connsiteX6" fmla="*/ 838200 w 1676400"/>
              <a:gd name="connsiteY6" fmla="*/ 1294765 h 1294765"/>
              <a:gd name="connsiteX7" fmla="*/ 0 w 1676400"/>
              <a:gd name="connsiteY7" fmla="*/ 647383 h 1294765"/>
              <a:gd name="connsiteX0" fmla="*/ 0 w 1676400"/>
              <a:gd name="connsiteY0" fmla="*/ 1503417 h 2150799"/>
              <a:gd name="connsiteX1" fmla="*/ 419100 w 1676400"/>
              <a:gd name="connsiteY1" fmla="*/ 1503417 h 2150799"/>
              <a:gd name="connsiteX2" fmla="*/ 419100 w 1676400"/>
              <a:gd name="connsiteY2" fmla="*/ 856034 h 2150799"/>
              <a:gd name="connsiteX3" fmla="*/ 1257300 w 1676400"/>
              <a:gd name="connsiteY3" fmla="*/ 0 h 2150799"/>
              <a:gd name="connsiteX4" fmla="*/ 1257300 w 1676400"/>
              <a:gd name="connsiteY4" fmla="*/ 1503417 h 2150799"/>
              <a:gd name="connsiteX5" fmla="*/ 1676400 w 1676400"/>
              <a:gd name="connsiteY5" fmla="*/ 1503417 h 2150799"/>
              <a:gd name="connsiteX6" fmla="*/ 838200 w 1676400"/>
              <a:gd name="connsiteY6" fmla="*/ 2150799 h 2150799"/>
              <a:gd name="connsiteX7" fmla="*/ 0 w 1676400"/>
              <a:gd name="connsiteY7" fmla="*/ 1503417 h 2150799"/>
              <a:gd name="connsiteX0" fmla="*/ 0 w 1676400"/>
              <a:gd name="connsiteY0" fmla="*/ 1503417 h 2150799"/>
              <a:gd name="connsiteX1" fmla="*/ 419100 w 1676400"/>
              <a:gd name="connsiteY1" fmla="*/ 1503417 h 2150799"/>
              <a:gd name="connsiteX2" fmla="*/ 428827 w 1676400"/>
              <a:gd name="connsiteY2" fmla="*/ 9728 h 2150799"/>
              <a:gd name="connsiteX3" fmla="*/ 1257300 w 1676400"/>
              <a:gd name="connsiteY3" fmla="*/ 0 h 2150799"/>
              <a:gd name="connsiteX4" fmla="*/ 1257300 w 1676400"/>
              <a:gd name="connsiteY4" fmla="*/ 1503417 h 2150799"/>
              <a:gd name="connsiteX5" fmla="*/ 1676400 w 1676400"/>
              <a:gd name="connsiteY5" fmla="*/ 1503417 h 2150799"/>
              <a:gd name="connsiteX6" fmla="*/ 838200 w 1676400"/>
              <a:gd name="connsiteY6" fmla="*/ 2150799 h 2150799"/>
              <a:gd name="connsiteX7" fmla="*/ 0 w 1676400"/>
              <a:gd name="connsiteY7" fmla="*/ 1503417 h 2150799"/>
              <a:gd name="connsiteX0" fmla="*/ 0 w 1676400"/>
              <a:gd name="connsiteY0" fmla="*/ 2369179 h 3016561"/>
              <a:gd name="connsiteX1" fmla="*/ 419100 w 1676400"/>
              <a:gd name="connsiteY1" fmla="*/ 2369179 h 3016561"/>
              <a:gd name="connsiteX2" fmla="*/ 428827 w 1676400"/>
              <a:gd name="connsiteY2" fmla="*/ 875490 h 3016561"/>
              <a:gd name="connsiteX3" fmla="*/ 1276756 w 1676400"/>
              <a:gd name="connsiteY3" fmla="*/ 0 h 3016561"/>
              <a:gd name="connsiteX4" fmla="*/ 1257300 w 1676400"/>
              <a:gd name="connsiteY4" fmla="*/ 2369179 h 3016561"/>
              <a:gd name="connsiteX5" fmla="*/ 1676400 w 1676400"/>
              <a:gd name="connsiteY5" fmla="*/ 2369179 h 3016561"/>
              <a:gd name="connsiteX6" fmla="*/ 838200 w 1676400"/>
              <a:gd name="connsiteY6" fmla="*/ 3016561 h 3016561"/>
              <a:gd name="connsiteX7" fmla="*/ 0 w 1676400"/>
              <a:gd name="connsiteY7" fmla="*/ 2369179 h 3016561"/>
              <a:gd name="connsiteX0" fmla="*/ 0 w 1676400"/>
              <a:gd name="connsiteY0" fmla="*/ 2369179 h 3016561"/>
              <a:gd name="connsiteX1" fmla="*/ 419100 w 1676400"/>
              <a:gd name="connsiteY1" fmla="*/ 2369179 h 3016561"/>
              <a:gd name="connsiteX2" fmla="*/ 409372 w 1676400"/>
              <a:gd name="connsiteY2" fmla="*/ 19456 h 3016561"/>
              <a:gd name="connsiteX3" fmla="*/ 1276756 w 1676400"/>
              <a:gd name="connsiteY3" fmla="*/ 0 h 3016561"/>
              <a:gd name="connsiteX4" fmla="*/ 1257300 w 1676400"/>
              <a:gd name="connsiteY4" fmla="*/ 2369179 h 3016561"/>
              <a:gd name="connsiteX5" fmla="*/ 1676400 w 1676400"/>
              <a:gd name="connsiteY5" fmla="*/ 2369179 h 3016561"/>
              <a:gd name="connsiteX6" fmla="*/ 838200 w 1676400"/>
              <a:gd name="connsiteY6" fmla="*/ 3016561 h 3016561"/>
              <a:gd name="connsiteX7" fmla="*/ 0 w 1676400"/>
              <a:gd name="connsiteY7" fmla="*/ 2369179 h 301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400" h="3016561">
                <a:moveTo>
                  <a:pt x="0" y="2369179"/>
                </a:moveTo>
                <a:lnTo>
                  <a:pt x="419100" y="2369179"/>
                </a:lnTo>
                <a:cubicBezTo>
                  <a:pt x="422342" y="1871283"/>
                  <a:pt x="406130" y="517352"/>
                  <a:pt x="409372" y="19456"/>
                </a:cubicBezTo>
                <a:lnTo>
                  <a:pt x="1276756" y="0"/>
                </a:lnTo>
                <a:lnTo>
                  <a:pt x="1257300" y="2369179"/>
                </a:lnTo>
                <a:lnTo>
                  <a:pt x="1676400" y="2369179"/>
                </a:lnTo>
                <a:lnTo>
                  <a:pt x="838200" y="3016561"/>
                </a:lnTo>
                <a:lnTo>
                  <a:pt x="0" y="2369179"/>
                </a:lnTo>
                <a:close/>
              </a:path>
            </a:pathLst>
          </a:custGeom>
          <a:gradFill>
            <a:gsLst>
              <a:gs pos="32000">
                <a:srgbClr val="C00000"/>
              </a:gs>
              <a:gs pos="70000">
                <a:srgbClr val="FACE71"/>
              </a:gs>
              <a:gs pos="82000">
                <a:schemeClr val="accent6">
                  <a:lumMod val="75000"/>
                </a:schemeClr>
              </a:gs>
              <a:gs pos="0">
                <a:srgbClr val="800000"/>
              </a:gs>
              <a:gs pos="100000">
                <a:srgbClr val="800000"/>
              </a:gs>
              <a:gs pos="54596">
                <a:schemeClr val="accent6">
                  <a:lumMod val="75000"/>
                </a:schemeClr>
              </a:gs>
              <a:gs pos="92000">
                <a:srgbClr val="C00000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9" dirty="0"/>
          </a:p>
        </p:txBody>
      </p:sp>
    </p:spTree>
    <p:extLst>
      <p:ext uri="{BB962C8B-B14F-4D97-AF65-F5344CB8AC3E}">
        <p14:creationId xmlns:p14="http://schemas.microsoft.com/office/powerpoint/2010/main" val="259348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12821E-7 L -0.12343 -0.191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-95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28507 -0.489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3" y="-24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C00000"/>
            </a:gs>
            <a:gs pos="70000">
              <a:srgbClr val="FACE71"/>
            </a:gs>
            <a:gs pos="82000">
              <a:schemeClr val="accent6">
                <a:lumMod val="75000"/>
              </a:schemeClr>
            </a:gs>
            <a:gs pos="0">
              <a:srgbClr val="800000"/>
            </a:gs>
            <a:gs pos="100000">
              <a:srgbClr val="800000"/>
            </a:gs>
            <a:gs pos="54596">
              <a:schemeClr val="accent6">
                <a:lumMod val="75000"/>
              </a:schemeClr>
            </a:gs>
            <a:gs pos="92000">
              <a:srgbClr val="C00000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other words… an object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moves in exactly the same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direction that the force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moved in.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45009" y="567138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61C656-2F28-4463-B25B-6A44BA7B129A}"/>
              </a:ext>
            </a:extLst>
          </p:cNvPr>
          <p:cNvSpPr/>
          <p:nvPr/>
        </p:nvSpPr>
        <p:spPr>
          <a:xfrm>
            <a:off x="2023540" y="2135447"/>
            <a:ext cx="991344" cy="97654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9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sp>
        <p:nvSpPr>
          <p:cNvPr id="10" name="Arrow: Down 2">
            <a:extLst>
              <a:ext uri="{FF2B5EF4-FFF2-40B4-BE49-F238E27FC236}">
                <a16:creationId xmlns:a16="http://schemas.microsoft.com/office/drawing/2014/main" id="{91799B26-CFF5-48ED-B630-9694DF6A8483}"/>
              </a:ext>
            </a:extLst>
          </p:cNvPr>
          <p:cNvSpPr/>
          <p:nvPr/>
        </p:nvSpPr>
        <p:spPr>
          <a:xfrm rot="14774017">
            <a:off x="242090" y="2543734"/>
            <a:ext cx="1005840" cy="1809937"/>
          </a:xfrm>
          <a:custGeom>
            <a:avLst/>
            <a:gdLst>
              <a:gd name="connsiteX0" fmla="*/ 0 w 1676400"/>
              <a:gd name="connsiteY0" fmla="*/ 647383 h 1294765"/>
              <a:gd name="connsiteX1" fmla="*/ 419100 w 1676400"/>
              <a:gd name="connsiteY1" fmla="*/ 647383 h 1294765"/>
              <a:gd name="connsiteX2" fmla="*/ 419100 w 1676400"/>
              <a:gd name="connsiteY2" fmla="*/ 0 h 1294765"/>
              <a:gd name="connsiteX3" fmla="*/ 1257300 w 1676400"/>
              <a:gd name="connsiteY3" fmla="*/ 0 h 1294765"/>
              <a:gd name="connsiteX4" fmla="*/ 1257300 w 1676400"/>
              <a:gd name="connsiteY4" fmla="*/ 647383 h 1294765"/>
              <a:gd name="connsiteX5" fmla="*/ 1676400 w 1676400"/>
              <a:gd name="connsiteY5" fmla="*/ 647383 h 1294765"/>
              <a:gd name="connsiteX6" fmla="*/ 838200 w 1676400"/>
              <a:gd name="connsiteY6" fmla="*/ 1294765 h 1294765"/>
              <a:gd name="connsiteX7" fmla="*/ 0 w 1676400"/>
              <a:gd name="connsiteY7" fmla="*/ 647383 h 1294765"/>
              <a:gd name="connsiteX0" fmla="*/ 0 w 1676400"/>
              <a:gd name="connsiteY0" fmla="*/ 1503417 h 2150799"/>
              <a:gd name="connsiteX1" fmla="*/ 419100 w 1676400"/>
              <a:gd name="connsiteY1" fmla="*/ 1503417 h 2150799"/>
              <a:gd name="connsiteX2" fmla="*/ 419100 w 1676400"/>
              <a:gd name="connsiteY2" fmla="*/ 856034 h 2150799"/>
              <a:gd name="connsiteX3" fmla="*/ 1257300 w 1676400"/>
              <a:gd name="connsiteY3" fmla="*/ 0 h 2150799"/>
              <a:gd name="connsiteX4" fmla="*/ 1257300 w 1676400"/>
              <a:gd name="connsiteY4" fmla="*/ 1503417 h 2150799"/>
              <a:gd name="connsiteX5" fmla="*/ 1676400 w 1676400"/>
              <a:gd name="connsiteY5" fmla="*/ 1503417 h 2150799"/>
              <a:gd name="connsiteX6" fmla="*/ 838200 w 1676400"/>
              <a:gd name="connsiteY6" fmla="*/ 2150799 h 2150799"/>
              <a:gd name="connsiteX7" fmla="*/ 0 w 1676400"/>
              <a:gd name="connsiteY7" fmla="*/ 1503417 h 2150799"/>
              <a:gd name="connsiteX0" fmla="*/ 0 w 1676400"/>
              <a:gd name="connsiteY0" fmla="*/ 1503417 h 2150799"/>
              <a:gd name="connsiteX1" fmla="*/ 419100 w 1676400"/>
              <a:gd name="connsiteY1" fmla="*/ 1503417 h 2150799"/>
              <a:gd name="connsiteX2" fmla="*/ 428827 w 1676400"/>
              <a:gd name="connsiteY2" fmla="*/ 9728 h 2150799"/>
              <a:gd name="connsiteX3" fmla="*/ 1257300 w 1676400"/>
              <a:gd name="connsiteY3" fmla="*/ 0 h 2150799"/>
              <a:gd name="connsiteX4" fmla="*/ 1257300 w 1676400"/>
              <a:gd name="connsiteY4" fmla="*/ 1503417 h 2150799"/>
              <a:gd name="connsiteX5" fmla="*/ 1676400 w 1676400"/>
              <a:gd name="connsiteY5" fmla="*/ 1503417 h 2150799"/>
              <a:gd name="connsiteX6" fmla="*/ 838200 w 1676400"/>
              <a:gd name="connsiteY6" fmla="*/ 2150799 h 2150799"/>
              <a:gd name="connsiteX7" fmla="*/ 0 w 1676400"/>
              <a:gd name="connsiteY7" fmla="*/ 1503417 h 2150799"/>
              <a:gd name="connsiteX0" fmla="*/ 0 w 1676400"/>
              <a:gd name="connsiteY0" fmla="*/ 2369179 h 3016561"/>
              <a:gd name="connsiteX1" fmla="*/ 419100 w 1676400"/>
              <a:gd name="connsiteY1" fmla="*/ 2369179 h 3016561"/>
              <a:gd name="connsiteX2" fmla="*/ 428827 w 1676400"/>
              <a:gd name="connsiteY2" fmla="*/ 875490 h 3016561"/>
              <a:gd name="connsiteX3" fmla="*/ 1276756 w 1676400"/>
              <a:gd name="connsiteY3" fmla="*/ 0 h 3016561"/>
              <a:gd name="connsiteX4" fmla="*/ 1257300 w 1676400"/>
              <a:gd name="connsiteY4" fmla="*/ 2369179 h 3016561"/>
              <a:gd name="connsiteX5" fmla="*/ 1676400 w 1676400"/>
              <a:gd name="connsiteY5" fmla="*/ 2369179 h 3016561"/>
              <a:gd name="connsiteX6" fmla="*/ 838200 w 1676400"/>
              <a:gd name="connsiteY6" fmla="*/ 3016561 h 3016561"/>
              <a:gd name="connsiteX7" fmla="*/ 0 w 1676400"/>
              <a:gd name="connsiteY7" fmla="*/ 2369179 h 3016561"/>
              <a:gd name="connsiteX0" fmla="*/ 0 w 1676400"/>
              <a:gd name="connsiteY0" fmla="*/ 2369179 h 3016561"/>
              <a:gd name="connsiteX1" fmla="*/ 419100 w 1676400"/>
              <a:gd name="connsiteY1" fmla="*/ 2369179 h 3016561"/>
              <a:gd name="connsiteX2" fmla="*/ 409372 w 1676400"/>
              <a:gd name="connsiteY2" fmla="*/ 19456 h 3016561"/>
              <a:gd name="connsiteX3" fmla="*/ 1276756 w 1676400"/>
              <a:gd name="connsiteY3" fmla="*/ 0 h 3016561"/>
              <a:gd name="connsiteX4" fmla="*/ 1257300 w 1676400"/>
              <a:gd name="connsiteY4" fmla="*/ 2369179 h 3016561"/>
              <a:gd name="connsiteX5" fmla="*/ 1676400 w 1676400"/>
              <a:gd name="connsiteY5" fmla="*/ 2369179 h 3016561"/>
              <a:gd name="connsiteX6" fmla="*/ 838200 w 1676400"/>
              <a:gd name="connsiteY6" fmla="*/ 3016561 h 3016561"/>
              <a:gd name="connsiteX7" fmla="*/ 0 w 1676400"/>
              <a:gd name="connsiteY7" fmla="*/ 2369179 h 301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400" h="3016561">
                <a:moveTo>
                  <a:pt x="0" y="2369179"/>
                </a:moveTo>
                <a:lnTo>
                  <a:pt x="419100" y="2369179"/>
                </a:lnTo>
                <a:cubicBezTo>
                  <a:pt x="422342" y="1871283"/>
                  <a:pt x="406130" y="517352"/>
                  <a:pt x="409372" y="19456"/>
                </a:cubicBezTo>
                <a:lnTo>
                  <a:pt x="1276756" y="0"/>
                </a:lnTo>
                <a:lnTo>
                  <a:pt x="1257300" y="2369179"/>
                </a:lnTo>
                <a:lnTo>
                  <a:pt x="1676400" y="2369179"/>
                </a:lnTo>
                <a:lnTo>
                  <a:pt x="838200" y="3016561"/>
                </a:lnTo>
                <a:lnTo>
                  <a:pt x="0" y="2369179"/>
                </a:lnTo>
                <a:close/>
              </a:path>
            </a:pathLst>
          </a:custGeom>
          <a:gradFill>
            <a:gsLst>
              <a:gs pos="32000">
                <a:srgbClr val="C00000"/>
              </a:gs>
              <a:gs pos="70000">
                <a:srgbClr val="FACE71"/>
              </a:gs>
              <a:gs pos="82000">
                <a:schemeClr val="accent6">
                  <a:lumMod val="75000"/>
                </a:schemeClr>
              </a:gs>
              <a:gs pos="0">
                <a:srgbClr val="800000"/>
              </a:gs>
              <a:gs pos="100000">
                <a:srgbClr val="800000"/>
              </a:gs>
              <a:gs pos="54596">
                <a:schemeClr val="accent6">
                  <a:lumMod val="75000"/>
                </a:schemeClr>
              </a:gs>
              <a:gs pos="92000">
                <a:srgbClr val="C00000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9" dirty="0"/>
          </a:p>
        </p:txBody>
      </p:sp>
    </p:spTree>
    <p:extLst>
      <p:ext uri="{BB962C8B-B14F-4D97-AF65-F5344CB8AC3E}">
        <p14:creationId xmlns:p14="http://schemas.microsoft.com/office/powerpoint/2010/main" val="23370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6 0.05729 L 0.0923 -0.06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8333E-6 L 0.69908 -0.493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3" y="-2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EBC7-3CDD-4F58-9733-FAD4201D90A7}"/>
              </a:ext>
            </a:extLst>
          </p:cNvPr>
          <p:cNvSpPr txBox="1">
            <a:spLocks/>
          </p:cNvSpPr>
          <p:nvPr/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>
            <a:lvl1pPr algn="ctr" defTabSz="735909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60" dirty="0">
                <a:latin typeface="Arial Black" panose="020B0A04020102020204" pitchFamily="34" charset="0"/>
              </a:rPr>
              <a:t>Read Page 14 - 15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BE2FB9-2636-4E5F-99A9-D5B39BA00478}"/>
              </a:ext>
            </a:extLst>
          </p:cNvPr>
          <p:cNvSpPr/>
          <p:nvPr/>
        </p:nvSpPr>
        <p:spPr>
          <a:xfrm>
            <a:off x="745009" y="567138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 Patterns of Motion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4967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When you designed your </a:t>
            </a:r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marble roller coasters </a:t>
            </a:r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you were using your </a:t>
            </a:r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experience to predict </a:t>
            </a:r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how  the marble </a:t>
            </a:r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would react.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592DB-EDAF-41FA-90B1-1631E58A8F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508760"/>
            <a:ext cx="213741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0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415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Are you ready?</a:t>
            </a:r>
            <a:br>
              <a:rPr lang="en-US" dirty="0">
                <a:latin typeface="Arial Black" panose="020B0A04020102020204" pitchFamily="34" charset="0"/>
              </a:rPr>
            </a:br>
            <a:br>
              <a:rPr lang="en-US" sz="2000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Close your eyes.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Follow Instructions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</p:spTree>
    <p:extLst>
      <p:ext uri="{BB962C8B-B14F-4D97-AF65-F5344CB8AC3E}">
        <p14:creationId xmlns:p14="http://schemas.microsoft.com/office/powerpoint/2010/main" val="793695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sz="1680" dirty="0">
                <a:latin typeface="Arial Black" panose="020B0A04020102020204" pitchFamily="34" charset="0"/>
              </a:rPr>
              <a:t>Try the experiment </a:t>
            </a:r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on page 18-19</a:t>
            </a:r>
            <a:br>
              <a:rPr lang="en-US" sz="1680" dirty="0">
                <a:latin typeface="Arial Black" panose="020B0A04020102020204" pitchFamily="34" charset="0"/>
              </a:rPr>
            </a:br>
            <a:r>
              <a:rPr lang="en-US" sz="1680" dirty="0">
                <a:latin typeface="Arial Black" panose="020B0A04020102020204" pitchFamily="34" charset="0"/>
              </a:rPr>
              <a:t>to see if you can predict the motion of a washer on </a:t>
            </a:r>
            <a:r>
              <a:rPr lang="en-US" sz="1680">
                <a:latin typeface="Arial Black" panose="020B0A04020102020204" pitchFamily="34" charset="0"/>
              </a:rPr>
              <a:t>a string.</a:t>
            </a:r>
            <a:endParaRPr lang="en-US" sz="1680" dirty="0"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think about it…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592DB-EDAF-41FA-90B1-1631E58A8F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508760"/>
            <a:ext cx="213741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1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8FDC-56A3-4D30-B676-A7C6F147FE36}"/>
              </a:ext>
            </a:extLst>
          </p:cNvPr>
          <p:cNvSpPr txBox="1">
            <a:spLocks/>
          </p:cNvSpPr>
          <p:nvPr/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>
            <a:lvl1pPr algn="ctr" defTabSz="441545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80" dirty="0">
                <a:latin typeface="Arial Black" panose="020B0A04020102020204" pitchFamily="34" charset="0"/>
              </a:rPr>
              <a:t>Do you think you could make a ball do this?...</a:t>
            </a:r>
          </a:p>
          <a:p>
            <a:endParaRPr lang="en-US" sz="1680" dirty="0">
              <a:latin typeface="Arial Black" panose="020B0A040201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https://www.youtube.com/watch?v=H2LIlu7_-xc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80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B3D96D-2996-4896-963A-4106B1BF5CF6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check this out!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17D186-35BA-49DB-9C46-D86B32FC0EA3}"/>
              </a:ext>
            </a:extLst>
          </p:cNvPr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</p:spTree>
    <p:extLst>
      <p:ext uri="{BB962C8B-B14F-4D97-AF65-F5344CB8AC3E}">
        <p14:creationId xmlns:p14="http://schemas.microsoft.com/office/powerpoint/2010/main" val="140945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You are in a supermarket.  You get to push the cart.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It is heavy!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Imagine…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1026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48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5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700" y="569976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Follow instructions,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but don’t walk away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from your desk.</a:t>
            </a:r>
            <a:br>
              <a:rPr lang="en-US" dirty="0">
                <a:latin typeface="Arial Black" panose="020B0A04020102020204" pitchFamily="34" charset="0"/>
              </a:rPr>
            </a:br>
            <a:br>
              <a:rPr lang="en-US" sz="720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Open your eyes.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Follow Instructions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415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Push your cart forward.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Imagine…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5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415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Push it faster!!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Imagine…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4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967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Whoa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Slow down a little!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Imagine…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1415" y="575691"/>
            <a:ext cx="3975735" cy="2506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tIns="274320" anchor="ctr" anchorCtr="0"/>
          <a:lstStyle/>
          <a:p>
            <a:r>
              <a:rPr lang="en-US" dirty="0">
                <a:latin typeface="Arial Black" panose="020B0A04020102020204" pitchFamily="34" charset="0"/>
              </a:rPr>
              <a:t>Turn your cart left.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B4A15-210E-42BB-9CB3-BFEF67C955E0}"/>
              </a:ext>
            </a:extLst>
          </p:cNvPr>
          <p:cNvSpPr/>
          <p:nvPr/>
        </p:nvSpPr>
        <p:spPr>
          <a:xfrm>
            <a:off x="755700" y="575691"/>
            <a:ext cx="3975002" cy="59601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83"/>
              </a:spcAft>
            </a:pPr>
            <a:r>
              <a:rPr lang="en-US" sz="2100" dirty="0">
                <a:solidFill>
                  <a:schemeClr val="bg1"/>
                </a:solidFill>
                <a:latin typeface="Arial Black" panose="020B0A04020102020204" pitchFamily="34" charset="0"/>
              </a:rPr>
              <a:t>Imagine…</a:t>
            </a:r>
            <a:endParaRPr lang="en-US" sz="21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931628" y="3351022"/>
            <a:ext cx="1280746" cy="189865"/>
          </a:xfrm>
          <a:prstGeom prst="rect">
            <a:avLst/>
          </a:prstGeom>
        </p:spPr>
        <p:txBody>
          <a:bodyPr lIns="44155" tIns="22077" rIns="44155" bIns="22077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80" dirty="0">
                <a:solidFill>
                  <a:schemeClr val="bg1"/>
                </a:solidFill>
              </a:rPr>
              <a:t>UNIT 6 PHYSICS</a:t>
            </a:r>
          </a:p>
        </p:txBody>
      </p:sp>
      <p:pic>
        <p:nvPicPr>
          <p:cNvPr id="5" name="Picture 2" descr="Image result for shopping c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11680"/>
            <a:ext cx="1581913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858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</TotalTime>
  <Words>346</Words>
  <Application>Microsoft Office PowerPoint</Application>
  <PresentationFormat>Custom</PresentationFormat>
  <Paragraphs>156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Custom Design</vt:lpstr>
      <vt:lpstr>Physics?</vt:lpstr>
      <vt:lpstr>Everyone Push in your chair  and stand behind it.</vt:lpstr>
      <vt:lpstr>Are you ready?  Close your eyes.</vt:lpstr>
      <vt:lpstr>You are in a supermarket.  You get to push the cart. It is heavy!</vt:lpstr>
      <vt:lpstr>Follow instructions,  but don’t walk away  from your desk.  Open your eyes.</vt:lpstr>
      <vt:lpstr>Push your cart forward.</vt:lpstr>
      <vt:lpstr>Push it faster!!</vt:lpstr>
      <vt:lpstr>Whoa Slow down a little!</vt:lpstr>
      <vt:lpstr>Turn your cart left.</vt:lpstr>
      <vt:lpstr>Turn your cart right.</vt:lpstr>
      <vt:lpstr>Quick Someone is in the way!!  Stop your cart!!</vt:lpstr>
      <vt:lpstr>Phew!  Missed!  Push the cart again.</vt:lpstr>
      <vt:lpstr> What would happen if you let go of the cart?</vt:lpstr>
      <vt:lpstr> It would continue  moving in the  same direction  at the same speed.</vt:lpstr>
      <vt:lpstr>Take your seats</vt:lpstr>
      <vt:lpstr> We just learned the first two vocabulary words “push” and “pull”</vt:lpstr>
      <vt:lpstr> push and pull explain the type of force that is being placed on something.</vt:lpstr>
      <vt:lpstr>A force is the energy being used on something. (you used your muscles to place  force on your shopping cart)</vt:lpstr>
      <vt:lpstr>What forces  are acting upon you  right now?</vt:lpstr>
      <vt:lpstr> Molecules in the air, gravity, and your own weight are all pushing/pulling you down.  Plus  the chair is pushing up at you.</vt:lpstr>
      <vt:lpstr> if the forces pushing down  (air, gravity, weight)  are equal to  the forces pushing up  (the chair) the forces are  BALANCED</vt:lpstr>
      <vt:lpstr> </vt:lpstr>
      <vt:lpstr> balanced force equal forces that  keep an object still</vt:lpstr>
      <vt:lpstr>   When forces are   un-balanced   things move in    the direction of   the stronger force.</vt:lpstr>
      <vt:lpstr> un-balanced force un-equal forces that  make an object move</vt:lpstr>
      <vt:lpstr>     If forces are    un-balanced and   they change    direction – the    motion changes    direction too.</vt:lpstr>
      <vt:lpstr>In other words… an object  moves in exactly the same  direction that the force  moved in.</vt:lpstr>
      <vt:lpstr>PowerPoint Presentation</vt:lpstr>
      <vt:lpstr> When you designed your  marble roller coasters  you were using your  experience to predict  how  the marble  would react.  </vt:lpstr>
      <vt:lpstr>Try the experiment  on page 18-19 to see if you can predict the motion of a washer on a string.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Lynn Cronin</cp:lastModifiedBy>
  <cp:revision>87</cp:revision>
  <dcterms:created xsi:type="dcterms:W3CDTF">2018-03-22T12:28:51Z</dcterms:created>
  <dcterms:modified xsi:type="dcterms:W3CDTF">2018-12-07T16:25:35Z</dcterms:modified>
</cp:coreProperties>
</file>