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8"/>
  </p:notesMasterIdLst>
  <p:sldIdLst>
    <p:sldId id="370" r:id="rId2"/>
    <p:sldId id="289" r:id="rId3"/>
    <p:sldId id="311" r:id="rId4"/>
    <p:sldId id="382" r:id="rId5"/>
    <p:sldId id="308" r:id="rId6"/>
    <p:sldId id="343" r:id="rId7"/>
    <p:sldId id="313" r:id="rId8"/>
    <p:sldId id="258" r:id="rId9"/>
    <p:sldId id="339" r:id="rId10"/>
    <p:sldId id="316" r:id="rId11"/>
    <p:sldId id="340" r:id="rId12"/>
    <p:sldId id="341" r:id="rId13"/>
    <p:sldId id="364" r:id="rId14"/>
    <p:sldId id="310" r:id="rId15"/>
    <p:sldId id="317" r:id="rId16"/>
    <p:sldId id="383" r:id="rId17"/>
    <p:sldId id="365" r:id="rId18"/>
    <p:sldId id="372" r:id="rId19"/>
    <p:sldId id="320" r:id="rId20"/>
    <p:sldId id="373" r:id="rId21"/>
    <p:sldId id="319" r:id="rId22"/>
    <p:sldId id="374" r:id="rId23"/>
    <p:sldId id="321" r:id="rId24"/>
    <p:sldId id="385" r:id="rId25"/>
    <p:sldId id="322" r:id="rId26"/>
    <p:sldId id="375" r:id="rId27"/>
    <p:sldId id="380" r:id="rId28"/>
    <p:sldId id="378" r:id="rId29"/>
    <p:sldId id="386" r:id="rId30"/>
    <p:sldId id="379" r:id="rId31"/>
    <p:sldId id="381" r:id="rId32"/>
    <p:sldId id="384" r:id="rId33"/>
    <p:sldId id="342" r:id="rId34"/>
    <p:sldId id="298" r:id="rId35"/>
    <p:sldId id="299" r:id="rId36"/>
    <p:sldId id="300" r:id="rId37"/>
    <p:sldId id="259" r:id="rId38"/>
    <p:sldId id="266" r:id="rId39"/>
    <p:sldId id="348" r:id="rId40"/>
    <p:sldId id="349" r:id="rId41"/>
    <p:sldId id="350" r:id="rId42"/>
    <p:sldId id="267" r:id="rId43"/>
    <p:sldId id="269" r:id="rId44"/>
    <p:sldId id="270" r:id="rId45"/>
    <p:sldId id="288" r:id="rId46"/>
    <p:sldId id="306" r:id="rId47"/>
  </p:sldIdLst>
  <p:sldSz cx="9144000" cy="6858000" type="screen4x3"/>
  <p:notesSz cx="6858000" cy="9144000"/>
  <p:custDataLst>
    <p:tags r:id="rId4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99CC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6" autoAdjust="0"/>
    <p:restoredTop sz="94004" autoAdjust="0"/>
  </p:normalViewPr>
  <p:slideViewPr>
    <p:cSldViewPr>
      <p:cViewPr varScale="1">
        <p:scale>
          <a:sx n="61" d="100"/>
          <a:sy n="61" d="100"/>
        </p:scale>
        <p:origin x="157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7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C06896-693A-41FF-A914-CF693761B401}" type="datetimeFigureOut">
              <a:rPr lang="en-US" smtClean="0"/>
              <a:pPr/>
              <a:t>1/19/2016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8099A-67FA-49F2-A437-4B3031493DF5}" type="slidenum">
              <a:rPr lang="en-US" smtClean="0"/>
              <a:pPr/>
              <a:t>‹#›</a:t>
            </a:fld>
            <a:endParaRPr lang="en-US"/>
          </a:p>
        </p:txBody>
      </p:sp>
    </p:spTree>
    <p:extLst>
      <p:ext uri="{BB962C8B-B14F-4D97-AF65-F5344CB8AC3E}">
        <p14:creationId xmlns:p14="http://schemas.microsoft.com/office/powerpoint/2010/main" val="83042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8099A-67FA-49F2-A437-4B3031493DF5}" type="slidenum">
              <a:rPr lang="en-US" smtClean="0"/>
              <a:pPr/>
              <a:t>10</a:t>
            </a:fld>
            <a:endParaRPr lang="en-US"/>
          </a:p>
        </p:txBody>
      </p:sp>
    </p:spTree>
    <p:extLst>
      <p:ext uri="{BB962C8B-B14F-4D97-AF65-F5344CB8AC3E}">
        <p14:creationId xmlns:p14="http://schemas.microsoft.com/office/powerpoint/2010/main" val="253204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28099A-67FA-49F2-A437-4B3031493DF5}" type="slidenum">
              <a:rPr lang="en-US" smtClean="0"/>
              <a:pPr/>
              <a:t>42</a:t>
            </a:fld>
            <a:endParaRPr lang="en-US"/>
          </a:p>
        </p:txBody>
      </p:sp>
    </p:spTree>
    <p:extLst>
      <p:ext uri="{BB962C8B-B14F-4D97-AF65-F5344CB8AC3E}">
        <p14:creationId xmlns:p14="http://schemas.microsoft.com/office/powerpoint/2010/main" val="198639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8705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8705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B9371EEA-00D4-49B0-8EA5-D6915786D8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69C77F7-98CC-4A34-8429-4A4414763E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9AB7BC0-946E-472F-A0E1-8F9BC09FEA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712FE8C6-006D-44CF-9BCD-8AA98C4ADB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9EE1118-40BE-429C-9AE4-9AD9982B718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35AF5216-C1EE-4BA5-98F1-AC57108BBE0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9D155C1B-0317-4955-80B2-2517F7D8D4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EF788B03-918D-4BE9-8A24-39DCF08CDA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9B794596-99A6-4F8D-B5B7-903DE04273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58BD57A3-7171-400B-BEEB-AA0B42694B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04ACA7B3-4A42-4870-8529-66AB55CE5D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8601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602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8602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602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602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8602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8602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8602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8602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pPr>
              <a:defRPr/>
            </a:pPr>
            <a:endParaRPr lang="en-US"/>
          </a:p>
        </p:txBody>
      </p:sp>
      <p:sp>
        <p:nvSpPr>
          <p:cNvPr id="8602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pPr>
              <a:defRPr/>
            </a:pPr>
            <a:endParaRPr lang="en-US"/>
          </a:p>
        </p:txBody>
      </p:sp>
      <p:sp>
        <p:nvSpPr>
          <p:cNvPr id="8603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pPr>
              <a:defRPr/>
            </a:pPr>
            <a:fld id="{C71B4BB9-9FFC-4F15-8222-05B8E625AD2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2"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0.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25.jpeg"/><Relationship Id="rId4" Type="http://schemas.openxmlformats.org/officeDocument/2006/relationships/audio" Target="../media/audio1.wav"/></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hyperlink" Target="https://mail.minisink.com/cgi-bin/openwebmail-viewatt.pl/pic12316.jpg?action=viewattachment&amp;sessionid=cblanarovich*mail.minisink.com-session-0.126212794464109&amp;message_id=%3c433341EA.000005.00580@YOUR-AE066C3A9B%3e&amp;folder=mail-trash&amp;attachment_nodeid=0-1&amp;convfrom=none.iso-8859-1" TargetMode="Externa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42" name="Text Box 10"/>
          <p:cNvSpPr txBox="1">
            <a:spLocks noChangeArrowheads="1"/>
          </p:cNvSpPr>
          <p:nvPr/>
        </p:nvSpPr>
        <p:spPr bwMode="auto">
          <a:xfrm>
            <a:off x="381000" y="1676400"/>
            <a:ext cx="8458200" cy="4031873"/>
          </a:xfrm>
          <a:prstGeom prst="rect">
            <a:avLst/>
          </a:prstGeom>
          <a:noFill/>
          <a:ln w="9525">
            <a:noFill/>
            <a:miter lim="800000"/>
            <a:headEnd/>
            <a:tailEnd/>
          </a:ln>
          <a:effectLst/>
        </p:spPr>
        <p:txBody>
          <a:bodyPr>
            <a:spAutoFit/>
          </a:bodyPr>
          <a:lstStyle/>
          <a:p>
            <a:pPr>
              <a:buFontTx/>
              <a:buChar char="•"/>
              <a:defRPr/>
            </a:pPr>
            <a:r>
              <a:rPr lang="en-US" sz="3200" dirty="0">
                <a:effectLst>
                  <a:outerShdw blurRad="38100" dist="38100" dir="2700000" algn="tl">
                    <a:srgbClr val="010199"/>
                  </a:outerShdw>
                </a:effectLst>
              </a:rPr>
              <a:t>small area storms formed by the strong </a:t>
            </a:r>
            <a:r>
              <a:rPr lang="en-US" sz="3200" dirty="0">
                <a:solidFill>
                  <a:srgbClr val="FF0000"/>
                </a:solidFill>
                <a:effectLst>
                  <a:outerShdw blurRad="38100" dist="38100" dir="2700000" algn="tl">
                    <a:srgbClr val="FFFFFF"/>
                  </a:outerShdw>
                </a:effectLst>
              </a:rPr>
              <a:t>upward</a:t>
            </a:r>
            <a:r>
              <a:rPr lang="en-US" sz="3200" dirty="0">
                <a:effectLst>
                  <a:outerShdw blurRad="38100" dist="38100" dir="2700000" algn="tl">
                    <a:srgbClr val="010199"/>
                  </a:outerShdw>
                </a:effectLst>
              </a:rPr>
              <a:t> </a:t>
            </a:r>
            <a:r>
              <a:rPr lang="en-US" sz="3200" dirty="0">
                <a:solidFill>
                  <a:srgbClr val="FF0000"/>
                </a:solidFill>
                <a:effectLst>
                  <a:outerShdw blurRad="38100" dist="38100" dir="2700000" algn="tl">
                    <a:srgbClr val="FFFFFF"/>
                  </a:outerShdw>
                </a:effectLst>
              </a:rPr>
              <a:t>movement</a:t>
            </a:r>
            <a:r>
              <a:rPr lang="en-US" sz="3200" dirty="0">
                <a:effectLst>
                  <a:outerShdw blurRad="38100" dist="38100" dir="2700000" algn="tl">
                    <a:srgbClr val="010199"/>
                  </a:outerShdw>
                </a:effectLst>
              </a:rPr>
              <a:t> of warm, moist </a:t>
            </a:r>
            <a:r>
              <a:rPr lang="en-US" sz="3200" dirty="0" smtClean="0">
                <a:effectLst>
                  <a:outerShdw blurRad="38100" dist="38100" dir="2700000" algn="tl">
                    <a:srgbClr val="010199"/>
                  </a:outerShdw>
                </a:effectLst>
              </a:rPr>
              <a:t>air</a:t>
            </a:r>
          </a:p>
          <a:p>
            <a:pPr>
              <a:buFontTx/>
              <a:buChar char="•"/>
              <a:defRPr/>
            </a:pPr>
            <a:endParaRPr lang="en-US" sz="3200" dirty="0">
              <a:effectLst>
                <a:outerShdw blurRad="38100" dist="38100" dir="2700000" algn="tl">
                  <a:srgbClr val="010199"/>
                </a:outerShdw>
              </a:effectLst>
            </a:endParaRPr>
          </a:p>
          <a:p>
            <a:pPr>
              <a:buFontTx/>
              <a:buChar char="•"/>
              <a:defRPr/>
            </a:pPr>
            <a:endParaRPr lang="en-US" sz="3200" dirty="0">
              <a:effectLst>
                <a:outerShdw blurRad="38100" dist="38100" dir="2700000" algn="tl">
                  <a:srgbClr val="010199"/>
                </a:outerShdw>
              </a:effectLst>
            </a:endParaRPr>
          </a:p>
          <a:p>
            <a:pPr>
              <a:buFontTx/>
              <a:buChar char="•"/>
              <a:defRPr/>
            </a:pPr>
            <a:r>
              <a:rPr lang="en-US" sz="3200" dirty="0">
                <a:effectLst>
                  <a:outerShdw blurRad="38100" dist="38100" dir="2700000" algn="tl">
                    <a:srgbClr val="010199"/>
                  </a:outerShdw>
                </a:effectLst>
              </a:rPr>
              <a:t>usually occurs </a:t>
            </a:r>
            <a:r>
              <a:rPr lang="en-US" sz="3200" dirty="0">
                <a:solidFill>
                  <a:srgbClr val="FF0000"/>
                </a:solidFill>
                <a:effectLst>
                  <a:outerShdw blurRad="38100" dist="38100" dir="2700000" algn="tl">
                    <a:srgbClr val="FFFFFF"/>
                  </a:outerShdw>
                </a:effectLst>
              </a:rPr>
              <a:t>ahead of a cold front</a:t>
            </a:r>
            <a:r>
              <a:rPr lang="en-US" sz="3200" dirty="0">
                <a:effectLst>
                  <a:outerShdw blurRad="38100" dist="38100" dir="2700000" algn="tl">
                    <a:srgbClr val="010199"/>
                  </a:outerShdw>
                </a:effectLst>
              </a:rPr>
              <a:t> as the colder, denser air shoves the warmer air </a:t>
            </a:r>
            <a:r>
              <a:rPr lang="en-US" sz="3200" dirty="0" smtClean="0">
                <a:effectLst>
                  <a:outerShdw blurRad="38100" dist="38100" dir="2700000" algn="tl">
                    <a:srgbClr val="010199"/>
                  </a:outerShdw>
                </a:effectLst>
              </a:rPr>
              <a:t>upward</a:t>
            </a:r>
            <a:r>
              <a:rPr lang="en-US" sz="3200" dirty="0">
                <a:effectLst>
                  <a:outerShdw blurRad="38100" dist="38100" dir="2700000" algn="tl">
                    <a:srgbClr val="010199"/>
                  </a:outerShdw>
                </a:effectLst>
              </a:rPr>
              <a:t> </a:t>
            </a:r>
            <a:r>
              <a:rPr lang="en-US" sz="3200" dirty="0" smtClean="0">
                <a:effectLst>
                  <a:outerShdw blurRad="38100" dist="38100" dir="2700000" algn="tl">
                    <a:srgbClr val="010199"/>
                  </a:outerShdw>
                </a:effectLst>
              </a:rPr>
              <a:t>– causing the friction needed to cause lightning </a:t>
            </a:r>
          </a:p>
        </p:txBody>
      </p:sp>
      <p:sp>
        <p:nvSpPr>
          <p:cNvPr id="51203" name="WordArt 11"/>
          <p:cNvSpPr>
            <a:spLocks noChangeArrowheads="1" noChangeShapeType="1" noTextEdit="1"/>
          </p:cNvSpPr>
          <p:nvPr/>
        </p:nvSpPr>
        <p:spPr bwMode="auto">
          <a:xfrm>
            <a:off x="2209800" y="228600"/>
            <a:ext cx="4724400" cy="914400"/>
          </a:xfrm>
          <a:prstGeom prst="rect">
            <a:avLst/>
          </a:prstGeom>
        </p:spPr>
        <p:txBody>
          <a:bodyPr wrap="none" fromWordArt="1">
            <a:prstTxWarp prst="textPlain">
              <a:avLst>
                <a:gd name="adj" fmla="val 50000"/>
              </a:avLst>
            </a:prstTxWarp>
          </a:bodyPr>
          <a:lstStyle/>
          <a:p>
            <a:pPr algn="ctr"/>
            <a:r>
              <a:rPr lang="en-US" sz="3600" kern="10" spc="720" dirty="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Thunderstorms</a:t>
            </a:r>
          </a:p>
        </p:txBody>
      </p:sp>
    </p:spTree>
    <p:custDataLst>
      <p:tags r:id="rId1"/>
    </p:custDataLst>
    <p:extLst>
      <p:ext uri="{BB962C8B-B14F-4D97-AF65-F5344CB8AC3E}">
        <p14:creationId xmlns:p14="http://schemas.microsoft.com/office/powerpoint/2010/main" val="58884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76200"/>
            <a:ext cx="8229600" cy="865188"/>
          </a:xfrm>
        </p:spPr>
        <p:txBody>
          <a:bodyPr/>
          <a:lstStyle/>
          <a:p>
            <a:pPr eaLnBrk="1" hangingPunct="1">
              <a:defRPr/>
            </a:pPr>
            <a:r>
              <a:rPr lang="en-US" u="sng" smtClean="0"/>
              <a:t>Tornadoes</a:t>
            </a:r>
            <a:r>
              <a:rPr lang="en-US" smtClean="0"/>
              <a:t> </a:t>
            </a:r>
          </a:p>
        </p:txBody>
      </p:sp>
      <p:sp>
        <p:nvSpPr>
          <p:cNvPr id="93187" name="Rectangle 3"/>
          <p:cNvSpPr>
            <a:spLocks noGrp="1" noChangeArrowheads="1"/>
          </p:cNvSpPr>
          <p:nvPr>
            <p:ph type="body" idx="1"/>
          </p:nvPr>
        </p:nvSpPr>
        <p:spPr>
          <a:xfrm>
            <a:off x="76200" y="1295400"/>
            <a:ext cx="9067800" cy="5334000"/>
          </a:xfrm>
        </p:spPr>
        <p:txBody>
          <a:bodyPr/>
          <a:lstStyle/>
          <a:p>
            <a:pPr eaLnBrk="1" hangingPunct="1">
              <a:lnSpc>
                <a:spcPct val="90000"/>
              </a:lnSpc>
              <a:defRPr/>
            </a:pPr>
            <a:r>
              <a:rPr lang="en-US" dirty="0" smtClean="0"/>
              <a:t>form from </a:t>
            </a:r>
            <a:r>
              <a:rPr lang="en-US" dirty="0" smtClean="0">
                <a:solidFill>
                  <a:srgbClr val="FF0000"/>
                </a:solidFill>
                <a:effectLst>
                  <a:outerShdw blurRad="38100" dist="38100" dir="2700000" algn="tl">
                    <a:srgbClr val="FFFFFF"/>
                  </a:outerShdw>
                </a:effectLst>
              </a:rPr>
              <a:t>very powerful thunderstorms</a:t>
            </a:r>
            <a:r>
              <a:rPr lang="en-US" dirty="0" smtClean="0"/>
              <a:t> (cumulonimbus clouds)</a:t>
            </a:r>
          </a:p>
          <a:p>
            <a:pPr eaLnBrk="1" hangingPunct="1">
              <a:lnSpc>
                <a:spcPct val="90000"/>
              </a:lnSpc>
              <a:defRPr/>
            </a:pPr>
            <a:endParaRPr lang="en-US" dirty="0" smtClean="0"/>
          </a:p>
          <a:p>
            <a:pPr eaLnBrk="1" hangingPunct="1">
              <a:lnSpc>
                <a:spcPct val="90000"/>
              </a:lnSpc>
              <a:defRPr/>
            </a:pPr>
            <a:r>
              <a:rPr lang="en-US" dirty="0" smtClean="0"/>
              <a:t>These are </a:t>
            </a:r>
            <a:r>
              <a:rPr lang="en-US" dirty="0" smtClean="0">
                <a:solidFill>
                  <a:srgbClr val="FF0000"/>
                </a:solidFill>
                <a:effectLst>
                  <a:outerShdw blurRad="38100" dist="38100" dir="2700000" algn="tl">
                    <a:srgbClr val="FFFFFF"/>
                  </a:outerShdw>
                </a:effectLst>
              </a:rPr>
              <a:t>funnel</a:t>
            </a:r>
            <a:r>
              <a:rPr lang="en-US" dirty="0" smtClean="0"/>
              <a:t> shaped columns of spiraling winds that extend down to the ground from the base of a cloud</a:t>
            </a:r>
          </a:p>
          <a:p>
            <a:pPr eaLnBrk="1" hangingPunct="1">
              <a:lnSpc>
                <a:spcPct val="90000"/>
              </a:lnSpc>
              <a:defRPr/>
            </a:pPr>
            <a:endParaRPr lang="en-US" dirty="0" smtClean="0"/>
          </a:p>
          <a:p>
            <a:pPr eaLnBrk="1" hangingPunct="1">
              <a:lnSpc>
                <a:spcPct val="90000"/>
              </a:lnSpc>
              <a:defRPr/>
            </a:pPr>
            <a:r>
              <a:rPr lang="en-US" dirty="0" smtClean="0"/>
              <a:t>The winds move into a tornado (low pressure), and can reach a maximum of 318 mph!  </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4" descr="pic03035"/>
          <p:cNvPicPr>
            <a:picLocks noChangeAspect="1" noChangeArrowheads="1"/>
          </p:cNvPicPr>
          <p:nvPr/>
        </p:nvPicPr>
        <p:blipFill>
          <a:blip r:embed="rId3" cstate="print"/>
          <a:srcRect/>
          <a:stretch>
            <a:fillRect/>
          </a:stretch>
        </p:blipFill>
        <p:spPr bwMode="auto">
          <a:xfrm>
            <a:off x="457200" y="285750"/>
            <a:ext cx="8305800" cy="6229350"/>
          </a:xfrm>
          <a:prstGeom prst="rect">
            <a:avLst/>
          </a:prstGeom>
          <a:noFill/>
          <a:ln w="9525">
            <a:noFill/>
            <a:miter lim="800000"/>
            <a:headEnd/>
            <a:tailEnd/>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4" descr="pic01842"/>
          <p:cNvPicPr>
            <a:picLocks noChangeAspect="1" noChangeArrowheads="1"/>
          </p:cNvPicPr>
          <p:nvPr/>
        </p:nvPicPr>
        <p:blipFill>
          <a:blip r:embed="rId3" cstate="print"/>
          <a:srcRect/>
          <a:stretch>
            <a:fillRect/>
          </a:stretch>
        </p:blipFill>
        <p:spPr bwMode="auto">
          <a:xfrm>
            <a:off x="457200" y="342900"/>
            <a:ext cx="8229600" cy="6172200"/>
          </a:xfrm>
          <a:prstGeom prst="rect">
            <a:avLst/>
          </a:prstGeom>
          <a:noFill/>
          <a:ln w="9525">
            <a:noFill/>
            <a:miter lim="800000"/>
            <a:headEnd/>
            <a:tailEnd/>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76200"/>
            <a:ext cx="8229600" cy="865188"/>
          </a:xfrm>
        </p:spPr>
        <p:txBody>
          <a:bodyPr/>
          <a:lstStyle/>
          <a:p>
            <a:pPr eaLnBrk="1" hangingPunct="1">
              <a:defRPr/>
            </a:pPr>
            <a:r>
              <a:rPr lang="en-US" u="sng" dirty="0" smtClean="0"/>
              <a:t>Types of Cyclones - Tornadoes</a:t>
            </a:r>
            <a:r>
              <a:rPr lang="en-US" dirty="0" smtClean="0"/>
              <a:t> </a:t>
            </a:r>
          </a:p>
        </p:txBody>
      </p:sp>
      <p:sp>
        <p:nvSpPr>
          <p:cNvPr id="93187" name="Rectangle 3"/>
          <p:cNvSpPr>
            <a:spLocks noGrp="1" noChangeArrowheads="1"/>
          </p:cNvSpPr>
          <p:nvPr>
            <p:ph type="body" idx="1"/>
          </p:nvPr>
        </p:nvSpPr>
        <p:spPr>
          <a:xfrm>
            <a:off x="76200" y="1295400"/>
            <a:ext cx="9067800" cy="5334000"/>
          </a:xfrm>
        </p:spPr>
        <p:txBody>
          <a:bodyPr/>
          <a:lstStyle/>
          <a:p>
            <a:pPr eaLnBrk="1" hangingPunct="1">
              <a:lnSpc>
                <a:spcPct val="90000"/>
              </a:lnSpc>
              <a:defRPr/>
            </a:pPr>
            <a:r>
              <a:rPr lang="en-US" dirty="0" smtClean="0"/>
              <a:t>Spin COUNTER CLOCKWISE (like a hurricane)</a:t>
            </a:r>
          </a:p>
          <a:p>
            <a:pPr eaLnBrk="1" hangingPunct="1">
              <a:lnSpc>
                <a:spcPct val="90000"/>
              </a:lnSpc>
              <a:defRPr/>
            </a:pPr>
            <a:endParaRPr lang="en-US" dirty="0" smtClean="0"/>
          </a:p>
          <a:p>
            <a:pPr eaLnBrk="1" hangingPunct="1">
              <a:lnSpc>
                <a:spcPct val="90000"/>
              </a:lnSpc>
              <a:defRPr/>
            </a:pPr>
            <a:r>
              <a:rPr lang="en-US" dirty="0" smtClean="0"/>
              <a:t>The actual funnel is made by water droplets (clouds) and dust</a:t>
            </a:r>
          </a:p>
          <a:p>
            <a:pPr eaLnBrk="1" hangingPunct="1">
              <a:lnSpc>
                <a:spcPct val="90000"/>
              </a:lnSpc>
              <a:defRPr/>
            </a:pPr>
            <a:endParaRPr lang="en-US" dirty="0"/>
          </a:p>
          <a:p>
            <a:pPr eaLnBrk="1" hangingPunct="1">
              <a:lnSpc>
                <a:spcPct val="90000"/>
              </a:lnSpc>
              <a:defRPr/>
            </a:pPr>
            <a:r>
              <a:rPr lang="en-US" dirty="0" smtClean="0"/>
              <a:t>Form from clouds caused by severe thunderstorms</a:t>
            </a:r>
          </a:p>
        </p:txBody>
      </p:sp>
    </p:spTree>
    <p:custDataLst>
      <p:tags r:id="rId1"/>
    </p:custDataLst>
    <p:extLst>
      <p:ext uri="{BB962C8B-B14F-4D97-AF65-F5344CB8AC3E}">
        <p14:creationId xmlns:p14="http://schemas.microsoft.com/office/powerpoint/2010/main" val="1871131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4" descr="lg1"/>
          <p:cNvPicPr>
            <a:picLocks noChangeAspect="1" noChangeArrowheads="1"/>
          </p:cNvPicPr>
          <p:nvPr/>
        </p:nvPicPr>
        <p:blipFill>
          <a:blip r:embed="rId3" cstate="print"/>
          <a:srcRect/>
          <a:stretch>
            <a:fillRect/>
          </a:stretch>
        </p:blipFill>
        <p:spPr bwMode="auto">
          <a:xfrm>
            <a:off x="762000" y="381000"/>
            <a:ext cx="8077200" cy="6000750"/>
          </a:xfrm>
          <a:prstGeom prst="rect">
            <a:avLst/>
          </a:prstGeom>
          <a:noFill/>
          <a:ln w="9525">
            <a:noFill/>
            <a:miter lim="800000"/>
            <a:headEnd/>
            <a:tailEnd/>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457200" y="609600"/>
            <a:ext cx="8229600" cy="5943600"/>
          </a:xfrm>
        </p:spPr>
        <p:txBody>
          <a:bodyPr/>
          <a:lstStyle/>
          <a:p>
            <a:pPr eaLnBrk="1" hangingPunct="1">
              <a:lnSpc>
                <a:spcPct val="90000"/>
              </a:lnSpc>
              <a:defRPr/>
            </a:pPr>
            <a:r>
              <a:rPr lang="en-US" dirty="0" smtClean="0"/>
              <a:t>Tornadoes are especially dangerous because it is so difficult to predict where they will form</a:t>
            </a:r>
          </a:p>
          <a:p>
            <a:pPr eaLnBrk="1" hangingPunct="1">
              <a:lnSpc>
                <a:spcPct val="90000"/>
              </a:lnSpc>
              <a:defRPr/>
            </a:pPr>
            <a:endParaRPr lang="en-US" dirty="0" smtClean="0"/>
          </a:p>
          <a:p>
            <a:pPr eaLnBrk="1" hangingPunct="1">
              <a:lnSpc>
                <a:spcPct val="90000"/>
              </a:lnSpc>
              <a:defRPr/>
            </a:pPr>
            <a:r>
              <a:rPr lang="en-US" dirty="0" smtClean="0"/>
              <a:t>Damage is usually along a </a:t>
            </a:r>
            <a:r>
              <a:rPr lang="en-US" dirty="0" smtClean="0">
                <a:solidFill>
                  <a:srgbClr val="FF0000"/>
                </a:solidFill>
                <a:effectLst>
                  <a:outerShdw blurRad="38100" dist="38100" dir="2700000" algn="tl">
                    <a:srgbClr val="FFFFFF"/>
                  </a:outerShdw>
                </a:effectLst>
              </a:rPr>
              <a:t>narrow path </a:t>
            </a:r>
            <a:r>
              <a:rPr lang="en-US" dirty="0" smtClean="0"/>
              <a:t>where the tornado traveled</a:t>
            </a:r>
          </a:p>
          <a:p>
            <a:pPr eaLnBrk="1" hangingPunct="1">
              <a:lnSpc>
                <a:spcPct val="90000"/>
              </a:lnSpc>
              <a:defRPr/>
            </a:pPr>
            <a:endParaRPr lang="en-US" dirty="0" smtClean="0"/>
          </a:p>
          <a:p>
            <a:pPr eaLnBrk="1" hangingPunct="1">
              <a:lnSpc>
                <a:spcPct val="90000"/>
              </a:lnSpc>
              <a:defRPr/>
            </a:pPr>
            <a:r>
              <a:rPr lang="en-US" dirty="0" smtClean="0"/>
              <a:t>They usually last less then one hour</a:t>
            </a:r>
          </a:p>
          <a:p>
            <a:pPr eaLnBrk="1" hangingPunct="1">
              <a:lnSpc>
                <a:spcPct val="90000"/>
              </a:lnSpc>
              <a:defRPr/>
            </a:pPr>
            <a:endParaRPr lang="en-US" dirty="0" smtClean="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57200" y="1143000"/>
            <a:ext cx="8229600" cy="5257800"/>
          </a:xfrm>
          <a:prstGeom prst="rect">
            <a:avLst/>
          </a:prstGeom>
          <a:solidFill>
            <a:schemeClr val="tx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 name="Title 1"/>
          <p:cNvSpPr>
            <a:spLocks noGrp="1"/>
          </p:cNvSpPr>
          <p:nvPr>
            <p:ph type="title"/>
          </p:nvPr>
        </p:nvSpPr>
        <p:spPr/>
        <p:txBody>
          <a:bodyPr/>
          <a:lstStyle/>
          <a:p>
            <a:r>
              <a:rPr lang="en-US" dirty="0" smtClean="0"/>
              <a:t>Take Notes</a:t>
            </a:r>
            <a:endParaRPr lang="en-US" dirty="0"/>
          </a:p>
        </p:txBody>
      </p:sp>
      <p:sp>
        <p:nvSpPr>
          <p:cNvPr id="3" name="Content Placeholder 2"/>
          <p:cNvSpPr>
            <a:spLocks noGrp="1"/>
          </p:cNvSpPr>
          <p:nvPr>
            <p:ph idx="1"/>
          </p:nvPr>
        </p:nvSpPr>
        <p:spPr>
          <a:xfrm>
            <a:off x="457200" y="1143000"/>
            <a:ext cx="8229600" cy="4987925"/>
          </a:xfrm>
        </p:spPr>
        <p:txBody>
          <a:bodyPr/>
          <a:lstStyle/>
          <a:p>
            <a:pPr marL="0" indent="0">
              <a:buClr>
                <a:schemeClr val="bg1"/>
              </a:buClr>
              <a:buNone/>
            </a:pPr>
            <a:r>
              <a:rPr lang="en-US" dirty="0" smtClean="0">
                <a:solidFill>
                  <a:schemeClr val="bg1"/>
                </a:solidFill>
                <a:effectLst/>
              </a:rPr>
              <a:t>Tornado</a:t>
            </a:r>
          </a:p>
          <a:p>
            <a:pPr marL="514350" indent="-514350">
              <a:buClr>
                <a:schemeClr val="bg1"/>
              </a:buClr>
              <a:buFont typeface="+mj-lt"/>
              <a:buAutoNum type="arabicPeriod"/>
            </a:pPr>
            <a:r>
              <a:rPr lang="en-US" dirty="0" smtClean="0">
                <a:solidFill>
                  <a:schemeClr val="bg1"/>
                </a:solidFill>
                <a:effectLst/>
              </a:rPr>
              <a:t>AKA </a:t>
            </a:r>
            <a:r>
              <a:rPr lang="en-US" dirty="0">
                <a:solidFill>
                  <a:schemeClr val="bg1"/>
                </a:solidFill>
                <a:effectLst/>
              </a:rPr>
              <a:t>twister or Willy-Willy in Australia</a:t>
            </a:r>
          </a:p>
          <a:p>
            <a:pPr marL="514350" indent="-514350">
              <a:buClr>
                <a:schemeClr val="bg1"/>
              </a:buClr>
              <a:buFont typeface="+mj-lt"/>
              <a:buAutoNum type="arabicPeriod"/>
            </a:pPr>
            <a:r>
              <a:rPr lang="en-US" dirty="0" smtClean="0">
                <a:solidFill>
                  <a:schemeClr val="bg1"/>
                </a:solidFill>
                <a:effectLst/>
              </a:rPr>
              <a:t>Formed </a:t>
            </a:r>
            <a:r>
              <a:rPr lang="en-US" dirty="0">
                <a:solidFill>
                  <a:schemeClr val="bg1"/>
                </a:solidFill>
                <a:effectLst/>
              </a:rPr>
              <a:t>from </a:t>
            </a:r>
            <a:r>
              <a:rPr lang="en-US" dirty="0" smtClean="0">
                <a:solidFill>
                  <a:schemeClr val="bg1"/>
                </a:solidFill>
                <a:effectLst/>
              </a:rPr>
              <a:t>thunderstorms</a:t>
            </a:r>
          </a:p>
          <a:p>
            <a:pPr marL="514350" indent="-514350">
              <a:buClr>
                <a:schemeClr val="bg1"/>
              </a:buClr>
              <a:buFont typeface="+mj-lt"/>
              <a:buAutoNum type="arabicPeriod"/>
            </a:pPr>
            <a:r>
              <a:rPr lang="en-US" dirty="0" smtClean="0">
                <a:solidFill>
                  <a:schemeClr val="bg1"/>
                </a:solidFill>
                <a:effectLst/>
              </a:rPr>
              <a:t>Spin </a:t>
            </a:r>
            <a:r>
              <a:rPr lang="en-US" dirty="0">
                <a:solidFill>
                  <a:schemeClr val="bg1"/>
                </a:solidFill>
                <a:effectLst/>
              </a:rPr>
              <a:t>Counter Clockwise</a:t>
            </a:r>
          </a:p>
          <a:p>
            <a:pPr marL="514350" indent="-514350">
              <a:buClr>
                <a:schemeClr val="bg1"/>
              </a:buClr>
              <a:buFont typeface="+mj-lt"/>
              <a:buAutoNum type="arabicPeriod"/>
            </a:pPr>
            <a:r>
              <a:rPr lang="en-US" dirty="0" smtClean="0">
                <a:solidFill>
                  <a:schemeClr val="bg1"/>
                </a:solidFill>
                <a:effectLst/>
              </a:rPr>
              <a:t>Funnels </a:t>
            </a:r>
            <a:r>
              <a:rPr lang="en-US" dirty="0">
                <a:solidFill>
                  <a:schemeClr val="bg1"/>
                </a:solidFill>
                <a:effectLst/>
              </a:rPr>
              <a:t>are rain and dust</a:t>
            </a:r>
          </a:p>
          <a:p>
            <a:pPr marL="514350" indent="-514350">
              <a:buClr>
                <a:schemeClr val="bg1"/>
              </a:buClr>
              <a:buFont typeface="+mj-lt"/>
              <a:buAutoNum type="arabicPeriod"/>
            </a:pPr>
            <a:r>
              <a:rPr lang="en-US" dirty="0" smtClean="0">
                <a:solidFill>
                  <a:schemeClr val="bg1"/>
                </a:solidFill>
                <a:effectLst/>
              </a:rPr>
              <a:t>Becomes </a:t>
            </a:r>
            <a:r>
              <a:rPr lang="en-US" dirty="0">
                <a:solidFill>
                  <a:schemeClr val="bg1"/>
                </a:solidFill>
                <a:effectLst/>
              </a:rPr>
              <a:t>a tornado when the tail touches down</a:t>
            </a:r>
          </a:p>
          <a:p>
            <a:pPr marL="514350" indent="-514350">
              <a:buClr>
                <a:schemeClr val="bg1"/>
              </a:buClr>
              <a:buFont typeface="+mj-lt"/>
              <a:buAutoNum type="arabicPeriod"/>
            </a:pPr>
            <a:r>
              <a:rPr lang="en-US" dirty="0" smtClean="0">
                <a:solidFill>
                  <a:schemeClr val="bg1"/>
                </a:solidFill>
                <a:effectLst/>
              </a:rPr>
              <a:t>Winds </a:t>
            </a:r>
            <a:r>
              <a:rPr lang="en-US" dirty="0">
                <a:solidFill>
                  <a:schemeClr val="bg1"/>
                </a:solidFill>
                <a:effectLst/>
              </a:rPr>
              <a:t>move into the low pressure center of a </a:t>
            </a:r>
            <a:r>
              <a:rPr lang="en-US" dirty="0" smtClean="0">
                <a:solidFill>
                  <a:schemeClr val="bg1"/>
                </a:solidFill>
                <a:effectLst/>
              </a:rPr>
              <a:t>tornado</a:t>
            </a:r>
            <a:endParaRPr lang="en-US" dirty="0">
              <a:solidFill>
                <a:schemeClr val="bg1"/>
              </a:solidFill>
              <a:effectLst/>
            </a:endParaRPr>
          </a:p>
        </p:txBody>
      </p:sp>
    </p:spTree>
    <p:extLst>
      <p:ext uri="{BB962C8B-B14F-4D97-AF65-F5344CB8AC3E}">
        <p14:creationId xmlns:p14="http://schemas.microsoft.com/office/powerpoint/2010/main" val="2354004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457200" y="609600"/>
            <a:ext cx="8229600" cy="5943600"/>
          </a:xfrm>
        </p:spPr>
        <p:txBody>
          <a:bodyPr/>
          <a:lstStyle/>
          <a:p>
            <a:pPr marL="0" indent="0" algn="ctr" eaLnBrk="1" hangingPunct="1">
              <a:lnSpc>
                <a:spcPct val="90000"/>
              </a:lnSpc>
              <a:buNone/>
              <a:defRPr/>
            </a:pPr>
            <a:r>
              <a:rPr lang="en-US" dirty="0" smtClean="0"/>
              <a:t>Most tornadoes occur in an area of the United States called</a:t>
            </a:r>
          </a:p>
          <a:p>
            <a:pPr marL="0" indent="0" algn="ctr" eaLnBrk="1" hangingPunct="1">
              <a:lnSpc>
                <a:spcPct val="90000"/>
              </a:lnSpc>
              <a:buNone/>
              <a:defRPr/>
            </a:pPr>
            <a:endParaRPr lang="en-US" dirty="0"/>
          </a:p>
          <a:p>
            <a:pPr marL="0" indent="0" algn="ctr" eaLnBrk="1" hangingPunct="1">
              <a:lnSpc>
                <a:spcPct val="90000"/>
              </a:lnSpc>
              <a:buNone/>
              <a:defRPr/>
            </a:pPr>
            <a:r>
              <a:rPr lang="en-US" sz="8000" b="1" dirty="0">
                <a:solidFill>
                  <a:srgbClr val="FF0000"/>
                </a:solidFill>
              </a:rPr>
              <a:t>Tornado Alley</a:t>
            </a:r>
          </a:p>
        </p:txBody>
      </p:sp>
    </p:spTree>
    <p:custDataLst>
      <p:tags r:id="rId1"/>
    </p:custDataLst>
    <p:extLst>
      <p:ext uri="{BB962C8B-B14F-4D97-AF65-F5344CB8AC3E}">
        <p14:creationId xmlns:p14="http://schemas.microsoft.com/office/powerpoint/2010/main" val="3974909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3130" y="304800"/>
            <a:ext cx="91440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a:lstStyle>
          <a:p>
            <a:pPr marL="0" indent="0" algn="ctr" eaLnBrk="1" hangingPunct="1">
              <a:lnSpc>
                <a:spcPct val="90000"/>
              </a:lnSpc>
              <a:buFont typeface="Wingdings" pitchFamily="2" charset="2"/>
              <a:buNone/>
              <a:defRPr/>
            </a:pPr>
            <a:r>
              <a:rPr lang="en-US" b="1" kern="0" dirty="0" smtClean="0">
                <a:solidFill>
                  <a:srgbClr val="FF0000"/>
                </a:solidFill>
              </a:rPr>
              <a:t>Tornado Alley is an area of the Great Plains where cold, dry Polar air meets wet, hot Tropical air. </a:t>
            </a:r>
          </a:p>
          <a:p>
            <a:pPr marL="0" indent="0" algn="ctr" eaLnBrk="1" hangingPunct="1">
              <a:lnSpc>
                <a:spcPct val="90000"/>
              </a:lnSpc>
              <a:buFont typeface="Wingdings" pitchFamily="2" charset="2"/>
              <a:buNone/>
              <a:defRPr/>
            </a:pPr>
            <a:endParaRPr lang="en-US" b="1" kern="0" dirty="0">
              <a:solidFill>
                <a:srgbClr val="FF0000"/>
              </a:solidFill>
            </a:endParaRPr>
          </a:p>
        </p:txBody>
      </p:sp>
      <p:pic>
        <p:nvPicPr>
          <p:cNvPr id="6" name="Picture 2" descr="https://upload.wikimedia.org/wikipedia/commons/thumb/4/43/Tornado_Alley_Diagram.svg/2000px-Tornado_Alley_Diagram.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905" y="1447800"/>
            <a:ext cx="7957930" cy="50811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00902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smtClean="0"/>
              <a:t>TORNADOES!</a:t>
            </a:r>
          </a:p>
        </p:txBody>
      </p:sp>
      <p:pic>
        <p:nvPicPr>
          <p:cNvPr id="38915" name="Picture 3" descr="fishkill%20tornado"/>
          <p:cNvPicPr>
            <a:picLocks noChangeAspect="1" noChangeArrowheads="1"/>
          </p:cNvPicPr>
          <p:nvPr/>
        </p:nvPicPr>
        <p:blipFill>
          <a:blip r:embed="rId3" cstate="print">
            <a:lum bright="-12000" contrast="30000"/>
          </a:blip>
          <a:srcRect/>
          <a:stretch>
            <a:fillRect/>
          </a:stretch>
        </p:blipFill>
        <p:spPr bwMode="auto">
          <a:xfrm>
            <a:off x="381000" y="1676400"/>
            <a:ext cx="3124200" cy="4343400"/>
          </a:xfrm>
          <a:prstGeom prst="rect">
            <a:avLst/>
          </a:prstGeom>
          <a:noFill/>
          <a:ln w="9525">
            <a:noFill/>
            <a:miter lim="800000"/>
            <a:headEnd/>
            <a:tailEnd/>
          </a:ln>
        </p:spPr>
      </p:pic>
      <p:pic>
        <p:nvPicPr>
          <p:cNvPr id="38916" name="Picture 4" descr="har"/>
          <p:cNvPicPr>
            <a:picLocks noChangeAspect="1" noChangeArrowheads="1"/>
          </p:cNvPicPr>
          <p:nvPr/>
        </p:nvPicPr>
        <p:blipFill>
          <a:blip r:embed="rId4" cstate="print">
            <a:lum bright="6000" contrast="18000"/>
          </a:blip>
          <a:srcRect/>
          <a:stretch>
            <a:fillRect/>
          </a:stretch>
        </p:blipFill>
        <p:spPr bwMode="auto">
          <a:xfrm>
            <a:off x="3886200" y="2101850"/>
            <a:ext cx="4800600" cy="3232150"/>
          </a:xfrm>
          <a:prstGeom prst="rect">
            <a:avLst/>
          </a:prstGeom>
          <a:noFill/>
          <a:ln w="9525">
            <a:noFill/>
            <a:miter lim="800000"/>
            <a:headEnd/>
            <a:tailEnd/>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42" name="Text Box 10"/>
          <p:cNvSpPr txBox="1">
            <a:spLocks noChangeArrowheads="1"/>
          </p:cNvSpPr>
          <p:nvPr/>
        </p:nvSpPr>
        <p:spPr bwMode="auto">
          <a:xfrm>
            <a:off x="381000" y="1676400"/>
            <a:ext cx="8458200" cy="1569660"/>
          </a:xfrm>
          <a:prstGeom prst="rect">
            <a:avLst/>
          </a:prstGeom>
          <a:noFill/>
          <a:ln w="9525">
            <a:noFill/>
            <a:miter lim="800000"/>
            <a:headEnd/>
            <a:tailEnd/>
          </a:ln>
          <a:effectLst/>
        </p:spPr>
        <p:txBody>
          <a:bodyPr>
            <a:spAutoFit/>
          </a:bodyPr>
          <a:lstStyle/>
          <a:p>
            <a:pPr>
              <a:buFontTx/>
              <a:buChar char="•"/>
              <a:defRPr/>
            </a:pPr>
            <a:r>
              <a:rPr lang="en-US" sz="3200" dirty="0" smtClean="0">
                <a:effectLst>
                  <a:outerShdw blurRad="38100" dist="38100" dir="2700000" algn="tl">
                    <a:srgbClr val="010199"/>
                  </a:outerShdw>
                </a:effectLst>
              </a:rPr>
              <a:t>These </a:t>
            </a:r>
            <a:r>
              <a:rPr lang="en-US" sz="3200" dirty="0">
                <a:effectLst>
                  <a:outerShdw blurRad="38100" dist="38100" dir="2700000" algn="tl">
                    <a:srgbClr val="010199"/>
                  </a:outerShdw>
                </a:effectLst>
              </a:rPr>
              <a:t>storms are accompanied by heavy rain, thunder, lightning, sometimes hail, and can also produce </a:t>
            </a:r>
            <a:r>
              <a:rPr lang="en-US" sz="3200" dirty="0" smtClean="0">
                <a:effectLst>
                  <a:outerShdw blurRad="38100" dist="38100" dir="2700000" algn="tl">
                    <a:srgbClr val="010199"/>
                  </a:outerShdw>
                </a:effectLst>
              </a:rPr>
              <a:t>tornadoes</a:t>
            </a:r>
            <a:r>
              <a:rPr lang="en-US" sz="3200" dirty="0"/>
              <a:t> </a:t>
            </a:r>
            <a:r>
              <a:rPr lang="en-US" sz="3200" dirty="0" smtClean="0"/>
              <a:t>and hurricanes</a:t>
            </a:r>
            <a:endParaRPr lang="en-US" sz="3200" dirty="0">
              <a:effectLst>
                <a:outerShdw blurRad="38100" dist="38100" dir="2700000" algn="tl">
                  <a:srgbClr val="010199"/>
                </a:outerShdw>
              </a:effectLst>
            </a:endParaRPr>
          </a:p>
        </p:txBody>
      </p:sp>
      <p:sp>
        <p:nvSpPr>
          <p:cNvPr id="51203" name="WordArt 11"/>
          <p:cNvSpPr>
            <a:spLocks noChangeArrowheads="1" noChangeShapeType="1" noTextEdit="1"/>
          </p:cNvSpPr>
          <p:nvPr/>
        </p:nvSpPr>
        <p:spPr bwMode="auto">
          <a:xfrm>
            <a:off x="2209800" y="228600"/>
            <a:ext cx="4724400" cy="9144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Thunderstorms</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781800" y="838200"/>
            <a:ext cx="2329070" cy="54859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a:lstStyle>
          <a:p>
            <a:pPr marL="0" indent="0" eaLnBrk="1" hangingPunct="1">
              <a:lnSpc>
                <a:spcPct val="90000"/>
              </a:lnSpc>
              <a:buFont typeface="Wingdings" pitchFamily="2" charset="2"/>
              <a:buNone/>
              <a:defRPr/>
            </a:pPr>
            <a:r>
              <a:rPr lang="en-US" b="1" kern="0" dirty="0" smtClean="0">
                <a:solidFill>
                  <a:srgbClr val="FF0000"/>
                </a:solidFill>
              </a:rPr>
              <a:t>This map shows the average number of tornadoes per year in each of the United States.</a:t>
            </a:r>
          </a:p>
          <a:p>
            <a:pPr marL="0" indent="0" eaLnBrk="1" hangingPunct="1">
              <a:lnSpc>
                <a:spcPct val="90000"/>
              </a:lnSpc>
              <a:buFont typeface="Wingdings" pitchFamily="2" charset="2"/>
              <a:buNone/>
              <a:defRPr/>
            </a:pPr>
            <a:endParaRPr lang="en-US" b="1" kern="0" dirty="0" smtClean="0">
              <a:solidFill>
                <a:srgbClr val="FF0000"/>
              </a:solidFill>
            </a:endParaRPr>
          </a:p>
          <a:p>
            <a:pPr marL="0" indent="0" eaLnBrk="1" hangingPunct="1">
              <a:lnSpc>
                <a:spcPct val="90000"/>
              </a:lnSpc>
              <a:buFont typeface="Wingdings" pitchFamily="2" charset="2"/>
              <a:buNone/>
              <a:defRPr/>
            </a:pPr>
            <a:r>
              <a:rPr lang="en-US" b="1" kern="0" dirty="0" smtClean="0">
                <a:solidFill>
                  <a:srgbClr val="FF0000"/>
                </a:solidFill>
              </a:rPr>
              <a:t>Check out Texas! </a:t>
            </a:r>
            <a:endParaRPr lang="en-US" b="1" kern="0" dirty="0">
              <a:solidFill>
                <a:srgbClr val="FF0000"/>
              </a:solidFill>
            </a:endParaRPr>
          </a:p>
        </p:txBody>
      </p:sp>
      <p:pic>
        <p:nvPicPr>
          <p:cNvPr id="9218" name="Picture 2" descr="http://severe-wx.pbworks.com/f/Figur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838200"/>
            <a:ext cx="6505432" cy="54859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28011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descr="tornado"/>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auto">
          <a:xfrm>
            <a:off x="762000" y="490538"/>
            <a:ext cx="7391400" cy="5937250"/>
          </a:xfrm>
          <a:prstGeom prst="rect">
            <a:avLst/>
          </a:prstGeom>
          <a:noFill/>
          <a:ln w="9525">
            <a:noFill/>
            <a:miter lim="800000"/>
            <a:headEnd/>
            <a:tailEnd/>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781800" y="838200"/>
            <a:ext cx="2329070" cy="54859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a:lstStyle>
          <a:p>
            <a:pPr marL="0" indent="0" eaLnBrk="1" hangingPunct="1">
              <a:lnSpc>
                <a:spcPct val="90000"/>
              </a:lnSpc>
              <a:buFont typeface="Wingdings" pitchFamily="2" charset="2"/>
              <a:buNone/>
              <a:defRPr/>
            </a:pPr>
            <a:r>
              <a:rPr lang="en-US" sz="2800" b="1" kern="0" dirty="0" smtClean="0">
                <a:solidFill>
                  <a:srgbClr val="FF0000"/>
                </a:solidFill>
                <a:effectLst/>
              </a:rPr>
              <a:t>This map shows the total number of severe tornadoes that have occurred.</a:t>
            </a:r>
          </a:p>
          <a:p>
            <a:pPr marL="0" indent="0" eaLnBrk="1" hangingPunct="1">
              <a:lnSpc>
                <a:spcPct val="90000"/>
              </a:lnSpc>
              <a:buFont typeface="Wingdings" pitchFamily="2" charset="2"/>
              <a:buNone/>
              <a:defRPr/>
            </a:pPr>
            <a:r>
              <a:rPr lang="en-US" sz="2800" b="1" kern="0" dirty="0" smtClean="0">
                <a:solidFill>
                  <a:srgbClr val="FF0000"/>
                </a:solidFill>
                <a:effectLst/>
              </a:rPr>
              <a:t>A severe tornado is considered an F3 – F5.</a:t>
            </a:r>
            <a:endParaRPr lang="en-US" sz="2800" b="1" kern="0" dirty="0">
              <a:solidFill>
                <a:srgbClr val="FF0000"/>
              </a:solidFill>
              <a:effectLst/>
            </a:endParaRPr>
          </a:p>
        </p:txBody>
      </p:sp>
      <p:pic>
        <p:nvPicPr>
          <p:cNvPr id="10242" name="Picture 2" descr="https://upload.wikimedia.org/wikipedia/commons/3/35/Tornado_Alle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6022596" cy="47239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97354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descr="Photo of a tornado swirling in the distance"/>
          <p:cNvPicPr>
            <a:picLocks noChangeAspect="1" noChangeArrowheads="1"/>
          </p:cNvPicPr>
          <p:nvPr/>
        </p:nvPicPr>
        <p:blipFill>
          <a:blip r:embed="rId3" cstate="print">
            <a:lum contrast="12000"/>
          </a:blip>
          <a:srcRect/>
          <a:stretch>
            <a:fillRect/>
          </a:stretch>
        </p:blipFill>
        <p:spPr bwMode="auto">
          <a:xfrm>
            <a:off x="304800" y="152400"/>
            <a:ext cx="4568825" cy="6629400"/>
          </a:xfrm>
          <a:prstGeom prst="rect">
            <a:avLst/>
          </a:prstGeom>
          <a:noFill/>
          <a:ln w="9525">
            <a:noFill/>
            <a:miter lim="800000"/>
            <a:headEnd/>
            <a:tailEnd/>
          </a:ln>
        </p:spPr>
      </p:pic>
      <p:sp>
        <p:nvSpPr>
          <p:cNvPr id="99331" name="Text Box 3"/>
          <p:cNvSpPr txBox="1">
            <a:spLocks noChangeArrowheads="1"/>
          </p:cNvSpPr>
          <p:nvPr/>
        </p:nvSpPr>
        <p:spPr bwMode="auto">
          <a:xfrm>
            <a:off x="5181600" y="2968625"/>
            <a:ext cx="3581400" cy="3508375"/>
          </a:xfrm>
          <a:prstGeom prst="rect">
            <a:avLst/>
          </a:prstGeom>
          <a:noFill/>
          <a:ln w="9525">
            <a:noFill/>
            <a:miter lim="800000"/>
            <a:headEnd/>
            <a:tailEnd/>
          </a:ln>
          <a:effectLst/>
        </p:spPr>
        <p:txBody>
          <a:bodyPr>
            <a:spAutoFit/>
          </a:bodyPr>
          <a:lstStyle/>
          <a:p>
            <a:pPr>
              <a:spcBef>
                <a:spcPct val="50000"/>
              </a:spcBef>
              <a:defRPr/>
            </a:pPr>
            <a:r>
              <a:rPr lang="en-US" sz="2800" dirty="0">
                <a:effectLst>
                  <a:outerShdw blurRad="38100" dist="38100" dir="2700000" algn="tl">
                    <a:srgbClr val="010199"/>
                  </a:outerShdw>
                </a:effectLst>
                <a:latin typeface="Century Gothic" pitchFamily="80" charset="0"/>
              </a:rPr>
              <a:t>Tornadoes will pick up dust and debris from the ground when they “touch down” – this creates a wider swirl at the bottom of the tornado</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57200" y="1143000"/>
            <a:ext cx="8229600" cy="5257800"/>
          </a:xfrm>
          <a:prstGeom prst="rect">
            <a:avLst/>
          </a:prstGeom>
          <a:solidFill>
            <a:schemeClr val="tx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 name="Title 1"/>
          <p:cNvSpPr>
            <a:spLocks noGrp="1"/>
          </p:cNvSpPr>
          <p:nvPr>
            <p:ph type="title"/>
          </p:nvPr>
        </p:nvSpPr>
        <p:spPr/>
        <p:txBody>
          <a:bodyPr/>
          <a:lstStyle/>
          <a:p>
            <a:r>
              <a:rPr lang="en-US" dirty="0" smtClean="0"/>
              <a:t>Take Notes</a:t>
            </a:r>
            <a:endParaRPr lang="en-US" dirty="0"/>
          </a:p>
        </p:txBody>
      </p:sp>
      <p:sp>
        <p:nvSpPr>
          <p:cNvPr id="3" name="Content Placeholder 2"/>
          <p:cNvSpPr>
            <a:spLocks noGrp="1"/>
          </p:cNvSpPr>
          <p:nvPr>
            <p:ph idx="1"/>
          </p:nvPr>
        </p:nvSpPr>
        <p:spPr/>
        <p:txBody>
          <a:bodyPr/>
          <a:lstStyle/>
          <a:p>
            <a:pPr marL="0" indent="0">
              <a:buClr>
                <a:schemeClr val="bg1"/>
              </a:buClr>
              <a:buNone/>
            </a:pPr>
            <a:r>
              <a:rPr lang="en-US" sz="2800" dirty="0" smtClean="0">
                <a:solidFill>
                  <a:schemeClr val="bg1"/>
                </a:solidFill>
                <a:effectLst/>
              </a:rPr>
              <a:t>6. Last </a:t>
            </a:r>
            <a:r>
              <a:rPr lang="en-US" sz="2800" dirty="0">
                <a:solidFill>
                  <a:schemeClr val="bg1"/>
                </a:solidFill>
                <a:effectLst/>
              </a:rPr>
              <a:t>less than one </a:t>
            </a:r>
            <a:r>
              <a:rPr lang="en-US" sz="2800" dirty="0" smtClean="0">
                <a:solidFill>
                  <a:schemeClr val="bg1"/>
                </a:solidFill>
                <a:effectLst/>
              </a:rPr>
              <a:t>hour</a:t>
            </a:r>
          </a:p>
          <a:p>
            <a:pPr marL="0" indent="0">
              <a:buClr>
                <a:schemeClr val="bg1"/>
              </a:buClr>
              <a:buNone/>
            </a:pPr>
            <a:r>
              <a:rPr lang="en-US" sz="2800" dirty="0" smtClean="0">
                <a:solidFill>
                  <a:schemeClr val="bg1"/>
                </a:solidFill>
                <a:effectLst/>
              </a:rPr>
              <a:t>7. Tornado </a:t>
            </a:r>
            <a:r>
              <a:rPr lang="en-US" sz="2800" dirty="0">
                <a:solidFill>
                  <a:schemeClr val="bg1"/>
                </a:solidFill>
                <a:effectLst/>
              </a:rPr>
              <a:t>alley – where most tornados occur</a:t>
            </a:r>
          </a:p>
          <a:p>
            <a:pPr marL="514350" indent="-514350">
              <a:buClr>
                <a:schemeClr val="bg1"/>
              </a:buClr>
              <a:buNone/>
              <a:tabLst>
                <a:tab pos="744538" algn="l"/>
              </a:tabLst>
            </a:pPr>
            <a:r>
              <a:rPr lang="en-US" sz="2800" dirty="0" smtClean="0">
                <a:solidFill>
                  <a:schemeClr val="bg1"/>
                </a:solidFill>
                <a:effectLst/>
              </a:rPr>
              <a:t>	a</a:t>
            </a:r>
            <a:r>
              <a:rPr lang="en-US" sz="2800" dirty="0">
                <a:solidFill>
                  <a:schemeClr val="bg1"/>
                </a:solidFill>
                <a:effectLst/>
              </a:rPr>
              <a:t>.	Over the Great </a:t>
            </a:r>
            <a:r>
              <a:rPr lang="en-US" sz="2800" dirty="0" smtClean="0">
                <a:solidFill>
                  <a:schemeClr val="bg1"/>
                </a:solidFill>
                <a:effectLst/>
              </a:rPr>
              <a:t>Plains</a:t>
            </a:r>
          </a:p>
          <a:p>
            <a:pPr marL="514350" indent="-514350">
              <a:buClr>
                <a:schemeClr val="bg1"/>
              </a:buClr>
              <a:buNone/>
              <a:tabLst>
                <a:tab pos="744538" algn="l"/>
              </a:tabLst>
            </a:pPr>
            <a:r>
              <a:rPr lang="en-US" sz="2800" dirty="0" smtClean="0">
                <a:solidFill>
                  <a:schemeClr val="bg1"/>
                </a:solidFill>
                <a:effectLst/>
              </a:rPr>
              <a:t>	b. Cold</a:t>
            </a:r>
            <a:r>
              <a:rPr lang="en-US" sz="2800" dirty="0">
                <a:solidFill>
                  <a:schemeClr val="bg1"/>
                </a:solidFill>
                <a:effectLst/>
              </a:rPr>
              <a:t>, dry Canadian air clashes with hot, wet </a:t>
            </a:r>
            <a:r>
              <a:rPr lang="en-US" sz="2800" dirty="0" smtClean="0">
                <a:solidFill>
                  <a:schemeClr val="bg1"/>
                </a:solidFill>
                <a:effectLst/>
              </a:rPr>
              <a:t>	  Tropical </a:t>
            </a:r>
            <a:r>
              <a:rPr lang="en-US" sz="2800" dirty="0">
                <a:solidFill>
                  <a:schemeClr val="bg1"/>
                </a:solidFill>
                <a:effectLst/>
              </a:rPr>
              <a:t>air causing severe thunderstorms </a:t>
            </a:r>
            <a:r>
              <a:rPr lang="en-US" sz="2800" dirty="0" smtClean="0">
                <a:solidFill>
                  <a:schemeClr val="bg1"/>
                </a:solidFill>
                <a:effectLst/>
              </a:rPr>
              <a:t>	  and </a:t>
            </a:r>
            <a:r>
              <a:rPr lang="en-US" sz="2800" dirty="0">
                <a:solidFill>
                  <a:schemeClr val="bg1"/>
                </a:solidFill>
                <a:effectLst/>
              </a:rPr>
              <a:t>then </a:t>
            </a:r>
            <a:r>
              <a:rPr lang="en-US" sz="2800" dirty="0" smtClean="0">
                <a:solidFill>
                  <a:schemeClr val="bg1"/>
                </a:solidFill>
                <a:effectLst/>
              </a:rPr>
              <a:t>tornadoes</a:t>
            </a:r>
          </a:p>
          <a:p>
            <a:pPr marL="514350" indent="-514350">
              <a:buClr>
                <a:schemeClr val="bg1"/>
              </a:buClr>
              <a:buNone/>
              <a:tabLst>
                <a:tab pos="744538" algn="l"/>
              </a:tabLst>
            </a:pPr>
            <a:r>
              <a:rPr lang="en-US" sz="2800" dirty="0">
                <a:solidFill>
                  <a:schemeClr val="bg1"/>
                </a:solidFill>
                <a:effectLst/>
              </a:rPr>
              <a:t>	</a:t>
            </a:r>
            <a:r>
              <a:rPr lang="en-US" sz="2800" dirty="0" smtClean="0">
                <a:solidFill>
                  <a:schemeClr val="bg1"/>
                </a:solidFill>
                <a:effectLst/>
              </a:rPr>
              <a:t>c</a:t>
            </a:r>
            <a:r>
              <a:rPr lang="en-US" sz="2800" dirty="0" smtClean="0">
                <a:solidFill>
                  <a:schemeClr val="bg1"/>
                </a:solidFill>
                <a:effectLst/>
              </a:rPr>
              <a:t>. Most </a:t>
            </a:r>
            <a:r>
              <a:rPr lang="en-US" sz="2800" dirty="0">
                <a:solidFill>
                  <a:schemeClr val="bg1"/>
                </a:solidFill>
                <a:effectLst/>
              </a:rPr>
              <a:t>deadly over Texas, Oklahoma </a:t>
            </a:r>
            <a:endParaRPr lang="en-US" sz="2800" dirty="0" smtClean="0">
              <a:solidFill>
                <a:schemeClr val="bg1"/>
              </a:solidFill>
              <a:effectLst/>
            </a:endParaRPr>
          </a:p>
          <a:p>
            <a:pPr marL="0" indent="0">
              <a:buClr>
                <a:schemeClr val="bg1"/>
              </a:buClr>
              <a:buNone/>
              <a:tabLst>
                <a:tab pos="744538" algn="l"/>
              </a:tabLst>
            </a:pPr>
            <a:r>
              <a:rPr lang="en-US" sz="2800" dirty="0">
                <a:solidFill>
                  <a:schemeClr val="bg1"/>
                </a:solidFill>
                <a:effectLst/>
              </a:rPr>
              <a:t>	</a:t>
            </a:r>
            <a:r>
              <a:rPr lang="en-US" sz="2800" dirty="0" smtClean="0">
                <a:solidFill>
                  <a:schemeClr val="bg1"/>
                </a:solidFill>
                <a:effectLst/>
              </a:rPr>
              <a:t> </a:t>
            </a:r>
            <a:r>
              <a:rPr lang="en-US" sz="2800" dirty="0" smtClean="0">
                <a:solidFill>
                  <a:schemeClr val="bg1"/>
                </a:solidFill>
                <a:effectLst/>
              </a:rPr>
              <a:t>and </a:t>
            </a:r>
            <a:r>
              <a:rPr lang="en-US" sz="2800" dirty="0" smtClean="0">
                <a:solidFill>
                  <a:schemeClr val="bg1"/>
                </a:solidFill>
                <a:effectLst/>
              </a:rPr>
              <a:t>Kansas</a:t>
            </a:r>
            <a:endParaRPr lang="en-US" sz="2800" dirty="0">
              <a:solidFill>
                <a:schemeClr val="bg1"/>
              </a:solidFill>
              <a:effectLst/>
            </a:endParaRPr>
          </a:p>
        </p:txBody>
      </p:sp>
    </p:spTree>
    <p:extLst>
      <p:ext uri="{BB962C8B-B14F-4D97-AF65-F5344CB8AC3E}">
        <p14:creationId xmlns:p14="http://schemas.microsoft.com/office/powerpoint/2010/main" val="3688343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tor0722"/>
          <p:cNvPicPr>
            <a:picLocks noChangeAspect="1" noChangeArrowheads="1"/>
          </p:cNvPicPr>
          <p:nvPr/>
        </p:nvPicPr>
        <p:blipFill>
          <a:blip r:embed="rId3" cstate="print">
            <a:lum bright="-6000"/>
          </a:blip>
          <a:srcRect/>
          <a:stretch>
            <a:fillRect/>
          </a:stretch>
        </p:blipFill>
        <p:spPr bwMode="auto">
          <a:xfrm>
            <a:off x="533400" y="623888"/>
            <a:ext cx="8001000" cy="5556250"/>
          </a:xfrm>
          <a:prstGeom prst="rect">
            <a:avLst/>
          </a:prstGeom>
          <a:noFill/>
          <a:ln w="9525">
            <a:noFill/>
            <a:miter lim="800000"/>
            <a:headEnd/>
            <a:tailEnd/>
          </a:ln>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05800" cy="523220"/>
          </a:xfrm>
          <a:prstGeom prst="rect">
            <a:avLst/>
          </a:prstGeom>
          <a:noFill/>
        </p:spPr>
        <p:txBody>
          <a:bodyPr wrap="square" rtlCol="0">
            <a:spAutoFit/>
          </a:bodyPr>
          <a:lstStyle/>
          <a:p>
            <a:r>
              <a:rPr lang="en-US" sz="2800" b="1" dirty="0" smtClean="0">
                <a:solidFill>
                  <a:srgbClr val="FF0000"/>
                </a:solidFill>
              </a:rPr>
              <a:t>Tornadoes are measured using the Fujita Scale </a:t>
            </a:r>
            <a:endParaRPr lang="en-US" sz="2800" b="1" dirty="0">
              <a:solidFill>
                <a:srgbClr val="FF0000"/>
              </a:solidFill>
            </a:endParaRPr>
          </a:p>
        </p:txBody>
      </p:sp>
      <p:pic>
        <p:nvPicPr>
          <p:cNvPr id="11268" name="Picture 4" descr="http://archive.thv11.com/legacy/weather/graphics/Fujita-S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80420"/>
            <a:ext cx="7391400" cy="5078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17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05800" cy="6186309"/>
          </a:xfrm>
          <a:prstGeom prst="rect">
            <a:avLst/>
          </a:prstGeom>
          <a:noFill/>
        </p:spPr>
        <p:txBody>
          <a:bodyPr wrap="square" rtlCol="0">
            <a:spAutoFit/>
          </a:bodyPr>
          <a:lstStyle/>
          <a:p>
            <a:pPr>
              <a:spcAft>
                <a:spcPts val="0"/>
              </a:spcAft>
            </a:pPr>
            <a:r>
              <a:rPr lang="en-US" sz="3600" b="1" dirty="0" smtClean="0">
                <a:solidFill>
                  <a:srgbClr val="FF9900"/>
                </a:solidFill>
              </a:rPr>
              <a:t>Tornadoes are measured using the enhanced Fujita Scale</a:t>
            </a:r>
            <a:r>
              <a:rPr lang="en-US" sz="3600" b="1" dirty="0" smtClean="0">
                <a:solidFill>
                  <a:srgbClr val="FF9900"/>
                </a:solidFill>
              </a:rPr>
              <a:t>.</a:t>
            </a:r>
          </a:p>
          <a:p>
            <a:pPr>
              <a:spcAft>
                <a:spcPts val="0"/>
              </a:spcAft>
            </a:pPr>
            <a:endParaRPr lang="en-US" sz="3600" b="1" dirty="0" smtClean="0">
              <a:solidFill>
                <a:srgbClr val="FF9900"/>
              </a:solidFill>
            </a:endParaRPr>
          </a:p>
          <a:p>
            <a:pPr>
              <a:spcAft>
                <a:spcPts val="0"/>
              </a:spcAft>
            </a:pPr>
            <a:r>
              <a:rPr lang="en-US" sz="3600" b="1" dirty="0" smtClean="0">
                <a:solidFill>
                  <a:srgbClr val="FF9900"/>
                </a:solidFill>
              </a:rPr>
              <a:t>The Fujita Scale was originally created to determine how bad a tornado was by looking at the damage that was done</a:t>
            </a:r>
            <a:r>
              <a:rPr lang="en-US" sz="3600" b="1" dirty="0" smtClean="0">
                <a:solidFill>
                  <a:srgbClr val="FF9900"/>
                </a:solidFill>
              </a:rPr>
              <a:t>.</a:t>
            </a:r>
          </a:p>
          <a:p>
            <a:pPr>
              <a:spcAft>
                <a:spcPts val="0"/>
              </a:spcAft>
            </a:pPr>
            <a:endParaRPr lang="en-US" sz="3600" b="1" dirty="0" smtClean="0">
              <a:solidFill>
                <a:srgbClr val="FF9900"/>
              </a:solidFill>
            </a:endParaRPr>
          </a:p>
          <a:p>
            <a:pPr>
              <a:spcAft>
                <a:spcPts val="0"/>
              </a:spcAft>
            </a:pPr>
            <a:r>
              <a:rPr lang="en-US" sz="3600" b="1" dirty="0" smtClean="0">
                <a:solidFill>
                  <a:srgbClr val="FF9900"/>
                </a:solidFill>
              </a:rPr>
              <a:t>The enhanced Fujita Scale also uses wind speeds to determine the scope of the tornado.</a:t>
            </a:r>
            <a:endParaRPr lang="en-US" sz="3600" b="1" dirty="0">
              <a:solidFill>
                <a:srgbClr val="FF9900"/>
              </a:solidFill>
            </a:endParaRPr>
          </a:p>
        </p:txBody>
      </p:sp>
    </p:spTree>
    <p:extLst>
      <p:ext uri="{BB962C8B-B14F-4D97-AF65-F5344CB8AC3E}">
        <p14:creationId xmlns:p14="http://schemas.microsoft.com/office/powerpoint/2010/main" val="495367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survive-a-storm.com/wp-content/uploads/2014/09/Enhanced-Fujita-Scale.jpg"/>
          <p:cNvPicPr>
            <a:picLocks noChangeAspect="1" noChangeArrowheads="1"/>
          </p:cNvPicPr>
          <p:nvPr/>
        </p:nvPicPr>
        <p:blipFill rotWithShape="1">
          <a:blip r:embed="rId2">
            <a:extLst>
              <a:ext uri="{28A0092B-C50C-407E-A947-70E740481C1C}">
                <a14:useLocalDpi xmlns:a14="http://schemas.microsoft.com/office/drawing/2010/main" val="0"/>
              </a:ext>
            </a:extLst>
          </a:blip>
          <a:srcRect l="2986" t="80033" r="19417" b="6455"/>
          <a:stretch/>
        </p:blipFill>
        <p:spPr bwMode="auto">
          <a:xfrm>
            <a:off x="351600" y="838200"/>
            <a:ext cx="84876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survive-a-storm.com/wp-content/uploads/2014/09/Enhanced-Fujita-Scale.jpg"/>
          <p:cNvPicPr>
            <a:picLocks noChangeAspect="1" noChangeArrowheads="1"/>
          </p:cNvPicPr>
          <p:nvPr/>
        </p:nvPicPr>
        <p:blipFill rotWithShape="1">
          <a:blip r:embed="rId2">
            <a:extLst>
              <a:ext uri="{28A0092B-C50C-407E-A947-70E740481C1C}">
                <a14:useLocalDpi xmlns:a14="http://schemas.microsoft.com/office/drawing/2010/main" val="0"/>
              </a:ext>
            </a:extLst>
          </a:blip>
          <a:srcRect l="2986" t="66519" r="19417" b="20489"/>
          <a:stretch/>
        </p:blipFill>
        <p:spPr bwMode="auto">
          <a:xfrm>
            <a:off x="351600" y="3505200"/>
            <a:ext cx="84876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779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survive-a-storm.com/wp-content/uploads/2014/09/Enhanced-Fujita-Scale.jpg"/>
          <p:cNvPicPr>
            <a:picLocks noChangeAspect="1" noChangeArrowheads="1"/>
          </p:cNvPicPr>
          <p:nvPr/>
        </p:nvPicPr>
        <p:blipFill rotWithShape="1">
          <a:blip r:embed="rId2">
            <a:extLst>
              <a:ext uri="{28A0092B-C50C-407E-A947-70E740481C1C}">
                <a14:useLocalDpi xmlns:a14="http://schemas.microsoft.com/office/drawing/2010/main" val="0"/>
              </a:ext>
            </a:extLst>
          </a:blip>
          <a:srcRect l="2986" t="51969" r="19417" b="34519"/>
          <a:stretch/>
        </p:blipFill>
        <p:spPr bwMode="auto">
          <a:xfrm>
            <a:off x="351600" y="838200"/>
            <a:ext cx="84876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survive-a-storm.com/wp-content/uploads/2014/09/Enhanced-Fujita-Scale.jpg"/>
          <p:cNvPicPr>
            <a:picLocks noChangeAspect="1" noChangeArrowheads="1"/>
          </p:cNvPicPr>
          <p:nvPr/>
        </p:nvPicPr>
        <p:blipFill rotWithShape="1">
          <a:blip r:embed="rId2">
            <a:extLst>
              <a:ext uri="{28A0092B-C50C-407E-A947-70E740481C1C}">
                <a14:useLocalDpi xmlns:a14="http://schemas.microsoft.com/office/drawing/2010/main" val="0"/>
              </a:ext>
            </a:extLst>
          </a:blip>
          <a:srcRect l="2986" t="37937" r="19417" b="49071"/>
          <a:stretch/>
        </p:blipFill>
        <p:spPr bwMode="auto">
          <a:xfrm>
            <a:off x="351600" y="3505200"/>
            <a:ext cx="84876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95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8" name="Rectangle 4"/>
          <p:cNvSpPr>
            <a:spLocks noGrp="1" noChangeArrowheads="1"/>
          </p:cNvSpPr>
          <p:nvPr>
            <p:ph type="body" idx="1"/>
          </p:nvPr>
        </p:nvSpPr>
        <p:spPr>
          <a:xfrm>
            <a:off x="457200" y="304800"/>
            <a:ext cx="8229600" cy="6324600"/>
          </a:xfrm>
        </p:spPr>
        <p:txBody>
          <a:bodyPr/>
          <a:lstStyle/>
          <a:p>
            <a:pPr eaLnBrk="1" hangingPunct="1">
              <a:lnSpc>
                <a:spcPct val="90000"/>
              </a:lnSpc>
              <a:defRPr/>
            </a:pPr>
            <a:r>
              <a:rPr lang="en-US" dirty="0" smtClean="0"/>
              <a:t>A thunderstorm is a storm with lightning – which is the discharge of static electricity</a:t>
            </a:r>
          </a:p>
          <a:p>
            <a:pPr eaLnBrk="1" hangingPunct="1">
              <a:lnSpc>
                <a:spcPct val="90000"/>
              </a:lnSpc>
              <a:defRPr/>
            </a:pPr>
            <a:endParaRPr lang="en-US" dirty="0" smtClean="0"/>
          </a:p>
          <a:p>
            <a:pPr eaLnBrk="1" hangingPunct="1">
              <a:lnSpc>
                <a:spcPct val="90000"/>
              </a:lnSpc>
              <a:defRPr/>
            </a:pPr>
            <a:r>
              <a:rPr lang="en-US" dirty="0" smtClean="0"/>
              <a:t>Lightning can travel from the cloud to the ground, cloud to cloud, or </a:t>
            </a:r>
            <a:r>
              <a:rPr lang="en-US" b="1" dirty="0" smtClean="0"/>
              <a:t>even from the ground to a cloud! </a:t>
            </a:r>
          </a:p>
          <a:p>
            <a:pPr eaLnBrk="1" hangingPunct="1">
              <a:lnSpc>
                <a:spcPct val="90000"/>
              </a:lnSpc>
              <a:defRPr/>
            </a:pPr>
            <a:endParaRPr lang="en-US" dirty="0" smtClean="0"/>
          </a:p>
          <a:p>
            <a:pPr eaLnBrk="1" hangingPunct="1">
              <a:lnSpc>
                <a:spcPct val="90000"/>
              </a:lnSpc>
              <a:defRPr/>
            </a:pPr>
            <a:r>
              <a:rPr lang="en-US" dirty="0" smtClean="0"/>
              <a:t>Thunder is the result of the air quickly expanding from the heat of the lightning bolt (causes a sound wave)</a:t>
            </a:r>
          </a:p>
          <a:p>
            <a:pPr eaLnBrk="1" hangingPunct="1">
              <a:lnSpc>
                <a:spcPct val="90000"/>
              </a:lnSpc>
              <a:defRPr/>
            </a:pPr>
            <a:endParaRPr lang="en-US" dirty="0" smtClean="0"/>
          </a:p>
          <a:p>
            <a:pPr eaLnBrk="1" hangingPunct="1">
              <a:lnSpc>
                <a:spcPct val="90000"/>
              </a:lnSpc>
              <a:defRPr/>
            </a:pPr>
            <a:r>
              <a:rPr lang="en-US" dirty="0" smtClean="0"/>
              <a:t>You cannot have lightning without thunder!!</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survive-a-storm.com/wp-content/uploads/2014/09/Enhanced-Fujita-Scale.jpg"/>
          <p:cNvPicPr>
            <a:picLocks noChangeAspect="1" noChangeArrowheads="1"/>
          </p:cNvPicPr>
          <p:nvPr/>
        </p:nvPicPr>
        <p:blipFill rotWithShape="1">
          <a:blip r:embed="rId2">
            <a:extLst>
              <a:ext uri="{28A0092B-C50C-407E-A947-70E740481C1C}">
                <a14:useLocalDpi xmlns:a14="http://schemas.microsoft.com/office/drawing/2010/main" val="0"/>
              </a:ext>
            </a:extLst>
          </a:blip>
          <a:srcRect l="2986" t="23906" r="19417" b="62582"/>
          <a:stretch/>
        </p:blipFill>
        <p:spPr bwMode="auto">
          <a:xfrm>
            <a:off x="351600" y="838200"/>
            <a:ext cx="84876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survive-a-storm.com/wp-content/uploads/2014/09/Enhanced-Fujita-Scale.jpg"/>
          <p:cNvPicPr>
            <a:picLocks noChangeAspect="1" noChangeArrowheads="1"/>
          </p:cNvPicPr>
          <p:nvPr/>
        </p:nvPicPr>
        <p:blipFill rotWithShape="1">
          <a:blip r:embed="rId2">
            <a:extLst>
              <a:ext uri="{28A0092B-C50C-407E-A947-70E740481C1C}">
                <a14:useLocalDpi xmlns:a14="http://schemas.microsoft.com/office/drawing/2010/main" val="0"/>
              </a:ext>
            </a:extLst>
          </a:blip>
          <a:srcRect l="4608" t="9354" r="17795" b="77654"/>
          <a:stretch/>
        </p:blipFill>
        <p:spPr bwMode="auto">
          <a:xfrm>
            <a:off x="351600" y="3505200"/>
            <a:ext cx="84876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806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spc.noaa.gov/faq/tornado/usf5to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5791200" cy="6077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1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57200" y="1143000"/>
            <a:ext cx="8229600" cy="5257800"/>
          </a:xfrm>
          <a:prstGeom prst="rect">
            <a:avLst/>
          </a:prstGeom>
          <a:solidFill>
            <a:schemeClr val="tx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 name="Title 1"/>
          <p:cNvSpPr>
            <a:spLocks noGrp="1"/>
          </p:cNvSpPr>
          <p:nvPr>
            <p:ph type="title"/>
          </p:nvPr>
        </p:nvSpPr>
        <p:spPr/>
        <p:txBody>
          <a:bodyPr/>
          <a:lstStyle/>
          <a:p>
            <a:r>
              <a:rPr lang="en-US" dirty="0" smtClean="0"/>
              <a:t>Take Notes</a:t>
            </a:r>
            <a:endParaRPr lang="en-US" dirty="0"/>
          </a:p>
        </p:txBody>
      </p:sp>
      <p:sp>
        <p:nvSpPr>
          <p:cNvPr id="3" name="Content Placeholder 2"/>
          <p:cNvSpPr>
            <a:spLocks noGrp="1"/>
          </p:cNvSpPr>
          <p:nvPr>
            <p:ph idx="1"/>
          </p:nvPr>
        </p:nvSpPr>
        <p:spPr/>
        <p:txBody>
          <a:bodyPr/>
          <a:lstStyle/>
          <a:p>
            <a:pPr marL="0" indent="0">
              <a:buClr>
                <a:schemeClr val="bg1"/>
              </a:buClr>
              <a:buNone/>
            </a:pPr>
            <a:r>
              <a:rPr lang="en-US" sz="2000" dirty="0" smtClean="0">
                <a:solidFill>
                  <a:schemeClr val="bg1"/>
                </a:solidFill>
                <a:effectLst/>
              </a:rPr>
              <a:t>Measured </a:t>
            </a:r>
            <a:r>
              <a:rPr lang="en-US" sz="2000" dirty="0">
                <a:solidFill>
                  <a:schemeClr val="bg1"/>
                </a:solidFill>
                <a:effectLst/>
              </a:rPr>
              <a:t>by the Fujita Scale</a:t>
            </a:r>
            <a:r>
              <a:rPr lang="en-US" sz="2000" dirty="0" smtClean="0">
                <a:solidFill>
                  <a:schemeClr val="bg1"/>
                </a:solidFill>
                <a:effectLst/>
              </a:rPr>
              <a:t>:</a:t>
            </a:r>
          </a:p>
          <a:p>
            <a:pPr marL="0" indent="0">
              <a:buClr>
                <a:schemeClr val="bg1"/>
              </a:buClr>
              <a:buNone/>
            </a:pPr>
            <a:endParaRPr lang="en-US" sz="2000" dirty="0">
              <a:solidFill>
                <a:schemeClr val="bg1"/>
              </a:solidFill>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729105344"/>
              </p:ext>
            </p:extLst>
          </p:nvPr>
        </p:nvGraphicFramePr>
        <p:xfrm>
          <a:off x="685798" y="2282825"/>
          <a:ext cx="7620001" cy="3414524"/>
        </p:xfrm>
        <a:graphic>
          <a:graphicData uri="http://schemas.openxmlformats.org/drawingml/2006/table">
            <a:tbl>
              <a:tblPr firstRow="1" firstCol="1" bandRow="1">
                <a:tableStyleId>{5C22544A-7EE6-4342-B048-85BDC9FD1C3A}</a:tableStyleId>
              </a:tblPr>
              <a:tblGrid>
                <a:gridCol w="884134">
                  <a:extLst>
                    <a:ext uri="{9D8B030D-6E8A-4147-A177-3AD203B41FA5}">
                      <a16:colId xmlns:a16="http://schemas.microsoft.com/office/drawing/2014/main" val="1054176368"/>
                    </a:ext>
                  </a:extLst>
                </a:gridCol>
                <a:gridCol w="1554431">
                  <a:extLst>
                    <a:ext uri="{9D8B030D-6E8A-4147-A177-3AD203B41FA5}">
                      <a16:colId xmlns:a16="http://schemas.microsoft.com/office/drawing/2014/main" val="1081706879"/>
                    </a:ext>
                  </a:extLst>
                </a:gridCol>
                <a:gridCol w="5181436">
                  <a:extLst>
                    <a:ext uri="{9D8B030D-6E8A-4147-A177-3AD203B41FA5}">
                      <a16:colId xmlns:a16="http://schemas.microsoft.com/office/drawing/2014/main" val="3377204034"/>
                    </a:ext>
                  </a:extLst>
                </a:gridCol>
              </a:tblGrid>
              <a:tr h="690072">
                <a:tc>
                  <a:txBody>
                    <a:bodyPr/>
                    <a:lstStyle/>
                    <a:p>
                      <a:pPr marL="0" marR="0">
                        <a:lnSpc>
                          <a:spcPct val="107000"/>
                        </a:lnSpc>
                        <a:spcBef>
                          <a:spcPts val="0"/>
                        </a:spcBef>
                        <a:spcAft>
                          <a:spcPts val="0"/>
                        </a:spcAft>
                      </a:pPr>
                      <a:r>
                        <a:rPr lang="en-US" sz="1600">
                          <a:effectLst/>
                        </a:rPr>
                        <a:t>SCALE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WIND SPEED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DAMAGE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6239841"/>
                  </a:ext>
                </a:extLst>
              </a:tr>
              <a:tr h="690072">
                <a:tc>
                  <a:txBody>
                    <a:bodyPr/>
                    <a:lstStyle/>
                    <a:p>
                      <a:pPr marL="0" marR="0">
                        <a:lnSpc>
                          <a:spcPct val="107000"/>
                        </a:lnSpc>
                        <a:spcBef>
                          <a:spcPts val="0"/>
                        </a:spcBef>
                        <a:spcAft>
                          <a:spcPts val="0"/>
                        </a:spcAft>
                      </a:pPr>
                      <a:r>
                        <a:rPr lang="en-US" sz="1600">
                          <a:effectLst/>
                        </a:rPr>
                        <a:t>EF-0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65-85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Light – branches broken – some roof tiles off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1919518"/>
                  </a:ext>
                </a:extLst>
              </a:tr>
              <a:tr h="690072">
                <a:tc>
                  <a:txBody>
                    <a:bodyPr/>
                    <a:lstStyle/>
                    <a:p>
                      <a:pPr marL="0" marR="0">
                        <a:lnSpc>
                          <a:spcPct val="107000"/>
                        </a:lnSpc>
                        <a:spcBef>
                          <a:spcPts val="0"/>
                        </a:spcBef>
                        <a:spcAft>
                          <a:spcPts val="0"/>
                        </a:spcAft>
                      </a:pPr>
                      <a:r>
                        <a:rPr lang="en-US" sz="1600">
                          <a:effectLst/>
                        </a:rPr>
                        <a:t>EF-1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86-110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Moderate  - roof tiles removed – windows broken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5069533"/>
                  </a:ext>
                </a:extLst>
              </a:tr>
              <a:tr h="336077">
                <a:tc>
                  <a:txBody>
                    <a:bodyPr/>
                    <a:lstStyle/>
                    <a:p>
                      <a:pPr marL="0" marR="0">
                        <a:lnSpc>
                          <a:spcPct val="107000"/>
                        </a:lnSpc>
                        <a:spcBef>
                          <a:spcPts val="0"/>
                        </a:spcBef>
                        <a:spcAft>
                          <a:spcPts val="0"/>
                        </a:spcAft>
                      </a:pPr>
                      <a:r>
                        <a:rPr lang="en-US" sz="1600">
                          <a:effectLst/>
                        </a:rPr>
                        <a:t>EF-2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111-135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Considerable – roof missing – trees down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845544"/>
                  </a:ext>
                </a:extLst>
              </a:tr>
              <a:tr h="336077">
                <a:tc>
                  <a:txBody>
                    <a:bodyPr/>
                    <a:lstStyle/>
                    <a:p>
                      <a:pPr marL="0" marR="0">
                        <a:lnSpc>
                          <a:spcPct val="107000"/>
                        </a:lnSpc>
                        <a:spcBef>
                          <a:spcPts val="0"/>
                        </a:spcBef>
                        <a:spcAft>
                          <a:spcPts val="0"/>
                        </a:spcAft>
                      </a:pPr>
                      <a:r>
                        <a:rPr lang="en-US" sz="1600">
                          <a:effectLst/>
                        </a:rPr>
                        <a:t>EF-3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136-165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Severe – dwellings destroyed – walls gone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4897426"/>
                  </a:ext>
                </a:extLst>
              </a:tr>
              <a:tr h="336077">
                <a:tc>
                  <a:txBody>
                    <a:bodyPr/>
                    <a:lstStyle/>
                    <a:p>
                      <a:pPr marL="0" marR="0">
                        <a:lnSpc>
                          <a:spcPct val="107000"/>
                        </a:lnSpc>
                        <a:spcBef>
                          <a:spcPts val="0"/>
                        </a:spcBef>
                        <a:spcAft>
                          <a:spcPts val="0"/>
                        </a:spcAft>
                      </a:pPr>
                      <a:r>
                        <a:rPr lang="en-US" sz="1600">
                          <a:effectLst/>
                        </a:rPr>
                        <a:t>EF-4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166-200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Devastating – houses gone – trucks lifted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5639409"/>
                  </a:ext>
                </a:extLst>
              </a:tr>
              <a:tr h="336077">
                <a:tc>
                  <a:txBody>
                    <a:bodyPr/>
                    <a:lstStyle/>
                    <a:p>
                      <a:pPr marL="0" marR="0">
                        <a:lnSpc>
                          <a:spcPct val="107000"/>
                        </a:lnSpc>
                        <a:spcBef>
                          <a:spcPts val="0"/>
                        </a:spcBef>
                        <a:spcAft>
                          <a:spcPts val="0"/>
                        </a:spcAft>
                      </a:pPr>
                      <a:r>
                        <a:rPr lang="en-US" sz="1600">
                          <a:effectLst/>
                        </a:rPr>
                        <a:t>EF-5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Incredible – only small bits of rubble left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9256804"/>
                  </a:ext>
                </a:extLst>
              </a:tr>
            </a:tbl>
          </a:graphicData>
        </a:graphic>
      </p:graphicFrame>
    </p:spTree>
    <p:extLst>
      <p:ext uri="{BB962C8B-B14F-4D97-AF65-F5344CB8AC3E}">
        <p14:creationId xmlns:p14="http://schemas.microsoft.com/office/powerpoint/2010/main" val="3414682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4" descr="pic22190"/>
          <p:cNvPicPr>
            <a:picLocks noChangeAspect="1" noChangeArrowheads="1"/>
          </p:cNvPicPr>
          <p:nvPr/>
        </p:nvPicPr>
        <p:blipFill>
          <a:blip r:embed="rId3" cstate="print"/>
          <a:srcRect/>
          <a:stretch>
            <a:fillRect/>
          </a:stretch>
        </p:blipFill>
        <p:spPr bwMode="auto">
          <a:xfrm>
            <a:off x="457200" y="381000"/>
            <a:ext cx="8305800" cy="6229350"/>
          </a:xfrm>
          <a:prstGeom prst="rect">
            <a:avLst/>
          </a:prstGeom>
          <a:noFill/>
          <a:ln w="9525">
            <a:noFill/>
            <a:miter lim="800000"/>
            <a:headEnd/>
            <a:tailEnd/>
          </a:ln>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57200" y="457201"/>
            <a:ext cx="8305800" cy="6093976"/>
          </a:xfrm>
          <a:prstGeom prst="rect">
            <a:avLst/>
          </a:prstGeom>
          <a:noFill/>
          <a:ln w="9525">
            <a:noFill/>
            <a:miter lim="800000"/>
            <a:headEnd/>
            <a:tailEnd/>
          </a:ln>
        </p:spPr>
        <p:txBody>
          <a:bodyPr wrap="square">
            <a:spAutoFit/>
          </a:bodyPr>
          <a:lstStyle/>
          <a:p>
            <a:r>
              <a:rPr lang="en-US" sz="2600" dirty="0">
                <a:solidFill>
                  <a:srgbClr val="FFFF00"/>
                </a:solidFill>
                <a:latin typeface="Tahoma" pitchFamily="34" charset="0"/>
                <a:cs typeface="Tahoma" pitchFamily="34" charset="0"/>
              </a:rPr>
              <a:t>For those of you who aren't familiar with tornadoes, here is a short glossary to help you understand.</a:t>
            </a:r>
            <a:r>
              <a:rPr lang="en-US" sz="2600" dirty="0">
                <a:latin typeface="Tahoma" pitchFamily="34" charset="0"/>
                <a:cs typeface="Tahoma" pitchFamily="34" charset="0"/>
              </a:rPr>
              <a:t/>
            </a:r>
            <a:br>
              <a:rPr lang="en-US" sz="2600" dirty="0">
                <a:latin typeface="Tahoma" pitchFamily="34" charset="0"/>
                <a:cs typeface="Tahoma" pitchFamily="34" charset="0"/>
              </a:rPr>
            </a:br>
            <a:r>
              <a:rPr lang="en-US" sz="2600" dirty="0">
                <a:latin typeface="Tahoma" pitchFamily="34" charset="0"/>
                <a:cs typeface="Tahoma" pitchFamily="34" charset="0"/>
              </a:rPr>
              <a:t/>
            </a:r>
            <a:br>
              <a:rPr lang="en-US" sz="2600" dirty="0">
                <a:latin typeface="Tahoma" pitchFamily="34" charset="0"/>
                <a:cs typeface="Tahoma" pitchFamily="34" charset="0"/>
              </a:rPr>
            </a:br>
            <a:r>
              <a:rPr lang="en-US" sz="2600" b="1" u="sng" dirty="0">
                <a:solidFill>
                  <a:srgbClr val="FF0000"/>
                </a:solidFill>
                <a:latin typeface="Tahoma" pitchFamily="34" charset="0"/>
                <a:cs typeface="Tahoma" pitchFamily="34" charset="0"/>
              </a:rPr>
              <a:t>Fujita Scale</a:t>
            </a:r>
            <a:r>
              <a:rPr lang="en-US" sz="2600" dirty="0">
                <a:latin typeface="Tahoma" pitchFamily="34" charset="0"/>
                <a:cs typeface="Tahoma" pitchFamily="34" charset="0"/>
              </a:rPr>
              <a:t>: Scale used to measure wind speeds of a tornado and their severity.</a:t>
            </a:r>
            <a:br>
              <a:rPr lang="en-US" sz="2600" dirty="0">
                <a:latin typeface="Tahoma" pitchFamily="34" charset="0"/>
                <a:cs typeface="Tahoma" pitchFamily="34" charset="0"/>
              </a:rPr>
            </a:br>
            <a:endParaRPr lang="en-US" sz="2600" dirty="0">
              <a:latin typeface="Tahoma" pitchFamily="34" charset="0"/>
              <a:cs typeface="Tahoma" pitchFamily="34" charset="0"/>
            </a:endParaRPr>
          </a:p>
          <a:p>
            <a:r>
              <a:rPr lang="en-US" sz="2600" b="1" u="sng" dirty="0">
                <a:solidFill>
                  <a:srgbClr val="FF0000"/>
                </a:solidFill>
                <a:latin typeface="Tahoma" pitchFamily="34" charset="0"/>
                <a:cs typeface="Tahoma" pitchFamily="34" charset="0"/>
              </a:rPr>
              <a:t>F1</a:t>
            </a:r>
            <a:r>
              <a:rPr lang="en-US" sz="2600" dirty="0">
                <a:latin typeface="Tahoma" pitchFamily="34" charset="0"/>
                <a:cs typeface="Tahoma" pitchFamily="34" charset="0"/>
              </a:rPr>
              <a:t>: Laughable little string of wind unless it comes through your house, then enough to make your insurance company drop you like a brick.  People enjoy standing on their porches to watch this kind.</a:t>
            </a:r>
            <a:br>
              <a:rPr lang="en-US" sz="2600" dirty="0">
                <a:latin typeface="Tahoma" pitchFamily="34" charset="0"/>
                <a:cs typeface="Tahoma" pitchFamily="34" charset="0"/>
              </a:rPr>
            </a:br>
            <a:endParaRPr lang="en-US" sz="2600" dirty="0">
              <a:latin typeface="Tahoma" pitchFamily="34" charset="0"/>
              <a:cs typeface="Tahoma" pitchFamily="34" charset="0"/>
            </a:endParaRPr>
          </a:p>
          <a:p>
            <a:r>
              <a:rPr lang="en-US" sz="2600" b="1" u="sng" dirty="0">
                <a:solidFill>
                  <a:srgbClr val="FF0000"/>
                </a:solidFill>
                <a:latin typeface="Tahoma" pitchFamily="34" charset="0"/>
                <a:cs typeface="Tahoma" pitchFamily="34" charset="0"/>
              </a:rPr>
              <a:t>F2</a:t>
            </a:r>
            <a:r>
              <a:rPr lang="en-US" sz="2600" dirty="0">
                <a:latin typeface="Tahoma" pitchFamily="34" charset="0"/>
                <a:cs typeface="Tahoma" pitchFamily="34" charset="0"/>
              </a:rPr>
              <a:t>: Strong enough to blow your car into your house, unless of course you drive an Expedition and live in a mobile home, then strong enough to blow your house into your car.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wipe(left)">
                                      <p:cBhvr>
                                        <p:cTn id="7" dur="500"/>
                                        <p:tgtEl>
                                          <p:spTgt spid="53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250">
                                            <p:txEl>
                                              <p:pRg st="1" end="1"/>
                                            </p:txEl>
                                          </p:spTgt>
                                        </p:tgtEl>
                                        <p:attrNameLst>
                                          <p:attrName>style.visibility</p:attrName>
                                        </p:attrNameLst>
                                      </p:cBhvr>
                                      <p:to>
                                        <p:strVal val="visible"/>
                                      </p:to>
                                    </p:set>
                                    <p:animEffect transition="in" filter="wipe(left)">
                                      <p:cBhvr>
                                        <p:cTn id="12" dur="500"/>
                                        <p:tgtEl>
                                          <p:spTgt spid="53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250">
                                            <p:txEl>
                                              <p:pRg st="2" end="2"/>
                                            </p:txEl>
                                          </p:spTgt>
                                        </p:tgtEl>
                                        <p:attrNameLst>
                                          <p:attrName>style.visibility</p:attrName>
                                        </p:attrNameLst>
                                      </p:cBhvr>
                                      <p:to>
                                        <p:strVal val="visible"/>
                                      </p:to>
                                    </p:set>
                                    <p:animEffect transition="in" filter="wipe(left)">
                                      <p:cBhvr>
                                        <p:cTn id="17" dur="500"/>
                                        <p:tgtEl>
                                          <p:spTgt spid="532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533400" y="966109"/>
            <a:ext cx="8305800" cy="5053691"/>
          </a:xfrm>
          <a:prstGeom prst="rect">
            <a:avLst/>
          </a:prstGeom>
          <a:noFill/>
          <a:ln w="9525">
            <a:noFill/>
            <a:miter lim="800000"/>
            <a:headEnd/>
            <a:tailEnd/>
          </a:ln>
        </p:spPr>
        <p:txBody>
          <a:bodyPr wrap="square">
            <a:spAutoFit/>
          </a:bodyPr>
          <a:lstStyle/>
          <a:p>
            <a:pPr>
              <a:spcBef>
                <a:spcPct val="20000"/>
              </a:spcBef>
              <a:buClr>
                <a:schemeClr val="accent2"/>
              </a:buClr>
              <a:buFont typeface="Wingdings" pitchFamily="2" charset="2"/>
              <a:buNone/>
            </a:pPr>
            <a:r>
              <a:rPr lang="en-US" sz="2600" b="1" u="sng" dirty="0">
                <a:solidFill>
                  <a:srgbClr val="FF0000"/>
                </a:solidFill>
                <a:latin typeface="Tahoma" pitchFamily="34" charset="0"/>
                <a:cs typeface="Tahoma" pitchFamily="34" charset="0"/>
              </a:rPr>
              <a:t>F3:</a:t>
            </a:r>
            <a:r>
              <a:rPr lang="en-US" sz="2600" dirty="0">
                <a:solidFill>
                  <a:srgbClr val="FF0000"/>
                </a:solidFill>
                <a:latin typeface="Tahoma" pitchFamily="34" charset="0"/>
                <a:cs typeface="Tahoma" pitchFamily="34" charset="0"/>
              </a:rPr>
              <a:t> </a:t>
            </a:r>
            <a:r>
              <a:rPr lang="en-US" sz="2600" dirty="0">
                <a:latin typeface="Tahoma" pitchFamily="34" charset="0"/>
                <a:cs typeface="Tahoma" pitchFamily="34" charset="0"/>
              </a:rPr>
              <a:t>Will pick your house and your Expedition up and move you to the other side of town.</a:t>
            </a:r>
            <a:br>
              <a:rPr lang="en-US" sz="2600" dirty="0">
                <a:latin typeface="Tahoma" pitchFamily="34" charset="0"/>
                <a:cs typeface="Tahoma" pitchFamily="34" charset="0"/>
              </a:rPr>
            </a:br>
            <a:endParaRPr lang="en-US" sz="2600" dirty="0">
              <a:latin typeface="Tahoma" pitchFamily="34" charset="0"/>
              <a:cs typeface="Tahoma" pitchFamily="34" charset="0"/>
            </a:endParaRPr>
          </a:p>
          <a:p>
            <a:pPr>
              <a:spcBef>
                <a:spcPct val="20000"/>
              </a:spcBef>
              <a:buClr>
                <a:schemeClr val="accent2"/>
              </a:buClr>
              <a:buFont typeface="Wingdings" pitchFamily="2" charset="2"/>
              <a:buNone/>
            </a:pPr>
            <a:r>
              <a:rPr lang="en-US" sz="2600" b="1" u="sng" dirty="0">
                <a:solidFill>
                  <a:srgbClr val="FF0000"/>
                </a:solidFill>
                <a:latin typeface="Tahoma" pitchFamily="34" charset="0"/>
                <a:cs typeface="Tahoma" pitchFamily="34" charset="0"/>
              </a:rPr>
              <a:t>F4:</a:t>
            </a:r>
            <a:r>
              <a:rPr lang="en-US" sz="2600" dirty="0">
                <a:solidFill>
                  <a:srgbClr val="FF0000"/>
                </a:solidFill>
                <a:latin typeface="Tahoma" pitchFamily="34" charset="0"/>
                <a:cs typeface="Tahoma" pitchFamily="34" charset="0"/>
              </a:rPr>
              <a:t> </a:t>
            </a:r>
            <a:r>
              <a:rPr lang="en-US" sz="2600" dirty="0">
                <a:latin typeface="Tahoma" pitchFamily="34" charset="0"/>
                <a:cs typeface="Tahoma" pitchFamily="34" charset="0"/>
              </a:rPr>
              <a:t>Usually ranging from 1/2 to a full mile wide, this tornado can turn an Expedition into a </a:t>
            </a:r>
            <a:r>
              <a:rPr lang="en-US" sz="2600" dirty="0" smtClean="0">
                <a:latin typeface="Tahoma" pitchFamily="34" charset="0"/>
                <a:cs typeface="Tahoma" pitchFamily="34" charset="0"/>
              </a:rPr>
              <a:t>Smart Car, </a:t>
            </a:r>
            <a:r>
              <a:rPr lang="en-US" sz="2600" dirty="0">
                <a:latin typeface="Tahoma" pitchFamily="34" charset="0"/>
                <a:cs typeface="Tahoma" pitchFamily="34" charset="0"/>
              </a:rPr>
              <a:t>then gift wrap it in a semi truck.</a:t>
            </a:r>
            <a:br>
              <a:rPr lang="en-US" sz="2600" dirty="0">
                <a:latin typeface="Tahoma" pitchFamily="34" charset="0"/>
                <a:cs typeface="Tahoma" pitchFamily="34" charset="0"/>
              </a:rPr>
            </a:br>
            <a:endParaRPr lang="en-US" sz="2600" dirty="0">
              <a:latin typeface="Tahoma" pitchFamily="34" charset="0"/>
              <a:cs typeface="Tahoma" pitchFamily="34" charset="0"/>
            </a:endParaRPr>
          </a:p>
          <a:p>
            <a:pPr>
              <a:spcBef>
                <a:spcPct val="20000"/>
              </a:spcBef>
              <a:buClr>
                <a:schemeClr val="accent2"/>
              </a:buClr>
              <a:buFont typeface="Wingdings" pitchFamily="2" charset="2"/>
              <a:buNone/>
            </a:pPr>
            <a:r>
              <a:rPr lang="en-US" sz="2600" b="1" u="sng" dirty="0">
                <a:solidFill>
                  <a:srgbClr val="FF0000"/>
                </a:solidFill>
                <a:latin typeface="Tahoma" pitchFamily="34" charset="0"/>
                <a:cs typeface="Tahoma" pitchFamily="34" charset="0"/>
              </a:rPr>
              <a:t>F5:</a:t>
            </a:r>
            <a:r>
              <a:rPr lang="en-US" sz="2600" dirty="0">
                <a:solidFill>
                  <a:srgbClr val="FF0000"/>
                </a:solidFill>
                <a:latin typeface="Tahoma" pitchFamily="34" charset="0"/>
                <a:cs typeface="Tahoma" pitchFamily="34" charset="0"/>
              </a:rPr>
              <a:t> </a:t>
            </a:r>
            <a:r>
              <a:rPr lang="en-US" sz="2600" dirty="0">
                <a:latin typeface="Tahoma" pitchFamily="34" charset="0"/>
                <a:cs typeface="Tahoma" pitchFamily="34" charset="0"/>
              </a:rPr>
              <a:t>The Mother of all Tornadoes, you might as well stand on your front porch and watch it, </a:t>
            </a:r>
            <a:r>
              <a:rPr lang="en-US" sz="2600" dirty="0" smtClean="0">
                <a:latin typeface="Tahoma" pitchFamily="34" charset="0"/>
                <a:cs typeface="Tahoma" pitchFamily="34" charset="0"/>
              </a:rPr>
              <a:t>it’ll be quite a sight and it's </a:t>
            </a:r>
            <a:r>
              <a:rPr lang="en-US" sz="2600" dirty="0">
                <a:latin typeface="Tahoma" pitchFamily="34" charset="0"/>
                <a:cs typeface="Tahoma" pitchFamily="34" charset="0"/>
              </a:rPr>
              <a:t>probably </a:t>
            </a:r>
            <a:r>
              <a:rPr lang="en-US" sz="2600" dirty="0" smtClean="0">
                <a:latin typeface="Tahoma" pitchFamily="34" charset="0"/>
                <a:cs typeface="Tahoma" pitchFamily="34" charset="0"/>
              </a:rPr>
              <a:t>going to be the </a:t>
            </a:r>
            <a:r>
              <a:rPr lang="en-US" sz="2600" dirty="0">
                <a:latin typeface="Tahoma" pitchFamily="34" charset="0"/>
                <a:cs typeface="Tahoma" pitchFamily="34" charset="0"/>
              </a:rPr>
              <a:t>last </a:t>
            </a:r>
            <a:r>
              <a:rPr lang="en-US" sz="2600" dirty="0" smtClean="0">
                <a:latin typeface="Tahoma" pitchFamily="34" charset="0"/>
                <a:cs typeface="Tahoma" pitchFamily="34" charset="0"/>
              </a:rPr>
              <a:t>sight you’ll ever see.</a:t>
            </a:r>
            <a:r>
              <a:rPr lang="en-US" sz="2600" dirty="0">
                <a:latin typeface="Tahoma" pitchFamily="34" charset="0"/>
                <a:cs typeface="Tahoma" pitchFamily="34" charset="0"/>
              </a:rPr>
              <a:t/>
            </a:r>
            <a:br>
              <a:rPr lang="en-US" sz="2600" dirty="0">
                <a:latin typeface="Tahoma" pitchFamily="34" charset="0"/>
                <a:cs typeface="Tahoma" pitchFamily="34" charset="0"/>
              </a:rPr>
            </a:br>
            <a:endParaRPr lang="en-US" sz="2600" dirty="0">
              <a:latin typeface="Tahoma" pitchFamily="34" charset="0"/>
              <a:cs typeface="Tahoma"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274">
                                            <p:txEl>
                                              <p:pRg st="1" end="1"/>
                                            </p:txEl>
                                          </p:spTgt>
                                        </p:tgtEl>
                                        <p:attrNameLst>
                                          <p:attrName>style.visibility</p:attrName>
                                        </p:attrNameLst>
                                      </p:cBhvr>
                                      <p:to>
                                        <p:strVal val="visible"/>
                                      </p:to>
                                    </p:set>
                                    <p:animEffect transition="in" filter="wipe(left)">
                                      <p:cBhvr>
                                        <p:cTn id="7" dur="500"/>
                                        <p:tgtEl>
                                          <p:spTgt spid="5427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274">
                                            <p:txEl>
                                              <p:pRg st="2" end="2"/>
                                            </p:txEl>
                                          </p:spTgt>
                                        </p:tgtEl>
                                        <p:attrNameLst>
                                          <p:attrName>style.visibility</p:attrName>
                                        </p:attrNameLst>
                                      </p:cBhvr>
                                      <p:to>
                                        <p:strVal val="visible"/>
                                      </p:to>
                                    </p:set>
                                    <p:animEffect transition="in" filter="wipe(left)">
                                      <p:cBhvr>
                                        <p:cTn id="12" dur="500"/>
                                        <p:tgtEl>
                                          <p:spTgt spid="54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533400" y="762000"/>
            <a:ext cx="8077200" cy="4493538"/>
          </a:xfrm>
          <a:prstGeom prst="rect">
            <a:avLst/>
          </a:prstGeom>
          <a:noFill/>
          <a:ln w="9525">
            <a:noFill/>
            <a:miter lim="800000"/>
            <a:headEnd/>
            <a:tailEnd/>
          </a:ln>
        </p:spPr>
        <p:txBody>
          <a:bodyPr wrap="square">
            <a:spAutoFit/>
          </a:bodyPr>
          <a:lstStyle/>
          <a:p>
            <a:r>
              <a:rPr lang="en-US" sz="2600" dirty="0">
                <a:solidFill>
                  <a:srgbClr val="FF0000"/>
                </a:solidFill>
                <a:latin typeface="Tahoma" pitchFamily="34" charset="0"/>
                <a:cs typeface="Tahoma" pitchFamily="34" charset="0"/>
              </a:rPr>
              <a:t>Meteorologist</a:t>
            </a:r>
            <a:r>
              <a:rPr lang="en-US" sz="2600" dirty="0">
                <a:latin typeface="Tahoma" pitchFamily="34" charset="0"/>
                <a:cs typeface="Tahoma" pitchFamily="34" charset="0"/>
              </a:rPr>
              <a:t>: A rather soft-spoken, mild-mannered type person until severe weather strikes, and they start yelling at you through the TV: "GET TO YOUR BATHROOM OR YOU'RE GOING TO DIE!“</a:t>
            </a:r>
          </a:p>
          <a:p>
            <a:endParaRPr lang="en-US" sz="2600" dirty="0">
              <a:latin typeface="Tahoma" pitchFamily="34" charset="0"/>
              <a:cs typeface="Tahoma" pitchFamily="34" charset="0"/>
            </a:endParaRPr>
          </a:p>
          <a:p>
            <a:r>
              <a:rPr lang="en-US" sz="2600" dirty="0">
                <a:solidFill>
                  <a:srgbClr val="FF0000"/>
                </a:solidFill>
                <a:latin typeface="Tahoma" pitchFamily="34" charset="0"/>
                <a:cs typeface="Tahoma" pitchFamily="34" charset="0"/>
              </a:rPr>
              <a:t>Storm Chaser</a:t>
            </a:r>
            <a:r>
              <a:rPr lang="en-US" sz="2600" dirty="0">
                <a:latin typeface="Tahoma" pitchFamily="34" charset="0"/>
                <a:cs typeface="Tahoma" pitchFamily="34" charset="0"/>
              </a:rPr>
              <a:t>: Meteorologist-rejects who are pretty much insane but get us really cool pictures of tornadoes. We release them from the mental institution every time it starts thundering, just to see what they'll do.</a:t>
            </a:r>
          </a:p>
          <a:p>
            <a:endParaRPr lang="en-US" sz="2600" dirty="0">
              <a:latin typeface="Tahoma" pitchFamily="34" charset="0"/>
              <a:cs typeface="Tahoma"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298">
                                            <p:txEl>
                                              <p:pRg st="2" end="2"/>
                                            </p:txEl>
                                          </p:spTgt>
                                        </p:tgtEl>
                                        <p:attrNameLst>
                                          <p:attrName>style.visibility</p:attrName>
                                        </p:attrNameLst>
                                      </p:cBhvr>
                                      <p:to>
                                        <p:strVal val="visible"/>
                                      </p:to>
                                    </p:set>
                                    <p:animEffect transition="in" filter="wipe(down)">
                                      <p:cBhvr>
                                        <p:cTn id="7" dur="500"/>
                                        <p:tgtEl>
                                          <p:spTgt spid="552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mtClean="0"/>
              <a:t>Types of Cyclones</a:t>
            </a:r>
          </a:p>
        </p:txBody>
      </p:sp>
      <p:sp>
        <p:nvSpPr>
          <p:cNvPr id="6147" name="Rectangle 3"/>
          <p:cNvSpPr>
            <a:spLocks noGrp="1" noChangeArrowheads="1"/>
          </p:cNvSpPr>
          <p:nvPr>
            <p:ph type="body" idx="1"/>
          </p:nvPr>
        </p:nvSpPr>
        <p:spPr/>
        <p:txBody>
          <a:bodyPr/>
          <a:lstStyle/>
          <a:p>
            <a:pPr eaLnBrk="1" hangingPunct="1">
              <a:defRPr/>
            </a:pPr>
            <a:r>
              <a:rPr lang="en-US" dirty="0" smtClean="0"/>
              <a:t>Hurricane- A large, organized storm with strong winds and heavy rain</a:t>
            </a:r>
          </a:p>
          <a:p>
            <a:pPr eaLnBrk="1" hangingPunct="1">
              <a:defRPr/>
            </a:pPr>
            <a:r>
              <a:rPr lang="en-US" dirty="0" smtClean="0"/>
              <a:t>AKA</a:t>
            </a:r>
          </a:p>
          <a:p>
            <a:pPr lvl="1" eaLnBrk="1" hangingPunct="1">
              <a:defRPr/>
            </a:pPr>
            <a:r>
              <a:rPr lang="en-US" dirty="0" smtClean="0"/>
              <a:t>Typhoon- in the Pacific</a:t>
            </a:r>
          </a:p>
          <a:p>
            <a:pPr lvl="1" eaLnBrk="1" hangingPunct="1">
              <a:defRPr/>
            </a:pPr>
            <a:r>
              <a:rPr lang="en-US" dirty="0" smtClean="0"/>
              <a:t>Form over warm ocean waters when two or more thunderstorms combine</a:t>
            </a:r>
          </a:p>
          <a:p>
            <a:pPr lvl="1" eaLnBrk="1" hangingPunct="1">
              <a:defRPr/>
            </a:pPr>
            <a:r>
              <a:rPr lang="en-US" dirty="0" smtClean="0"/>
              <a:t>The largest storms on earth</a:t>
            </a:r>
          </a:p>
          <a:p>
            <a:pPr marL="457200" lvl="1" indent="0" eaLnBrk="1" hangingPunct="1">
              <a:buNone/>
              <a:defRPr/>
            </a:pPr>
            <a:endParaRPr lang="en-US" dirty="0" smtClean="0"/>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Hurricanes</a:t>
            </a:r>
          </a:p>
        </p:txBody>
      </p:sp>
      <p:sp>
        <p:nvSpPr>
          <p:cNvPr id="13315" name="Rectangle 3"/>
          <p:cNvSpPr>
            <a:spLocks noGrp="1" noChangeArrowheads="1"/>
          </p:cNvSpPr>
          <p:nvPr>
            <p:ph type="body" idx="1"/>
          </p:nvPr>
        </p:nvSpPr>
        <p:spPr/>
        <p:txBody>
          <a:bodyPr/>
          <a:lstStyle/>
          <a:p>
            <a:pPr eaLnBrk="1" hangingPunct="1">
              <a:defRPr/>
            </a:pPr>
            <a:r>
              <a:rPr lang="en-US" smtClean="0"/>
              <a:t>Massive storms with a size that can be more than 300 miles in diameter.</a:t>
            </a:r>
          </a:p>
          <a:p>
            <a:pPr eaLnBrk="1" hangingPunct="1">
              <a:defRPr/>
            </a:pPr>
            <a:r>
              <a:rPr lang="en-US" smtClean="0"/>
              <a:t>Feed on warm water</a:t>
            </a:r>
          </a:p>
          <a:p>
            <a:pPr eaLnBrk="1" hangingPunct="1">
              <a:defRPr/>
            </a:pPr>
            <a:r>
              <a:rPr lang="en-US" smtClean="0"/>
              <a:t>Biggest danger is the storm surge in coastal areas</a:t>
            </a:r>
          </a:p>
          <a:p>
            <a:pPr eaLnBrk="1" hangingPunct="1">
              <a:defRPr/>
            </a:pPr>
            <a:endParaRPr lang="en-US" smtClean="0"/>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724"/>
            <a:ext cx="8229600" cy="1139825"/>
          </a:xfrm>
        </p:spPr>
        <p:txBody>
          <a:bodyPr/>
          <a:lstStyle/>
          <a:p>
            <a:pPr eaLnBrk="1" hangingPunct="1">
              <a:defRPr/>
            </a:pPr>
            <a:r>
              <a:rPr lang="en-US" dirty="0" smtClean="0"/>
              <a:t>Hurricane Sandy</a:t>
            </a:r>
          </a:p>
        </p:txBody>
      </p:sp>
      <p:pic>
        <p:nvPicPr>
          <p:cNvPr id="1026" name="Picture 2" descr="http://www.naturalgaswatch.org/wp-content/uploads/2013/05/HurricaneSandyNASA1.jpg"/>
          <p:cNvPicPr>
            <a:picLocks noChangeAspect="1" noChangeArrowheads="1"/>
          </p:cNvPicPr>
          <p:nvPr/>
        </p:nvPicPr>
        <p:blipFill rotWithShape="1">
          <a:blip r:embed="rId3">
            <a:extLst>
              <a:ext uri="{28A0092B-C50C-407E-A947-70E740481C1C}">
                <a14:useLocalDpi xmlns:a14="http://schemas.microsoft.com/office/drawing/2010/main" val="0"/>
              </a:ext>
            </a:extLst>
          </a:blip>
          <a:srcRect l="5834" t="1389" r="-12500" b="-1389"/>
          <a:stretch/>
        </p:blipFill>
        <p:spPr bwMode="auto">
          <a:xfrm>
            <a:off x="304800" y="11430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3149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57200" y="1143000"/>
            <a:ext cx="8229600" cy="5257800"/>
          </a:xfrm>
          <a:prstGeom prst="rect">
            <a:avLst/>
          </a:prstGeom>
          <a:solidFill>
            <a:schemeClr val="tx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 name="Title 1"/>
          <p:cNvSpPr>
            <a:spLocks noGrp="1"/>
          </p:cNvSpPr>
          <p:nvPr>
            <p:ph type="title"/>
          </p:nvPr>
        </p:nvSpPr>
        <p:spPr/>
        <p:txBody>
          <a:bodyPr/>
          <a:lstStyle/>
          <a:p>
            <a:r>
              <a:rPr lang="en-US" dirty="0" smtClean="0"/>
              <a:t>Take Notes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bg1"/>
                </a:solidFill>
                <a:effectLst/>
              </a:rPr>
              <a:t>Thunderstorms</a:t>
            </a:r>
          </a:p>
          <a:p>
            <a:pPr marL="514350" indent="-514350">
              <a:buClrTx/>
              <a:buFont typeface="+mj-lt"/>
              <a:buAutoNum type="arabicPeriod"/>
            </a:pPr>
            <a:r>
              <a:rPr lang="en-US" dirty="0" smtClean="0">
                <a:solidFill>
                  <a:schemeClr val="bg1"/>
                </a:solidFill>
                <a:effectLst/>
              </a:rPr>
              <a:t>Before </a:t>
            </a:r>
            <a:r>
              <a:rPr lang="en-US" dirty="0">
                <a:solidFill>
                  <a:schemeClr val="bg1"/>
                </a:solidFill>
                <a:effectLst/>
              </a:rPr>
              <a:t>a cold front – warm air rises rapidly – cold air sinks – friction causes static buildup – and </a:t>
            </a:r>
            <a:r>
              <a:rPr lang="en-US" dirty="0" smtClean="0">
                <a:solidFill>
                  <a:schemeClr val="bg1"/>
                </a:solidFill>
                <a:effectLst/>
              </a:rPr>
              <a:t>Zap</a:t>
            </a:r>
          </a:p>
          <a:p>
            <a:pPr marL="514350" indent="-514350">
              <a:buClrTx/>
              <a:buFont typeface="+mj-lt"/>
              <a:buAutoNum type="arabicPeriod"/>
            </a:pPr>
            <a:r>
              <a:rPr lang="en-US" dirty="0" smtClean="0">
                <a:solidFill>
                  <a:schemeClr val="bg1"/>
                </a:solidFill>
                <a:effectLst/>
              </a:rPr>
              <a:t>Can </a:t>
            </a:r>
            <a:r>
              <a:rPr lang="en-US" dirty="0">
                <a:solidFill>
                  <a:schemeClr val="bg1"/>
                </a:solidFill>
                <a:effectLst/>
              </a:rPr>
              <a:t>produce tornadoes and </a:t>
            </a:r>
            <a:r>
              <a:rPr lang="en-US" dirty="0" smtClean="0">
                <a:solidFill>
                  <a:schemeClr val="bg1"/>
                </a:solidFill>
                <a:effectLst/>
              </a:rPr>
              <a:t>hurricanes</a:t>
            </a:r>
          </a:p>
          <a:p>
            <a:pPr marL="514350" indent="-514350">
              <a:buClrTx/>
              <a:buFont typeface="+mj-lt"/>
              <a:buAutoNum type="arabicPeriod"/>
            </a:pPr>
            <a:r>
              <a:rPr lang="en-US" dirty="0" smtClean="0">
                <a:solidFill>
                  <a:schemeClr val="bg1"/>
                </a:solidFill>
                <a:effectLst/>
              </a:rPr>
              <a:t>Lightning </a:t>
            </a:r>
            <a:r>
              <a:rPr lang="en-US" dirty="0">
                <a:solidFill>
                  <a:schemeClr val="bg1"/>
                </a:solidFill>
                <a:effectLst/>
              </a:rPr>
              <a:t>can travel cloud to cloud, cloud </a:t>
            </a:r>
            <a:r>
              <a:rPr lang="en-US" dirty="0" smtClean="0">
                <a:solidFill>
                  <a:schemeClr val="bg1"/>
                </a:solidFill>
                <a:effectLst/>
              </a:rPr>
              <a:t>to ground and ground to cloud</a:t>
            </a:r>
          </a:p>
          <a:p>
            <a:pPr marL="514350" indent="-514350">
              <a:buClrTx/>
              <a:buFont typeface="+mj-lt"/>
              <a:buAutoNum type="arabicPeriod"/>
            </a:pPr>
            <a:r>
              <a:rPr lang="en-US" dirty="0" smtClean="0">
                <a:solidFill>
                  <a:schemeClr val="bg1"/>
                </a:solidFill>
                <a:effectLst/>
              </a:rPr>
              <a:t>Thunder </a:t>
            </a:r>
            <a:r>
              <a:rPr lang="en-US" dirty="0">
                <a:solidFill>
                  <a:schemeClr val="bg1"/>
                </a:solidFill>
                <a:effectLst/>
              </a:rPr>
              <a:t>is a sonic boom</a:t>
            </a:r>
          </a:p>
          <a:p>
            <a:pPr marL="0" indent="0">
              <a:buNone/>
            </a:pPr>
            <a:endParaRPr lang="en-US" dirty="0">
              <a:solidFill>
                <a:schemeClr val="bg1"/>
              </a:solidFill>
            </a:endParaRPr>
          </a:p>
        </p:txBody>
      </p:sp>
    </p:spTree>
    <p:extLst>
      <p:ext uri="{BB962C8B-B14F-4D97-AF65-F5344CB8AC3E}">
        <p14:creationId xmlns:p14="http://schemas.microsoft.com/office/powerpoint/2010/main" val="1023728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39825"/>
          </a:xfrm>
        </p:spPr>
        <p:txBody>
          <a:bodyPr/>
          <a:lstStyle/>
          <a:p>
            <a:pPr eaLnBrk="1" hangingPunct="1">
              <a:defRPr/>
            </a:pPr>
            <a:r>
              <a:rPr lang="en-US" dirty="0" smtClean="0"/>
              <a:t>Hurricane Sandy</a:t>
            </a:r>
          </a:p>
        </p:txBody>
      </p:sp>
      <p:pic>
        <p:nvPicPr>
          <p:cNvPr id="2050" name="Picture 2" descr="http://cdn.phillymag.com/wp-content/uploads/2013/03/hurricanesan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8281357" cy="5486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37330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1" y="3175"/>
            <a:ext cx="8229600" cy="1139825"/>
          </a:xfrm>
        </p:spPr>
        <p:txBody>
          <a:bodyPr/>
          <a:lstStyle/>
          <a:p>
            <a:pPr eaLnBrk="1" hangingPunct="1">
              <a:defRPr/>
            </a:pPr>
            <a:r>
              <a:rPr lang="en-US" dirty="0" smtClean="0"/>
              <a:t>Hurricane Sandy</a:t>
            </a:r>
          </a:p>
        </p:txBody>
      </p:sp>
      <p:pic>
        <p:nvPicPr>
          <p:cNvPr id="3076" name="Picture 4" descr="http://images.nationalgeographic.com/wpf/media-live/photos/000/607/cache/how-rats-fared-superstorm-hurricane-sandy-street_60743_990x7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143000"/>
            <a:ext cx="8229599" cy="5486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06142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698" name="Group 10"/>
          <p:cNvGrpSpPr>
            <a:grpSpLocks/>
          </p:cNvGrpSpPr>
          <p:nvPr/>
        </p:nvGrpSpPr>
        <p:grpSpPr bwMode="auto">
          <a:xfrm>
            <a:off x="0" y="2133600"/>
            <a:ext cx="11020425" cy="5029200"/>
            <a:chOff x="-1134" y="1344"/>
            <a:chExt cx="6942" cy="3168"/>
          </a:xfrm>
        </p:grpSpPr>
        <p:sp>
          <p:nvSpPr>
            <p:cNvPr id="29717" name="AutoShape 6"/>
            <p:cNvSpPr>
              <a:spLocks noChangeArrowheads="1"/>
            </p:cNvSpPr>
            <p:nvPr/>
          </p:nvSpPr>
          <p:spPr bwMode="auto">
            <a:xfrm rot="-10739263">
              <a:off x="1392" y="1344"/>
              <a:ext cx="3552" cy="960"/>
            </a:xfrm>
            <a:prstGeom prst="cloudCallout">
              <a:avLst>
                <a:gd name="adj1" fmla="val -39046"/>
                <a:gd name="adj2" fmla="val -449"/>
              </a:avLst>
            </a:prstGeom>
            <a:solidFill>
              <a:schemeClr val="accent1"/>
            </a:solidFill>
            <a:ln w="9525">
              <a:solidFill>
                <a:schemeClr val="tx1"/>
              </a:solidFill>
              <a:round/>
              <a:headEnd/>
              <a:tailEnd/>
            </a:ln>
          </p:spPr>
          <p:txBody>
            <a:bodyPr rot="10800000"/>
            <a:lstStyle/>
            <a:p>
              <a:pPr algn="ctr">
                <a:spcBef>
                  <a:spcPct val="20000"/>
                </a:spcBef>
              </a:pPr>
              <a:endParaRPr lang="en-US" sz="2400">
                <a:latin typeface="Times New Roman" pitchFamily="18" charset="0"/>
              </a:endParaRPr>
            </a:p>
          </p:txBody>
        </p:sp>
        <p:sp>
          <p:nvSpPr>
            <p:cNvPr id="29718" name="Freeform 9"/>
            <p:cNvSpPr>
              <a:spLocks/>
            </p:cNvSpPr>
            <p:nvPr/>
          </p:nvSpPr>
          <p:spPr bwMode="auto">
            <a:xfrm>
              <a:off x="-1134" y="2975"/>
              <a:ext cx="6942" cy="1537"/>
            </a:xfrm>
            <a:custGeom>
              <a:avLst/>
              <a:gdLst>
                <a:gd name="T0" fmla="*/ 0 w 6942"/>
                <a:gd name="T1" fmla="*/ 553 h 1537"/>
                <a:gd name="T2" fmla="*/ 1215 w 6942"/>
                <a:gd name="T3" fmla="*/ 634 h 1537"/>
                <a:gd name="T4" fmla="*/ 1458 w 6942"/>
                <a:gd name="T5" fmla="*/ 607 h 1537"/>
                <a:gd name="T6" fmla="*/ 1863 w 6942"/>
                <a:gd name="T7" fmla="*/ 598 h 1537"/>
                <a:gd name="T8" fmla="*/ 2223 w 6942"/>
                <a:gd name="T9" fmla="*/ 580 h 1537"/>
                <a:gd name="T10" fmla="*/ 2628 w 6942"/>
                <a:gd name="T11" fmla="*/ 526 h 1537"/>
                <a:gd name="T12" fmla="*/ 2943 w 6942"/>
                <a:gd name="T13" fmla="*/ 382 h 1537"/>
                <a:gd name="T14" fmla="*/ 3330 w 6942"/>
                <a:gd name="T15" fmla="*/ 184 h 1537"/>
                <a:gd name="T16" fmla="*/ 3798 w 6942"/>
                <a:gd name="T17" fmla="*/ 49 h 1537"/>
                <a:gd name="T18" fmla="*/ 4110 w 6942"/>
                <a:gd name="T19" fmla="*/ 1 h 1537"/>
                <a:gd name="T20" fmla="*/ 4581 w 6942"/>
                <a:gd name="T21" fmla="*/ 58 h 1537"/>
                <a:gd name="T22" fmla="*/ 5049 w 6942"/>
                <a:gd name="T23" fmla="*/ 238 h 1537"/>
                <a:gd name="T24" fmla="*/ 5571 w 6942"/>
                <a:gd name="T25" fmla="*/ 427 h 1537"/>
                <a:gd name="T26" fmla="*/ 5895 w 6942"/>
                <a:gd name="T27" fmla="*/ 409 h 1537"/>
                <a:gd name="T28" fmla="*/ 6327 w 6942"/>
                <a:gd name="T29" fmla="*/ 526 h 1537"/>
                <a:gd name="T30" fmla="*/ 6702 w 6942"/>
                <a:gd name="T31" fmla="*/ 577 h 1537"/>
                <a:gd name="T32" fmla="*/ 6942 w 6942"/>
                <a:gd name="T33" fmla="*/ 577 h 1537"/>
                <a:gd name="T34" fmla="*/ 6942 w 6942"/>
                <a:gd name="T35" fmla="*/ 1537 h 1537"/>
                <a:gd name="T36" fmla="*/ 63 w 6942"/>
                <a:gd name="T37" fmla="*/ 1498 h 15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42"/>
                <a:gd name="T58" fmla="*/ 0 h 1537"/>
                <a:gd name="T59" fmla="*/ 6942 w 6942"/>
                <a:gd name="T60" fmla="*/ 1537 h 15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42" h="1537">
                  <a:moveTo>
                    <a:pt x="0" y="553"/>
                  </a:moveTo>
                  <a:lnTo>
                    <a:pt x="1215" y="634"/>
                  </a:lnTo>
                  <a:lnTo>
                    <a:pt x="1458" y="607"/>
                  </a:lnTo>
                  <a:cubicBezTo>
                    <a:pt x="1701" y="490"/>
                    <a:pt x="1566" y="544"/>
                    <a:pt x="1863" y="598"/>
                  </a:cubicBezTo>
                  <a:cubicBezTo>
                    <a:pt x="2016" y="427"/>
                    <a:pt x="2129" y="592"/>
                    <a:pt x="2223" y="580"/>
                  </a:cubicBezTo>
                  <a:cubicBezTo>
                    <a:pt x="2350" y="568"/>
                    <a:pt x="2561" y="421"/>
                    <a:pt x="2628" y="526"/>
                  </a:cubicBezTo>
                  <a:cubicBezTo>
                    <a:pt x="2748" y="493"/>
                    <a:pt x="2822" y="335"/>
                    <a:pt x="2943" y="382"/>
                  </a:cubicBezTo>
                  <a:cubicBezTo>
                    <a:pt x="3060" y="325"/>
                    <a:pt x="3183" y="143"/>
                    <a:pt x="3330" y="184"/>
                  </a:cubicBezTo>
                  <a:cubicBezTo>
                    <a:pt x="3492" y="229"/>
                    <a:pt x="3668" y="79"/>
                    <a:pt x="3798" y="49"/>
                  </a:cubicBezTo>
                  <a:cubicBezTo>
                    <a:pt x="3928" y="19"/>
                    <a:pt x="3980" y="0"/>
                    <a:pt x="4110" y="1"/>
                  </a:cubicBezTo>
                  <a:cubicBezTo>
                    <a:pt x="4110" y="1"/>
                    <a:pt x="4464" y="112"/>
                    <a:pt x="4581" y="58"/>
                  </a:cubicBezTo>
                  <a:cubicBezTo>
                    <a:pt x="4679" y="13"/>
                    <a:pt x="4878" y="278"/>
                    <a:pt x="5049" y="238"/>
                  </a:cubicBezTo>
                  <a:cubicBezTo>
                    <a:pt x="5202" y="202"/>
                    <a:pt x="5430" y="399"/>
                    <a:pt x="5571" y="427"/>
                  </a:cubicBezTo>
                  <a:cubicBezTo>
                    <a:pt x="5571" y="427"/>
                    <a:pt x="5895" y="409"/>
                    <a:pt x="5895" y="409"/>
                  </a:cubicBezTo>
                  <a:cubicBezTo>
                    <a:pt x="5967" y="292"/>
                    <a:pt x="6208" y="594"/>
                    <a:pt x="6327" y="526"/>
                  </a:cubicBezTo>
                  <a:cubicBezTo>
                    <a:pt x="6453" y="454"/>
                    <a:pt x="6590" y="569"/>
                    <a:pt x="6702" y="577"/>
                  </a:cubicBezTo>
                  <a:lnTo>
                    <a:pt x="6942" y="577"/>
                  </a:lnTo>
                  <a:lnTo>
                    <a:pt x="6942" y="1537"/>
                  </a:lnTo>
                  <a:lnTo>
                    <a:pt x="63" y="1498"/>
                  </a:lnTo>
                </a:path>
              </a:pathLst>
            </a:custGeom>
            <a:solidFill>
              <a:srgbClr val="339966">
                <a:alpha val="50195"/>
              </a:srgbClr>
            </a:solidFill>
            <a:ln w="9525" cap="flat" cmpd="sng">
              <a:solidFill>
                <a:schemeClr val="tx1"/>
              </a:solidFill>
              <a:prstDash val="solid"/>
              <a:round/>
              <a:headEnd/>
              <a:tailEnd/>
            </a:ln>
          </p:spPr>
          <p:txBody>
            <a:bodyPr wrap="none"/>
            <a:lstStyle/>
            <a:p>
              <a:endParaRPr lang="en-US"/>
            </a:p>
          </p:txBody>
        </p:sp>
      </p:grpSp>
      <p:sp>
        <p:nvSpPr>
          <p:cNvPr id="29699" name="AutoShape 11" descr="Woven mat"/>
          <p:cNvSpPr>
            <a:spLocks noChangeArrowheads="1"/>
          </p:cNvSpPr>
          <p:nvPr/>
        </p:nvSpPr>
        <p:spPr bwMode="auto">
          <a:xfrm rot="-5400000">
            <a:off x="609600" y="4457700"/>
            <a:ext cx="990600" cy="838200"/>
          </a:xfrm>
          <a:prstGeom prst="homePlate">
            <a:avLst>
              <a:gd name="adj" fmla="val 29545"/>
            </a:avLst>
          </a:prstGeom>
          <a:blipFill dpi="0" rotWithShape="0">
            <a:blip r:embed="rId5"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29700" name="Freeform 12"/>
          <p:cNvSpPr>
            <a:spLocks/>
          </p:cNvSpPr>
          <p:nvPr/>
        </p:nvSpPr>
        <p:spPr bwMode="auto">
          <a:xfrm>
            <a:off x="76200" y="5334000"/>
            <a:ext cx="4881563" cy="1652588"/>
          </a:xfrm>
          <a:custGeom>
            <a:avLst/>
            <a:gdLst>
              <a:gd name="T0" fmla="*/ 0 w 3075"/>
              <a:gd name="T1" fmla="*/ 38100 h 1041"/>
              <a:gd name="T2" fmla="*/ 609600 w 3075"/>
              <a:gd name="T3" fmla="*/ 38100 h 1041"/>
              <a:gd name="T4" fmla="*/ 1447800 w 3075"/>
              <a:gd name="T5" fmla="*/ 38100 h 1041"/>
              <a:gd name="T6" fmla="*/ 2286000 w 3075"/>
              <a:gd name="T7" fmla="*/ 266700 h 1041"/>
              <a:gd name="T8" fmla="*/ 2971800 w 3075"/>
              <a:gd name="T9" fmla="*/ 495300 h 1041"/>
              <a:gd name="T10" fmla="*/ 4881563 w 3075"/>
              <a:gd name="T11" fmla="*/ 1652588 h 1041"/>
              <a:gd name="T12" fmla="*/ 0 60000 65536"/>
              <a:gd name="T13" fmla="*/ 0 60000 65536"/>
              <a:gd name="T14" fmla="*/ 0 60000 65536"/>
              <a:gd name="T15" fmla="*/ 0 60000 65536"/>
              <a:gd name="T16" fmla="*/ 0 60000 65536"/>
              <a:gd name="T17" fmla="*/ 0 60000 65536"/>
              <a:gd name="T18" fmla="*/ 0 w 3075"/>
              <a:gd name="T19" fmla="*/ 0 h 1041"/>
              <a:gd name="T20" fmla="*/ 3075 w 3075"/>
              <a:gd name="T21" fmla="*/ 1041 h 1041"/>
            </a:gdLst>
            <a:ahLst/>
            <a:cxnLst>
              <a:cxn ang="T12">
                <a:pos x="T0" y="T1"/>
              </a:cxn>
              <a:cxn ang="T13">
                <a:pos x="T2" y="T3"/>
              </a:cxn>
              <a:cxn ang="T14">
                <a:pos x="T4" y="T5"/>
              </a:cxn>
              <a:cxn ang="T15">
                <a:pos x="T6" y="T7"/>
              </a:cxn>
              <a:cxn ang="T16">
                <a:pos x="T8" y="T9"/>
              </a:cxn>
              <a:cxn ang="T17">
                <a:pos x="T10" y="T11"/>
              </a:cxn>
            </a:cxnLst>
            <a:rect l="T18" t="T19" r="T20" b="T21"/>
            <a:pathLst>
              <a:path w="3075" h="1041">
                <a:moveTo>
                  <a:pt x="0" y="24"/>
                </a:moveTo>
                <a:cubicBezTo>
                  <a:pt x="116" y="24"/>
                  <a:pt x="232" y="24"/>
                  <a:pt x="384" y="24"/>
                </a:cubicBezTo>
                <a:cubicBezTo>
                  <a:pt x="536" y="24"/>
                  <a:pt x="736" y="0"/>
                  <a:pt x="912" y="24"/>
                </a:cubicBezTo>
                <a:cubicBezTo>
                  <a:pt x="1088" y="48"/>
                  <a:pt x="1280" y="120"/>
                  <a:pt x="1440" y="168"/>
                </a:cubicBezTo>
                <a:cubicBezTo>
                  <a:pt x="1600" y="216"/>
                  <a:pt x="1600" y="167"/>
                  <a:pt x="1872" y="312"/>
                </a:cubicBezTo>
                <a:cubicBezTo>
                  <a:pt x="2144" y="457"/>
                  <a:pt x="2825" y="889"/>
                  <a:pt x="3075" y="1041"/>
                </a:cubicBezTo>
              </a:path>
            </a:pathLst>
          </a:custGeom>
          <a:noFill/>
          <a:ln w="28575" cap="flat" cmpd="sng">
            <a:solidFill>
              <a:schemeClr val="tx1"/>
            </a:solidFill>
            <a:prstDash val="solid"/>
            <a:round/>
            <a:headEnd/>
            <a:tailEnd/>
          </a:ln>
        </p:spPr>
        <p:txBody>
          <a:bodyPr wrap="none"/>
          <a:lstStyle/>
          <a:p>
            <a:endParaRPr lang="en-US"/>
          </a:p>
        </p:txBody>
      </p:sp>
      <p:sp>
        <p:nvSpPr>
          <p:cNvPr id="29701" name="Text Box 13"/>
          <p:cNvSpPr txBox="1">
            <a:spLocks noChangeArrowheads="1"/>
          </p:cNvSpPr>
          <p:nvPr/>
        </p:nvSpPr>
        <p:spPr bwMode="auto">
          <a:xfrm>
            <a:off x="5334000" y="2590800"/>
            <a:ext cx="2984500" cy="457200"/>
          </a:xfrm>
          <a:prstGeom prst="rect">
            <a:avLst/>
          </a:prstGeom>
          <a:noFill/>
          <a:ln w="9525">
            <a:noFill/>
            <a:miter lim="800000"/>
            <a:headEnd/>
            <a:tailEnd/>
          </a:ln>
        </p:spPr>
        <p:txBody>
          <a:bodyPr wrap="none">
            <a:spAutoFit/>
          </a:bodyPr>
          <a:lstStyle/>
          <a:p>
            <a:pPr algn="ctr">
              <a:spcBef>
                <a:spcPct val="20000"/>
              </a:spcBef>
            </a:pPr>
            <a:r>
              <a:rPr lang="en-US" sz="2400">
                <a:latin typeface="Times New Roman" pitchFamily="18" charset="0"/>
              </a:rPr>
              <a:t>Hurricane far off shore</a:t>
            </a:r>
          </a:p>
        </p:txBody>
      </p:sp>
      <p:sp>
        <p:nvSpPr>
          <p:cNvPr id="29702" name="Text Box 14"/>
          <p:cNvSpPr txBox="1">
            <a:spLocks noChangeArrowheads="1"/>
          </p:cNvSpPr>
          <p:nvPr/>
        </p:nvSpPr>
        <p:spPr bwMode="auto">
          <a:xfrm>
            <a:off x="1981200" y="2895600"/>
            <a:ext cx="1708150" cy="1333500"/>
          </a:xfrm>
          <a:prstGeom prst="rect">
            <a:avLst/>
          </a:prstGeom>
          <a:noFill/>
          <a:ln w="9525">
            <a:noFill/>
            <a:miter lim="800000"/>
            <a:headEnd/>
            <a:tailEnd/>
          </a:ln>
        </p:spPr>
        <p:txBody>
          <a:bodyPr wrap="none">
            <a:spAutoFit/>
          </a:bodyPr>
          <a:lstStyle/>
          <a:p>
            <a:pPr algn="ctr">
              <a:spcBef>
                <a:spcPct val="20000"/>
              </a:spcBef>
            </a:pPr>
            <a:r>
              <a:rPr lang="en-US" sz="2400">
                <a:latin typeface="Times New Roman" pitchFamily="18" charset="0"/>
              </a:rPr>
              <a:t>Rough surf </a:t>
            </a:r>
          </a:p>
          <a:p>
            <a:pPr algn="ctr">
              <a:spcBef>
                <a:spcPct val="20000"/>
              </a:spcBef>
            </a:pPr>
            <a:r>
              <a:rPr lang="en-US" sz="2400">
                <a:latin typeface="Times New Roman" pitchFamily="18" charset="0"/>
              </a:rPr>
              <a:t>hundreds of </a:t>
            </a:r>
          </a:p>
          <a:p>
            <a:pPr algn="ctr">
              <a:spcBef>
                <a:spcPct val="20000"/>
              </a:spcBef>
            </a:pPr>
            <a:r>
              <a:rPr lang="en-US" sz="2400">
                <a:latin typeface="Times New Roman" pitchFamily="18" charset="0"/>
              </a:rPr>
              <a:t>miles away.</a:t>
            </a:r>
          </a:p>
        </p:txBody>
      </p:sp>
      <p:grpSp>
        <p:nvGrpSpPr>
          <p:cNvPr id="3" name="Group 23"/>
          <p:cNvGrpSpPr>
            <a:grpSpLocks/>
          </p:cNvGrpSpPr>
          <p:nvPr/>
        </p:nvGrpSpPr>
        <p:grpSpPr bwMode="auto">
          <a:xfrm>
            <a:off x="3276600" y="4724400"/>
            <a:ext cx="762000" cy="763588"/>
            <a:chOff x="2064" y="2976"/>
            <a:chExt cx="480" cy="481"/>
          </a:xfrm>
        </p:grpSpPr>
        <p:grpSp>
          <p:nvGrpSpPr>
            <p:cNvPr id="29709" name="Group 15"/>
            <p:cNvGrpSpPr>
              <a:grpSpLocks/>
            </p:cNvGrpSpPr>
            <p:nvPr/>
          </p:nvGrpSpPr>
          <p:grpSpPr bwMode="auto">
            <a:xfrm>
              <a:off x="2304" y="2976"/>
              <a:ext cx="144" cy="473"/>
              <a:chOff x="5424" y="0"/>
              <a:chExt cx="144" cy="473"/>
            </a:xfrm>
          </p:grpSpPr>
          <p:sp>
            <p:nvSpPr>
              <p:cNvPr id="29711" name="Oval 16"/>
              <p:cNvSpPr>
                <a:spLocks noChangeArrowheads="1"/>
              </p:cNvSpPr>
              <p:nvPr/>
            </p:nvSpPr>
            <p:spPr bwMode="auto">
              <a:xfrm>
                <a:off x="5424" y="0"/>
                <a:ext cx="144" cy="137"/>
              </a:xfrm>
              <a:prstGeom prst="ellipse">
                <a:avLst/>
              </a:prstGeom>
              <a:solidFill>
                <a:srgbClr val="FFFFFF"/>
              </a:solidFill>
              <a:ln w="28575">
                <a:solidFill>
                  <a:schemeClr val="tx1"/>
                </a:solidFill>
                <a:round/>
                <a:headEnd/>
                <a:tailEnd/>
              </a:ln>
            </p:spPr>
            <p:txBody>
              <a:bodyPr wrap="none" anchor="ctr"/>
              <a:lstStyle/>
              <a:p>
                <a:endParaRPr lang="en-US"/>
              </a:p>
            </p:txBody>
          </p:sp>
          <p:sp>
            <p:nvSpPr>
              <p:cNvPr id="29712" name="Line 17"/>
              <p:cNvSpPr>
                <a:spLocks noChangeShapeType="1"/>
              </p:cNvSpPr>
              <p:nvPr/>
            </p:nvSpPr>
            <p:spPr bwMode="auto">
              <a:xfrm>
                <a:off x="5496" y="137"/>
                <a:ext cx="0" cy="206"/>
              </a:xfrm>
              <a:prstGeom prst="line">
                <a:avLst/>
              </a:prstGeom>
              <a:noFill/>
              <a:ln w="28575">
                <a:solidFill>
                  <a:schemeClr val="tx1"/>
                </a:solidFill>
                <a:round/>
                <a:headEnd/>
                <a:tailEnd/>
              </a:ln>
            </p:spPr>
            <p:txBody>
              <a:bodyPr wrap="none"/>
              <a:lstStyle/>
              <a:p>
                <a:endParaRPr lang="en-US"/>
              </a:p>
            </p:txBody>
          </p:sp>
          <p:sp>
            <p:nvSpPr>
              <p:cNvPr id="29713" name="Line 18"/>
              <p:cNvSpPr>
                <a:spLocks noChangeShapeType="1"/>
              </p:cNvSpPr>
              <p:nvPr/>
            </p:nvSpPr>
            <p:spPr bwMode="auto">
              <a:xfrm flipV="1">
                <a:off x="5424" y="336"/>
                <a:ext cx="72" cy="137"/>
              </a:xfrm>
              <a:prstGeom prst="line">
                <a:avLst/>
              </a:prstGeom>
              <a:noFill/>
              <a:ln w="28575">
                <a:solidFill>
                  <a:schemeClr val="tx1"/>
                </a:solidFill>
                <a:round/>
                <a:headEnd/>
                <a:tailEnd/>
              </a:ln>
            </p:spPr>
            <p:txBody>
              <a:bodyPr wrap="none"/>
              <a:lstStyle/>
              <a:p>
                <a:endParaRPr lang="en-US"/>
              </a:p>
            </p:txBody>
          </p:sp>
          <p:sp>
            <p:nvSpPr>
              <p:cNvPr id="29714" name="Line 19"/>
              <p:cNvSpPr>
                <a:spLocks noChangeShapeType="1"/>
              </p:cNvSpPr>
              <p:nvPr/>
            </p:nvSpPr>
            <p:spPr bwMode="auto">
              <a:xfrm flipV="1">
                <a:off x="5496" y="137"/>
                <a:ext cx="72" cy="137"/>
              </a:xfrm>
              <a:prstGeom prst="line">
                <a:avLst/>
              </a:prstGeom>
              <a:noFill/>
              <a:ln w="28575">
                <a:solidFill>
                  <a:schemeClr val="tx1"/>
                </a:solidFill>
                <a:round/>
                <a:headEnd/>
                <a:tailEnd/>
              </a:ln>
            </p:spPr>
            <p:txBody>
              <a:bodyPr wrap="none"/>
              <a:lstStyle/>
              <a:p>
                <a:endParaRPr lang="en-US"/>
              </a:p>
            </p:txBody>
          </p:sp>
          <p:sp>
            <p:nvSpPr>
              <p:cNvPr id="29715" name="Line 20"/>
              <p:cNvSpPr>
                <a:spLocks noChangeShapeType="1"/>
              </p:cNvSpPr>
              <p:nvPr/>
            </p:nvSpPr>
            <p:spPr bwMode="auto">
              <a:xfrm>
                <a:off x="5496" y="336"/>
                <a:ext cx="72" cy="137"/>
              </a:xfrm>
              <a:prstGeom prst="line">
                <a:avLst/>
              </a:prstGeom>
              <a:noFill/>
              <a:ln w="28575">
                <a:solidFill>
                  <a:schemeClr val="tx1"/>
                </a:solidFill>
                <a:round/>
                <a:headEnd/>
                <a:tailEnd/>
              </a:ln>
            </p:spPr>
            <p:txBody>
              <a:bodyPr wrap="none"/>
              <a:lstStyle/>
              <a:p>
                <a:endParaRPr lang="en-US"/>
              </a:p>
            </p:txBody>
          </p:sp>
          <p:sp>
            <p:nvSpPr>
              <p:cNvPr id="29716" name="Line 21"/>
              <p:cNvSpPr>
                <a:spLocks noChangeShapeType="1"/>
              </p:cNvSpPr>
              <p:nvPr/>
            </p:nvSpPr>
            <p:spPr bwMode="auto">
              <a:xfrm>
                <a:off x="5424" y="137"/>
                <a:ext cx="72" cy="137"/>
              </a:xfrm>
              <a:prstGeom prst="line">
                <a:avLst/>
              </a:prstGeom>
              <a:noFill/>
              <a:ln w="28575">
                <a:solidFill>
                  <a:schemeClr val="tx1"/>
                </a:solidFill>
                <a:round/>
                <a:headEnd/>
                <a:tailEnd/>
              </a:ln>
            </p:spPr>
            <p:txBody>
              <a:bodyPr wrap="none"/>
              <a:lstStyle/>
              <a:p>
                <a:endParaRPr lang="en-US"/>
              </a:p>
            </p:txBody>
          </p:sp>
        </p:grpSp>
        <p:sp>
          <p:nvSpPr>
            <p:cNvPr id="29710" name="Freeform 22"/>
            <p:cNvSpPr>
              <a:spLocks/>
            </p:cNvSpPr>
            <p:nvPr/>
          </p:nvSpPr>
          <p:spPr bwMode="auto">
            <a:xfrm>
              <a:off x="2064" y="3456"/>
              <a:ext cx="480" cy="1"/>
            </a:xfrm>
            <a:custGeom>
              <a:avLst/>
              <a:gdLst>
                <a:gd name="T0" fmla="*/ 480 w 480"/>
                <a:gd name="T1" fmla="*/ 0 h 1"/>
                <a:gd name="T2" fmla="*/ 0 w 480"/>
                <a:gd name="T3" fmla="*/ 0 h 1"/>
                <a:gd name="T4" fmla="*/ 0 60000 65536"/>
                <a:gd name="T5" fmla="*/ 0 60000 65536"/>
                <a:gd name="T6" fmla="*/ 0 w 480"/>
                <a:gd name="T7" fmla="*/ 0 h 1"/>
                <a:gd name="T8" fmla="*/ 480 w 480"/>
                <a:gd name="T9" fmla="*/ 1 h 1"/>
              </a:gdLst>
              <a:ahLst/>
              <a:cxnLst>
                <a:cxn ang="T4">
                  <a:pos x="T0" y="T1"/>
                </a:cxn>
                <a:cxn ang="T5">
                  <a:pos x="T2" y="T3"/>
                </a:cxn>
              </a:cxnLst>
              <a:rect l="T6" t="T7" r="T8" b="T9"/>
              <a:pathLst>
                <a:path w="480" h="1">
                  <a:moveTo>
                    <a:pt x="480" y="0"/>
                  </a:moveTo>
                  <a:cubicBezTo>
                    <a:pt x="280" y="0"/>
                    <a:pt x="80" y="0"/>
                    <a:pt x="0" y="0"/>
                  </a:cubicBezTo>
                </a:path>
              </a:pathLst>
            </a:custGeom>
            <a:noFill/>
            <a:ln w="28575" cap="flat" cmpd="sng">
              <a:solidFill>
                <a:schemeClr val="tx1"/>
              </a:solidFill>
              <a:prstDash val="solid"/>
              <a:round/>
              <a:headEnd/>
              <a:tailEnd/>
            </a:ln>
          </p:spPr>
          <p:txBody>
            <a:bodyPr wrap="none"/>
            <a:lstStyle/>
            <a:p>
              <a:endParaRPr lang="en-US"/>
            </a:p>
          </p:txBody>
        </p:sp>
      </p:grpSp>
      <p:grpSp>
        <p:nvGrpSpPr>
          <p:cNvPr id="5" name="Group 26"/>
          <p:cNvGrpSpPr>
            <a:grpSpLocks/>
          </p:cNvGrpSpPr>
          <p:nvPr/>
        </p:nvGrpSpPr>
        <p:grpSpPr bwMode="auto">
          <a:xfrm>
            <a:off x="4876800" y="3810000"/>
            <a:ext cx="3581400" cy="1143000"/>
            <a:chOff x="3072" y="2400"/>
            <a:chExt cx="2256" cy="720"/>
          </a:xfrm>
        </p:grpSpPr>
        <p:sp>
          <p:nvSpPr>
            <p:cNvPr id="29707" name="AutoShape 24"/>
            <p:cNvSpPr>
              <a:spLocks noChangeArrowheads="1"/>
            </p:cNvSpPr>
            <p:nvPr/>
          </p:nvSpPr>
          <p:spPr bwMode="auto">
            <a:xfrm rot="-5400000">
              <a:off x="4512" y="2304"/>
              <a:ext cx="720" cy="912"/>
            </a:xfrm>
            <a:custGeom>
              <a:avLst/>
              <a:gdLst>
                <a:gd name="T0" fmla="*/ 17 w 21600"/>
                <a:gd name="T1" fmla="*/ 0 h 21600"/>
                <a:gd name="T2" fmla="*/ 17 w 21600"/>
                <a:gd name="T3" fmla="*/ 22 h 21600"/>
                <a:gd name="T4" fmla="*/ 4 w 21600"/>
                <a:gd name="T5" fmla="*/ 39 h 21600"/>
                <a:gd name="T6" fmla="*/ 24 w 21600"/>
                <a:gd name="T7" fmla="*/ 11 h 21600"/>
                <a:gd name="T8" fmla="*/ 17694720 60000 65536"/>
                <a:gd name="T9" fmla="*/ 5898240 60000 65536"/>
                <a:gd name="T10" fmla="*/ 5898240 60000 65536"/>
                <a:gd name="T11" fmla="*/ 0 60000 65536"/>
                <a:gd name="T12" fmla="*/ 12420 w 21600"/>
                <a:gd name="T13" fmla="*/ 2913 h 21600"/>
                <a:gd name="T14" fmla="*/ 18240 w 21600"/>
                <a:gd name="T15" fmla="*/ 923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9708" name="AutoShape 25"/>
            <p:cNvSpPr>
              <a:spLocks noChangeArrowheads="1"/>
            </p:cNvSpPr>
            <p:nvPr/>
          </p:nvSpPr>
          <p:spPr bwMode="auto">
            <a:xfrm rot="5400000" flipH="1">
              <a:off x="3168" y="2304"/>
              <a:ext cx="720" cy="912"/>
            </a:xfrm>
            <a:custGeom>
              <a:avLst/>
              <a:gdLst>
                <a:gd name="T0" fmla="*/ 17 w 21600"/>
                <a:gd name="T1" fmla="*/ 0 h 21600"/>
                <a:gd name="T2" fmla="*/ 17 w 21600"/>
                <a:gd name="T3" fmla="*/ 22 h 21600"/>
                <a:gd name="T4" fmla="*/ 4 w 21600"/>
                <a:gd name="T5" fmla="*/ 39 h 21600"/>
                <a:gd name="T6" fmla="*/ 24 w 21600"/>
                <a:gd name="T7" fmla="*/ 11 h 21600"/>
                <a:gd name="T8" fmla="*/ 17694720 60000 65536"/>
                <a:gd name="T9" fmla="*/ 5898240 60000 65536"/>
                <a:gd name="T10" fmla="*/ 5898240 60000 65536"/>
                <a:gd name="T11" fmla="*/ 0 60000 65536"/>
                <a:gd name="T12" fmla="*/ 12420 w 21600"/>
                <a:gd name="T13" fmla="*/ 2913 h 21600"/>
                <a:gd name="T14" fmla="*/ 18240 w 21600"/>
                <a:gd name="T15" fmla="*/ 923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grpSp>
      <p:sp>
        <p:nvSpPr>
          <p:cNvPr id="14363" name="Text Box 27"/>
          <p:cNvSpPr txBox="1">
            <a:spLocks noChangeArrowheads="1"/>
          </p:cNvSpPr>
          <p:nvPr/>
        </p:nvSpPr>
        <p:spPr bwMode="auto">
          <a:xfrm>
            <a:off x="5562600" y="4800600"/>
            <a:ext cx="2438400" cy="579438"/>
          </a:xfrm>
          <a:prstGeom prst="rect">
            <a:avLst/>
          </a:prstGeom>
          <a:noFill/>
          <a:ln w="9525">
            <a:noFill/>
            <a:miter lim="800000"/>
            <a:headEnd/>
            <a:tailEnd/>
          </a:ln>
        </p:spPr>
        <p:txBody>
          <a:bodyPr>
            <a:spAutoFit/>
          </a:bodyPr>
          <a:lstStyle/>
          <a:p>
            <a:pPr algn="ctr">
              <a:spcBef>
                <a:spcPct val="50000"/>
              </a:spcBef>
            </a:pPr>
            <a:r>
              <a:rPr lang="en-US" sz="3200">
                <a:latin typeface="Times New Roman" pitchFamily="18" charset="0"/>
              </a:rPr>
              <a:t>Storm Surge</a:t>
            </a:r>
          </a:p>
        </p:txBody>
      </p:sp>
      <p:sp>
        <p:nvSpPr>
          <p:cNvPr id="14364" name="AutoShape 28"/>
          <p:cNvSpPr>
            <a:spLocks noChangeArrowheads="1"/>
          </p:cNvSpPr>
          <p:nvPr/>
        </p:nvSpPr>
        <p:spPr bwMode="auto">
          <a:xfrm>
            <a:off x="2971800" y="4191000"/>
            <a:ext cx="228600" cy="1143000"/>
          </a:xfrm>
          <a:prstGeom prst="down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63"/>
                                        </p:tgtEl>
                                        <p:attrNameLst>
                                          <p:attrName>style.visibility</p:attrName>
                                        </p:attrNameLst>
                                      </p:cBhvr>
                                      <p:to>
                                        <p:strVal val="visible"/>
                                      </p:to>
                                    </p:set>
                                    <p:animEffect transition="in" filter="wipe(left)">
                                      <p:cBhvr>
                                        <p:cTn id="12" dur="500"/>
                                        <p:tgtEl>
                                          <p:spTgt spid="143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64"/>
                                        </p:tgtEl>
                                        <p:attrNameLst>
                                          <p:attrName>style.visibility</p:attrName>
                                        </p:attrNameLst>
                                      </p:cBhvr>
                                      <p:to>
                                        <p:strVal val="visible"/>
                                      </p:to>
                                    </p:set>
                                    <p:animEffect transition="in" filter="wipe(up)">
                                      <p:cBhvr>
                                        <p:cTn id="17" dur="500"/>
                                        <p:tgtEl>
                                          <p:spTgt spid="1436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subTnLst>
                                    <p:audio>
                                      <p:cMediaNode>
                                        <p:cTn display="0" masterRel="sameClick">
                                          <p:stCondLst>
                                            <p:cond evt="begin" delay="0">
                                              <p:tn val="20"/>
                                            </p:cond>
                                          </p:stCondLst>
                                          <p:endCondLst>
                                            <p:cond evt="onStopAudio" delay="0">
                                              <p:tgtEl>
                                                <p:sldTgt/>
                                              </p:tgtEl>
                                            </p:cond>
                                          </p:endCondLst>
                                        </p:cTn>
                                        <p:tgtEl>
                                          <p:sndTgt r:embed="rId4" name="excellent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3" grpId="0" autoUpdateAnimBg="0"/>
      <p:bldP spid="1436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3371850" y="2133600"/>
            <a:ext cx="12801600" cy="5138738"/>
            <a:chOff x="-2124" y="1344"/>
            <a:chExt cx="8064" cy="3237"/>
          </a:xfrm>
        </p:grpSpPr>
        <p:sp>
          <p:nvSpPr>
            <p:cNvPr id="30733" name="AutoShape 3"/>
            <p:cNvSpPr>
              <a:spLocks noChangeArrowheads="1"/>
            </p:cNvSpPr>
            <p:nvPr/>
          </p:nvSpPr>
          <p:spPr bwMode="auto">
            <a:xfrm rot="-10739263">
              <a:off x="462" y="1344"/>
              <a:ext cx="3552" cy="960"/>
            </a:xfrm>
            <a:prstGeom prst="cloudCallout">
              <a:avLst>
                <a:gd name="adj1" fmla="val -39046"/>
                <a:gd name="adj2" fmla="val -449"/>
              </a:avLst>
            </a:prstGeom>
            <a:solidFill>
              <a:schemeClr val="accent1"/>
            </a:solidFill>
            <a:ln w="9525">
              <a:solidFill>
                <a:schemeClr val="tx1"/>
              </a:solidFill>
              <a:round/>
              <a:headEnd/>
              <a:tailEnd/>
            </a:ln>
          </p:spPr>
          <p:txBody>
            <a:bodyPr rot="10800000"/>
            <a:lstStyle/>
            <a:p>
              <a:pPr algn="ctr">
                <a:spcBef>
                  <a:spcPct val="20000"/>
                </a:spcBef>
              </a:pPr>
              <a:endParaRPr lang="en-US" sz="2400">
                <a:latin typeface="Times New Roman" pitchFamily="18" charset="0"/>
              </a:endParaRPr>
            </a:p>
          </p:txBody>
        </p:sp>
        <p:sp>
          <p:nvSpPr>
            <p:cNvPr id="30734" name="Freeform 4"/>
            <p:cNvSpPr>
              <a:spLocks/>
            </p:cNvSpPr>
            <p:nvPr/>
          </p:nvSpPr>
          <p:spPr bwMode="auto">
            <a:xfrm>
              <a:off x="-2124" y="2975"/>
              <a:ext cx="8064" cy="1606"/>
            </a:xfrm>
            <a:custGeom>
              <a:avLst/>
              <a:gdLst>
                <a:gd name="T0" fmla="*/ 0 w 8064"/>
                <a:gd name="T1" fmla="*/ 1444 h 1606"/>
                <a:gd name="T2" fmla="*/ 828 w 8064"/>
                <a:gd name="T3" fmla="*/ 841 h 1606"/>
                <a:gd name="T4" fmla="*/ 1518 w 8064"/>
                <a:gd name="T5" fmla="*/ 607 h 1606"/>
                <a:gd name="T6" fmla="*/ 1923 w 8064"/>
                <a:gd name="T7" fmla="*/ 598 h 1606"/>
                <a:gd name="T8" fmla="*/ 2283 w 8064"/>
                <a:gd name="T9" fmla="*/ 580 h 1606"/>
                <a:gd name="T10" fmla="*/ 2688 w 8064"/>
                <a:gd name="T11" fmla="*/ 526 h 1606"/>
                <a:gd name="T12" fmla="*/ 3003 w 8064"/>
                <a:gd name="T13" fmla="*/ 382 h 1606"/>
                <a:gd name="T14" fmla="*/ 3390 w 8064"/>
                <a:gd name="T15" fmla="*/ 184 h 1606"/>
                <a:gd name="T16" fmla="*/ 3858 w 8064"/>
                <a:gd name="T17" fmla="*/ 49 h 1606"/>
                <a:gd name="T18" fmla="*/ 4170 w 8064"/>
                <a:gd name="T19" fmla="*/ 1 h 1606"/>
                <a:gd name="T20" fmla="*/ 4641 w 8064"/>
                <a:gd name="T21" fmla="*/ 58 h 1606"/>
                <a:gd name="T22" fmla="*/ 5109 w 8064"/>
                <a:gd name="T23" fmla="*/ 238 h 1606"/>
                <a:gd name="T24" fmla="*/ 5631 w 8064"/>
                <a:gd name="T25" fmla="*/ 427 h 1606"/>
                <a:gd name="T26" fmla="*/ 5955 w 8064"/>
                <a:gd name="T27" fmla="*/ 409 h 1606"/>
                <a:gd name="T28" fmla="*/ 6387 w 8064"/>
                <a:gd name="T29" fmla="*/ 526 h 1606"/>
                <a:gd name="T30" fmla="*/ 6762 w 8064"/>
                <a:gd name="T31" fmla="*/ 577 h 1606"/>
                <a:gd name="T32" fmla="*/ 8064 w 8064"/>
                <a:gd name="T33" fmla="*/ 598 h 1606"/>
                <a:gd name="T34" fmla="*/ 8037 w 8064"/>
                <a:gd name="T35" fmla="*/ 1606 h 1606"/>
                <a:gd name="T36" fmla="*/ 123 w 8064"/>
                <a:gd name="T37" fmla="*/ 1498 h 16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64"/>
                <a:gd name="T58" fmla="*/ 0 h 1606"/>
                <a:gd name="T59" fmla="*/ 8064 w 8064"/>
                <a:gd name="T60" fmla="*/ 1606 h 16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64" h="1606">
                  <a:moveTo>
                    <a:pt x="0" y="1444"/>
                  </a:moveTo>
                  <a:lnTo>
                    <a:pt x="828" y="841"/>
                  </a:lnTo>
                  <a:lnTo>
                    <a:pt x="1518" y="607"/>
                  </a:lnTo>
                  <a:cubicBezTo>
                    <a:pt x="1761" y="490"/>
                    <a:pt x="1626" y="544"/>
                    <a:pt x="1923" y="598"/>
                  </a:cubicBezTo>
                  <a:cubicBezTo>
                    <a:pt x="2076" y="427"/>
                    <a:pt x="2189" y="592"/>
                    <a:pt x="2283" y="580"/>
                  </a:cubicBezTo>
                  <a:cubicBezTo>
                    <a:pt x="2410" y="568"/>
                    <a:pt x="2621" y="421"/>
                    <a:pt x="2688" y="526"/>
                  </a:cubicBezTo>
                  <a:cubicBezTo>
                    <a:pt x="2808" y="493"/>
                    <a:pt x="2882" y="335"/>
                    <a:pt x="3003" y="382"/>
                  </a:cubicBezTo>
                  <a:cubicBezTo>
                    <a:pt x="3120" y="325"/>
                    <a:pt x="3243" y="143"/>
                    <a:pt x="3390" y="184"/>
                  </a:cubicBezTo>
                  <a:cubicBezTo>
                    <a:pt x="3552" y="229"/>
                    <a:pt x="3728" y="79"/>
                    <a:pt x="3858" y="49"/>
                  </a:cubicBezTo>
                  <a:cubicBezTo>
                    <a:pt x="3988" y="19"/>
                    <a:pt x="4040" y="0"/>
                    <a:pt x="4170" y="1"/>
                  </a:cubicBezTo>
                  <a:cubicBezTo>
                    <a:pt x="4170" y="1"/>
                    <a:pt x="4524" y="112"/>
                    <a:pt x="4641" y="58"/>
                  </a:cubicBezTo>
                  <a:cubicBezTo>
                    <a:pt x="4739" y="13"/>
                    <a:pt x="4938" y="278"/>
                    <a:pt x="5109" y="238"/>
                  </a:cubicBezTo>
                  <a:cubicBezTo>
                    <a:pt x="5262" y="202"/>
                    <a:pt x="5490" y="399"/>
                    <a:pt x="5631" y="427"/>
                  </a:cubicBezTo>
                  <a:cubicBezTo>
                    <a:pt x="5631" y="427"/>
                    <a:pt x="5955" y="409"/>
                    <a:pt x="5955" y="409"/>
                  </a:cubicBezTo>
                  <a:cubicBezTo>
                    <a:pt x="6027" y="292"/>
                    <a:pt x="6268" y="594"/>
                    <a:pt x="6387" y="526"/>
                  </a:cubicBezTo>
                  <a:cubicBezTo>
                    <a:pt x="6513" y="454"/>
                    <a:pt x="6650" y="569"/>
                    <a:pt x="6762" y="577"/>
                  </a:cubicBezTo>
                  <a:lnTo>
                    <a:pt x="8064" y="598"/>
                  </a:lnTo>
                  <a:lnTo>
                    <a:pt x="8037" y="1606"/>
                  </a:lnTo>
                  <a:lnTo>
                    <a:pt x="123" y="1498"/>
                  </a:lnTo>
                </a:path>
              </a:pathLst>
            </a:custGeom>
            <a:solidFill>
              <a:srgbClr val="339966">
                <a:alpha val="50195"/>
              </a:srgbClr>
            </a:solidFill>
            <a:ln w="9525" cap="flat" cmpd="sng">
              <a:solidFill>
                <a:schemeClr val="tx1"/>
              </a:solidFill>
              <a:prstDash val="solid"/>
              <a:round/>
              <a:headEnd/>
              <a:tailEnd/>
            </a:ln>
          </p:spPr>
          <p:txBody>
            <a:bodyPr wrap="none"/>
            <a:lstStyle/>
            <a:p>
              <a:endParaRPr lang="en-US"/>
            </a:p>
          </p:txBody>
        </p:sp>
      </p:grpSp>
      <p:sp>
        <p:nvSpPr>
          <p:cNvPr id="30723" name="AutoShape 5" descr="Woven mat"/>
          <p:cNvSpPr>
            <a:spLocks noChangeArrowheads="1"/>
          </p:cNvSpPr>
          <p:nvPr/>
        </p:nvSpPr>
        <p:spPr bwMode="auto">
          <a:xfrm rot="-5400000">
            <a:off x="609600" y="4457700"/>
            <a:ext cx="990600" cy="838200"/>
          </a:xfrm>
          <a:prstGeom prst="homePlate">
            <a:avLst>
              <a:gd name="adj" fmla="val 29545"/>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30724" name="Freeform 6"/>
          <p:cNvSpPr>
            <a:spLocks/>
          </p:cNvSpPr>
          <p:nvPr/>
        </p:nvSpPr>
        <p:spPr bwMode="auto">
          <a:xfrm>
            <a:off x="76200" y="5334000"/>
            <a:ext cx="4881563" cy="1652588"/>
          </a:xfrm>
          <a:custGeom>
            <a:avLst/>
            <a:gdLst>
              <a:gd name="T0" fmla="*/ 0 w 3075"/>
              <a:gd name="T1" fmla="*/ 38100 h 1041"/>
              <a:gd name="T2" fmla="*/ 609600 w 3075"/>
              <a:gd name="T3" fmla="*/ 38100 h 1041"/>
              <a:gd name="T4" fmla="*/ 1447800 w 3075"/>
              <a:gd name="T5" fmla="*/ 38100 h 1041"/>
              <a:gd name="T6" fmla="*/ 2286000 w 3075"/>
              <a:gd name="T7" fmla="*/ 266700 h 1041"/>
              <a:gd name="T8" fmla="*/ 2971800 w 3075"/>
              <a:gd name="T9" fmla="*/ 495300 h 1041"/>
              <a:gd name="T10" fmla="*/ 4881563 w 3075"/>
              <a:gd name="T11" fmla="*/ 1652588 h 1041"/>
              <a:gd name="T12" fmla="*/ 0 60000 65536"/>
              <a:gd name="T13" fmla="*/ 0 60000 65536"/>
              <a:gd name="T14" fmla="*/ 0 60000 65536"/>
              <a:gd name="T15" fmla="*/ 0 60000 65536"/>
              <a:gd name="T16" fmla="*/ 0 60000 65536"/>
              <a:gd name="T17" fmla="*/ 0 60000 65536"/>
              <a:gd name="T18" fmla="*/ 0 w 3075"/>
              <a:gd name="T19" fmla="*/ 0 h 1041"/>
              <a:gd name="T20" fmla="*/ 3075 w 3075"/>
              <a:gd name="T21" fmla="*/ 1041 h 1041"/>
            </a:gdLst>
            <a:ahLst/>
            <a:cxnLst>
              <a:cxn ang="T12">
                <a:pos x="T0" y="T1"/>
              </a:cxn>
              <a:cxn ang="T13">
                <a:pos x="T2" y="T3"/>
              </a:cxn>
              <a:cxn ang="T14">
                <a:pos x="T4" y="T5"/>
              </a:cxn>
              <a:cxn ang="T15">
                <a:pos x="T6" y="T7"/>
              </a:cxn>
              <a:cxn ang="T16">
                <a:pos x="T8" y="T9"/>
              </a:cxn>
              <a:cxn ang="T17">
                <a:pos x="T10" y="T11"/>
              </a:cxn>
            </a:cxnLst>
            <a:rect l="T18" t="T19" r="T20" b="T21"/>
            <a:pathLst>
              <a:path w="3075" h="1041">
                <a:moveTo>
                  <a:pt x="0" y="24"/>
                </a:moveTo>
                <a:cubicBezTo>
                  <a:pt x="116" y="24"/>
                  <a:pt x="232" y="24"/>
                  <a:pt x="384" y="24"/>
                </a:cubicBezTo>
                <a:cubicBezTo>
                  <a:pt x="536" y="24"/>
                  <a:pt x="736" y="0"/>
                  <a:pt x="912" y="24"/>
                </a:cubicBezTo>
                <a:cubicBezTo>
                  <a:pt x="1088" y="48"/>
                  <a:pt x="1280" y="120"/>
                  <a:pt x="1440" y="168"/>
                </a:cubicBezTo>
                <a:cubicBezTo>
                  <a:pt x="1600" y="216"/>
                  <a:pt x="1600" y="167"/>
                  <a:pt x="1872" y="312"/>
                </a:cubicBezTo>
                <a:cubicBezTo>
                  <a:pt x="2144" y="457"/>
                  <a:pt x="2825" y="889"/>
                  <a:pt x="3075" y="1041"/>
                </a:cubicBezTo>
              </a:path>
            </a:pathLst>
          </a:custGeom>
          <a:noFill/>
          <a:ln w="28575" cap="flat" cmpd="sng">
            <a:solidFill>
              <a:schemeClr val="tx1"/>
            </a:solidFill>
            <a:prstDash val="solid"/>
            <a:round/>
            <a:headEnd/>
            <a:tailEnd/>
          </a:ln>
        </p:spPr>
        <p:txBody>
          <a:bodyPr wrap="none"/>
          <a:lstStyle/>
          <a:p>
            <a:endParaRPr lang="en-US"/>
          </a:p>
        </p:txBody>
      </p:sp>
      <p:grpSp>
        <p:nvGrpSpPr>
          <p:cNvPr id="30725" name="Group 9"/>
          <p:cNvGrpSpPr>
            <a:grpSpLocks/>
          </p:cNvGrpSpPr>
          <p:nvPr/>
        </p:nvGrpSpPr>
        <p:grpSpPr bwMode="auto">
          <a:xfrm>
            <a:off x="1828800" y="4724400"/>
            <a:ext cx="228600" cy="750888"/>
            <a:chOff x="5424" y="0"/>
            <a:chExt cx="144" cy="473"/>
          </a:xfrm>
        </p:grpSpPr>
        <p:sp>
          <p:nvSpPr>
            <p:cNvPr id="30727" name="Oval 10"/>
            <p:cNvSpPr>
              <a:spLocks noChangeArrowheads="1"/>
            </p:cNvSpPr>
            <p:nvPr/>
          </p:nvSpPr>
          <p:spPr bwMode="auto">
            <a:xfrm>
              <a:off x="5424" y="0"/>
              <a:ext cx="144" cy="137"/>
            </a:xfrm>
            <a:prstGeom prst="ellipse">
              <a:avLst/>
            </a:prstGeom>
            <a:solidFill>
              <a:srgbClr val="FFFFFF"/>
            </a:solidFill>
            <a:ln w="28575">
              <a:solidFill>
                <a:schemeClr val="tx1"/>
              </a:solidFill>
              <a:round/>
              <a:headEnd/>
              <a:tailEnd/>
            </a:ln>
          </p:spPr>
          <p:txBody>
            <a:bodyPr wrap="none" anchor="ctr"/>
            <a:lstStyle/>
            <a:p>
              <a:endParaRPr lang="en-US"/>
            </a:p>
          </p:txBody>
        </p:sp>
        <p:sp>
          <p:nvSpPr>
            <p:cNvPr id="30728" name="Line 11"/>
            <p:cNvSpPr>
              <a:spLocks noChangeShapeType="1"/>
            </p:cNvSpPr>
            <p:nvPr/>
          </p:nvSpPr>
          <p:spPr bwMode="auto">
            <a:xfrm>
              <a:off x="5496" y="137"/>
              <a:ext cx="0" cy="206"/>
            </a:xfrm>
            <a:prstGeom prst="line">
              <a:avLst/>
            </a:prstGeom>
            <a:noFill/>
            <a:ln w="28575">
              <a:solidFill>
                <a:schemeClr val="tx1"/>
              </a:solidFill>
              <a:round/>
              <a:headEnd/>
              <a:tailEnd/>
            </a:ln>
          </p:spPr>
          <p:txBody>
            <a:bodyPr wrap="none"/>
            <a:lstStyle/>
            <a:p>
              <a:endParaRPr lang="en-US"/>
            </a:p>
          </p:txBody>
        </p:sp>
        <p:sp>
          <p:nvSpPr>
            <p:cNvPr id="30729" name="Line 12"/>
            <p:cNvSpPr>
              <a:spLocks noChangeShapeType="1"/>
            </p:cNvSpPr>
            <p:nvPr/>
          </p:nvSpPr>
          <p:spPr bwMode="auto">
            <a:xfrm flipV="1">
              <a:off x="5424" y="336"/>
              <a:ext cx="72" cy="137"/>
            </a:xfrm>
            <a:prstGeom prst="line">
              <a:avLst/>
            </a:prstGeom>
            <a:noFill/>
            <a:ln w="28575">
              <a:solidFill>
                <a:schemeClr val="tx1"/>
              </a:solidFill>
              <a:round/>
              <a:headEnd/>
              <a:tailEnd/>
            </a:ln>
          </p:spPr>
          <p:txBody>
            <a:bodyPr wrap="none"/>
            <a:lstStyle/>
            <a:p>
              <a:endParaRPr lang="en-US"/>
            </a:p>
          </p:txBody>
        </p:sp>
        <p:sp>
          <p:nvSpPr>
            <p:cNvPr id="30730" name="Line 13"/>
            <p:cNvSpPr>
              <a:spLocks noChangeShapeType="1"/>
            </p:cNvSpPr>
            <p:nvPr/>
          </p:nvSpPr>
          <p:spPr bwMode="auto">
            <a:xfrm flipV="1">
              <a:off x="5496" y="137"/>
              <a:ext cx="72" cy="137"/>
            </a:xfrm>
            <a:prstGeom prst="line">
              <a:avLst/>
            </a:prstGeom>
            <a:noFill/>
            <a:ln w="28575">
              <a:solidFill>
                <a:schemeClr val="tx1"/>
              </a:solidFill>
              <a:round/>
              <a:headEnd/>
              <a:tailEnd/>
            </a:ln>
          </p:spPr>
          <p:txBody>
            <a:bodyPr wrap="none"/>
            <a:lstStyle/>
            <a:p>
              <a:endParaRPr lang="en-US"/>
            </a:p>
          </p:txBody>
        </p:sp>
        <p:sp>
          <p:nvSpPr>
            <p:cNvPr id="30731" name="Line 14"/>
            <p:cNvSpPr>
              <a:spLocks noChangeShapeType="1"/>
            </p:cNvSpPr>
            <p:nvPr/>
          </p:nvSpPr>
          <p:spPr bwMode="auto">
            <a:xfrm>
              <a:off x="5496" y="336"/>
              <a:ext cx="72" cy="137"/>
            </a:xfrm>
            <a:prstGeom prst="line">
              <a:avLst/>
            </a:prstGeom>
            <a:noFill/>
            <a:ln w="28575">
              <a:solidFill>
                <a:schemeClr val="tx1"/>
              </a:solidFill>
              <a:round/>
              <a:headEnd/>
              <a:tailEnd/>
            </a:ln>
          </p:spPr>
          <p:txBody>
            <a:bodyPr wrap="none"/>
            <a:lstStyle/>
            <a:p>
              <a:endParaRPr lang="en-US"/>
            </a:p>
          </p:txBody>
        </p:sp>
        <p:sp>
          <p:nvSpPr>
            <p:cNvPr id="30732" name="Line 15"/>
            <p:cNvSpPr>
              <a:spLocks noChangeShapeType="1"/>
            </p:cNvSpPr>
            <p:nvPr/>
          </p:nvSpPr>
          <p:spPr bwMode="auto">
            <a:xfrm>
              <a:off x="5424" y="137"/>
              <a:ext cx="72" cy="137"/>
            </a:xfrm>
            <a:prstGeom prst="line">
              <a:avLst/>
            </a:prstGeom>
            <a:noFill/>
            <a:ln w="28575">
              <a:solidFill>
                <a:schemeClr val="tx1"/>
              </a:solidFill>
              <a:round/>
              <a:headEnd/>
              <a:tailEnd/>
            </a:ln>
          </p:spPr>
          <p:txBody>
            <a:bodyPr wrap="none"/>
            <a:lstStyle/>
            <a:p>
              <a:endParaRPr lang="en-US"/>
            </a:p>
          </p:txBody>
        </p:sp>
      </p:grpSp>
      <p:sp>
        <p:nvSpPr>
          <p:cNvPr id="16400" name="AutoShape 16"/>
          <p:cNvSpPr>
            <a:spLocks noChangeArrowheads="1"/>
          </p:cNvSpPr>
          <p:nvPr/>
        </p:nvSpPr>
        <p:spPr bwMode="auto">
          <a:xfrm>
            <a:off x="1981200" y="3048000"/>
            <a:ext cx="2971800" cy="1524000"/>
          </a:xfrm>
          <a:prstGeom prst="wedgeEllipseCallout">
            <a:avLst>
              <a:gd name="adj1" fmla="val -41185"/>
              <a:gd name="adj2" fmla="val 56042"/>
            </a:avLst>
          </a:prstGeom>
          <a:solidFill>
            <a:schemeClr val="accent1"/>
          </a:solidFill>
          <a:ln w="9525">
            <a:solidFill>
              <a:schemeClr val="tx1"/>
            </a:solidFill>
            <a:miter lim="800000"/>
            <a:headEnd/>
            <a:tailEnd/>
          </a:ln>
        </p:spPr>
        <p:txBody>
          <a:bodyPr/>
          <a:lstStyle/>
          <a:p>
            <a:pPr algn="ctr">
              <a:spcBef>
                <a:spcPct val="20000"/>
              </a:spcBef>
            </a:pPr>
            <a:r>
              <a:rPr lang="en-US" sz="2400">
                <a:latin typeface="Times New Roman" pitchFamily="18" charset="0"/>
              </a:rPr>
              <a:t>Hey! Let’s check out the storm!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00"/>
                                        </p:tgtEl>
                                        <p:attrNameLst>
                                          <p:attrName>style.visibility</p:attrName>
                                        </p:attrNameLst>
                                      </p:cBhvr>
                                      <p:to>
                                        <p:strVal val="visible"/>
                                      </p:to>
                                    </p:set>
                                    <p:animEffect transition="in" filter="dissolve">
                                      <p:cBhvr>
                                        <p:cTn id="7" dur="500"/>
                                        <p:tgtEl>
                                          <p:spTgt spid="16400"/>
                                        </p:tgtEl>
                                      </p:cBhvr>
                                    </p:animEffect>
                                  </p:childTnLst>
                                  <p:subTnLst>
                                    <p:set>
                                      <p:cBhvr override="childStyle">
                                        <p:cTn dur="1" fill="hold" display="0" masterRel="nextClick" afterEffect="1"/>
                                        <p:tgtEl>
                                          <p:spTgt spid="1640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7"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1+#ppt_w/2"/>
                                          </p:val>
                                        </p:tav>
                                        <p:tav tm="100000">
                                          <p:val>
                                            <p:strVal val="#ppt_x"/>
                                          </p:val>
                                        </p:tav>
                                      </p:tavLst>
                                    </p:anim>
                                    <p:anim calcmode="lin" valueType="num">
                                      <p:cBhvr additive="base">
                                        <p:cTn id="13" dur="5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0"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3276600" y="2133600"/>
            <a:ext cx="12706350" cy="5138738"/>
            <a:chOff x="-2064" y="1344"/>
            <a:chExt cx="8004" cy="3237"/>
          </a:xfrm>
        </p:grpSpPr>
        <p:sp>
          <p:nvSpPr>
            <p:cNvPr id="31756" name="AutoShape 3"/>
            <p:cNvSpPr>
              <a:spLocks noChangeArrowheads="1"/>
            </p:cNvSpPr>
            <p:nvPr/>
          </p:nvSpPr>
          <p:spPr bwMode="auto">
            <a:xfrm rot="-10739263">
              <a:off x="462" y="1344"/>
              <a:ext cx="3552" cy="960"/>
            </a:xfrm>
            <a:prstGeom prst="cloudCallout">
              <a:avLst>
                <a:gd name="adj1" fmla="val -39046"/>
                <a:gd name="adj2" fmla="val -449"/>
              </a:avLst>
            </a:prstGeom>
            <a:solidFill>
              <a:schemeClr val="accent1"/>
            </a:solidFill>
            <a:ln w="9525">
              <a:solidFill>
                <a:schemeClr val="tx1"/>
              </a:solidFill>
              <a:round/>
              <a:headEnd/>
              <a:tailEnd/>
            </a:ln>
          </p:spPr>
          <p:txBody>
            <a:bodyPr rot="10800000"/>
            <a:lstStyle/>
            <a:p>
              <a:pPr algn="ctr">
                <a:spcBef>
                  <a:spcPct val="20000"/>
                </a:spcBef>
              </a:pPr>
              <a:endParaRPr lang="en-US" sz="2400">
                <a:latin typeface="Times New Roman" pitchFamily="18" charset="0"/>
              </a:endParaRPr>
            </a:p>
          </p:txBody>
        </p:sp>
        <p:sp>
          <p:nvSpPr>
            <p:cNvPr id="31757" name="Freeform 4"/>
            <p:cNvSpPr>
              <a:spLocks/>
            </p:cNvSpPr>
            <p:nvPr/>
          </p:nvSpPr>
          <p:spPr bwMode="auto">
            <a:xfrm>
              <a:off x="-2064" y="2975"/>
              <a:ext cx="8004" cy="1606"/>
            </a:xfrm>
            <a:custGeom>
              <a:avLst/>
              <a:gdLst>
                <a:gd name="T0" fmla="*/ 0 w 8004"/>
                <a:gd name="T1" fmla="*/ 553 h 1606"/>
                <a:gd name="T2" fmla="*/ 1215 w 8004"/>
                <a:gd name="T3" fmla="*/ 634 h 1606"/>
                <a:gd name="T4" fmla="*/ 1458 w 8004"/>
                <a:gd name="T5" fmla="*/ 607 h 1606"/>
                <a:gd name="T6" fmla="*/ 1863 w 8004"/>
                <a:gd name="T7" fmla="*/ 598 h 1606"/>
                <a:gd name="T8" fmla="*/ 2223 w 8004"/>
                <a:gd name="T9" fmla="*/ 580 h 1606"/>
                <a:gd name="T10" fmla="*/ 2628 w 8004"/>
                <a:gd name="T11" fmla="*/ 526 h 1606"/>
                <a:gd name="T12" fmla="*/ 2943 w 8004"/>
                <a:gd name="T13" fmla="*/ 382 h 1606"/>
                <a:gd name="T14" fmla="*/ 3330 w 8004"/>
                <a:gd name="T15" fmla="*/ 184 h 1606"/>
                <a:gd name="T16" fmla="*/ 3798 w 8004"/>
                <a:gd name="T17" fmla="*/ 49 h 1606"/>
                <a:gd name="T18" fmla="*/ 4110 w 8004"/>
                <a:gd name="T19" fmla="*/ 1 h 1606"/>
                <a:gd name="T20" fmla="*/ 4581 w 8004"/>
                <a:gd name="T21" fmla="*/ 58 h 1606"/>
                <a:gd name="T22" fmla="*/ 5049 w 8004"/>
                <a:gd name="T23" fmla="*/ 238 h 1606"/>
                <a:gd name="T24" fmla="*/ 5571 w 8004"/>
                <a:gd name="T25" fmla="*/ 427 h 1606"/>
                <a:gd name="T26" fmla="*/ 5895 w 8004"/>
                <a:gd name="T27" fmla="*/ 409 h 1606"/>
                <a:gd name="T28" fmla="*/ 6327 w 8004"/>
                <a:gd name="T29" fmla="*/ 526 h 1606"/>
                <a:gd name="T30" fmla="*/ 6702 w 8004"/>
                <a:gd name="T31" fmla="*/ 577 h 1606"/>
                <a:gd name="T32" fmla="*/ 8004 w 8004"/>
                <a:gd name="T33" fmla="*/ 598 h 1606"/>
                <a:gd name="T34" fmla="*/ 7977 w 8004"/>
                <a:gd name="T35" fmla="*/ 1606 h 1606"/>
                <a:gd name="T36" fmla="*/ 63 w 8004"/>
                <a:gd name="T37" fmla="*/ 1498 h 16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04"/>
                <a:gd name="T58" fmla="*/ 0 h 1606"/>
                <a:gd name="T59" fmla="*/ 8004 w 8004"/>
                <a:gd name="T60" fmla="*/ 1606 h 16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04" h="1606">
                  <a:moveTo>
                    <a:pt x="0" y="553"/>
                  </a:moveTo>
                  <a:lnTo>
                    <a:pt x="1215" y="634"/>
                  </a:lnTo>
                  <a:lnTo>
                    <a:pt x="1458" y="607"/>
                  </a:lnTo>
                  <a:cubicBezTo>
                    <a:pt x="1701" y="490"/>
                    <a:pt x="1566" y="544"/>
                    <a:pt x="1863" y="598"/>
                  </a:cubicBezTo>
                  <a:cubicBezTo>
                    <a:pt x="2016" y="427"/>
                    <a:pt x="2129" y="592"/>
                    <a:pt x="2223" y="580"/>
                  </a:cubicBezTo>
                  <a:cubicBezTo>
                    <a:pt x="2350" y="568"/>
                    <a:pt x="2561" y="421"/>
                    <a:pt x="2628" y="526"/>
                  </a:cubicBezTo>
                  <a:cubicBezTo>
                    <a:pt x="2748" y="493"/>
                    <a:pt x="2822" y="335"/>
                    <a:pt x="2943" y="382"/>
                  </a:cubicBezTo>
                  <a:cubicBezTo>
                    <a:pt x="3060" y="325"/>
                    <a:pt x="3183" y="143"/>
                    <a:pt x="3330" y="184"/>
                  </a:cubicBezTo>
                  <a:cubicBezTo>
                    <a:pt x="3492" y="229"/>
                    <a:pt x="3668" y="79"/>
                    <a:pt x="3798" y="49"/>
                  </a:cubicBezTo>
                  <a:cubicBezTo>
                    <a:pt x="3928" y="19"/>
                    <a:pt x="3980" y="0"/>
                    <a:pt x="4110" y="1"/>
                  </a:cubicBezTo>
                  <a:cubicBezTo>
                    <a:pt x="4110" y="1"/>
                    <a:pt x="4464" y="112"/>
                    <a:pt x="4581" y="58"/>
                  </a:cubicBezTo>
                  <a:cubicBezTo>
                    <a:pt x="4679" y="13"/>
                    <a:pt x="4878" y="278"/>
                    <a:pt x="5049" y="238"/>
                  </a:cubicBezTo>
                  <a:cubicBezTo>
                    <a:pt x="5202" y="202"/>
                    <a:pt x="5430" y="399"/>
                    <a:pt x="5571" y="427"/>
                  </a:cubicBezTo>
                  <a:cubicBezTo>
                    <a:pt x="5571" y="427"/>
                    <a:pt x="5895" y="409"/>
                    <a:pt x="5895" y="409"/>
                  </a:cubicBezTo>
                  <a:cubicBezTo>
                    <a:pt x="5967" y="292"/>
                    <a:pt x="6208" y="594"/>
                    <a:pt x="6327" y="526"/>
                  </a:cubicBezTo>
                  <a:cubicBezTo>
                    <a:pt x="6453" y="454"/>
                    <a:pt x="6590" y="569"/>
                    <a:pt x="6702" y="577"/>
                  </a:cubicBezTo>
                  <a:lnTo>
                    <a:pt x="8004" y="598"/>
                  </a:lnTo>
                  <a:lnTo>
                    <a:pt x="7977" y="1606"/>
                  </a:lnTo>
                  <a:lnTo>
                    <a:pt x="63" y="1498"/>
                  </a:lnTo>
                </a:path>
              </a:pathLst>
            </a:custGeom>
            <a:solidFill>
              <a:srgbClr val="339966">
                <a:alpha val="50195"/>
              </a:srgbClr>
            </a:solidFill>
            <a:ln w="9525" cap="flat" cmpd="sng">
              <a:solidFill>
                <a:schemeClr val="tx1"/>
              </a:solidFill>
              <a:prstDash val="solid"/>
              <a:round/>
              <a:headEnd/>
              <a:tailEnd/>
            </a:ln>
          </p:spPr>
          <p:txBody>
            <a:bodyPr wrap="none"/>
            <a:lstStyle/>
            <a:p>
              <a:endParaRPr lang="en-US"/>
            </a:p>
          </p:txBody>
        </p:sp>
      </p:grpSp>
      <p:sp>
        <p:nvSpPr>
          <p:cNvPr id="31747" name="AutoShape 5" descr="Woven mat"/>
          <p:cNvSpPr>
            <a:spLocks noChangeArrowheads="1"/>
          </p:cNvSpPr>
          <p:nvPr/>
        </p:nvSpPr>
        <p:spPr bwMode="auto">
          <a:xfrm rot="-986004">
            <a:off x="990600" y="4495800"/>
            <a:ext cx="990600" cy="838200"/>
          </a:xfrm>
          <a:prstGeom prst="homePlate">
            <a:avLst>
              <a:gd name="adj" fmla="val 29545"/>
            </a:avLst>
          </a:prstGeom>
          <a:blipFill dpi="0" rotWithShape="0">
            <a:blip r:embed="rId4"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31748" name="Freeform 6"/>
          <p:cNvSpPr>
            <a:spLocks/>
          </p:cNvSpPr>
          <p:nvPr/>
        </p:nvSpPr>
        <p:spPr bwMode="auto">
          <a:xfrm>
            <a:off x="76200" y="5334000"/>
            <a:ext cx="4881563" cy="1652588"/>
          </a:xfrm>
          <a:custGeom>
            <a:avLst/>
            <a:gdLst>
              <a:gd name="T0" fmla="*/ 0 w 3075"/>
              <a:gd name="T1" fmla="*/ 38100 h 1041"/>
              <a:gd name="T2" fmla="*/ 609600 w 3075"/>
              <a:gd name="T3" fmla="*/ 38100 h 1041"/>
              <a:gd name="T4" fmla="*/ 1447800 w 3075"/>
              <a:gd name="T5" fmla="*/ 38100 h 1041"/>
              <a:gd name="T6" fmla="*/ 2286000 w 3075"/>
              <a:gd name="T7" fmla="*/ 266700 h 1041"/>
              <a:gd name="T8" fmla="*/ 2971800 w 3075"/>
              <a:gd name="T9" fmla="*/ 495300 h 1041"/>
              <a:gd name="T10" fmla="*/ 4881563 w 3075"/>
              <a:gd name="T11" fmla="*/ 1652588 h 1041"/>
              <a:gd name="T12" fmla="*/ 0 60000 65536"/>
              <a:gd name="T13" fmla="*/ 0 60000 65536"/>
              <a:gd name="T14" fmla="*/ 0 60000 65536"/>
              <a:gd name="T15" fmla="*/ 0 60000 65536"/>
              <a:gd name="T16" fmla="*/ 0 60000 65536"/>
              <a:gd name="T17" fmla="*/ 0 60000 65536"/>
              <a:gd name="T18" fmla="*/ 0 w 3075"/>
              <a:gd name="T19" fmla="*/ 0 h 1041"/>
              <a:gd name="T20" fmla="*/ 3075 w 3075"/>
              <a:gd name="T21" fmla="*/ 1041 h 1041"/>
            </a:gdLst>
            <a:ahLst/>
            <a:cxnLst>
              <a:cxn ang="T12">
                <a:pos x="T0" y="T1"/>
              </a:cxn>
              <a:cxn ang="T13">
                <a:pos x="T2" y="T3"/>
              </a:cxn>
              <a:cxn ang="T14">
                <a:pos x="T4" y="T5"/>
              </a:cxn>
              <a:cxn ang="T15">
                <a:pos x="T6" y="T7"/>
              </a:cxn>
              <a:cxn ang="T16">
                <a:pos x="T8" y="T9"/>
              </a:cxn>
              <a:cxn ang="T17">
                <a:pos x="T10" y="T11"/>
              </a:cxn>
            </a:cxnLst>
            <a:rect l="T18" t="T19" r="T20" b="T21"/>
            <a:pathLst>
              <a:path w="3075" h="1041">
                <a:moveTo>
                  <a:pt x="0" y="24"/>
                </a:moveTo>
                <a:cubicBezTo>
                  <a:pt x="116" y="24"/>
                  <a:pt x="232" y="24"/>
                  <a:pt x="384" y="24"/>
                </a:cubicBezTo>
                <a:cubicBezTo>
                  <a:pt x="536" y="24"/>
                  <a:pt x="736" y="0"/>
                  <a:pt x="912" y="24"/>
                </a:cubicBezTo>
                <a:cubicBezTo>
                  <a:pt x="1088" y="48"/>
                  <a:pt x="1280" y="120"/>
                  <a:pt x="1440" y="168"/>
                </a:cubicBezTo>
                <a:cubicBezTo>
                  <a:pt x="1600" y="216"/>
                  <a:pt x="1600" y="167"/>
                  <a:pt x="1872" y="312"/>
                </a:cubicBezTo>
                <a:cubicBezTo>
                  <a:pt x="2144" y="457"/>
                  <a:pt x="2825" y="889"/>
                  <a:pt x="3075" y="1041"/>
                </a:cubicBezTo>
              </a:path>
            </a:pathLst>
          </a:custGeom>
          <a:noFill/>
          <a:ln w="28575" cap="flat" cmpd="sng">
            <a:solidFill>
              <a:schemeClr val="tx1"/>
            </a:solidFill>
            <a:prstDash val="solid"/>
            <a:round/>
            <a:headEnd/>
            <a:tailEnd/>
          </a:ln>
        </p:spPr>
        <p:txBody>
          <a:bodyPr wrap="none"/>
          <a:lstStyle/>
          <a:p>
            <a:endParaRPr lang="en-US"/>
          </a:p>
        </p:txBody>
      </p:sp>
      <p:grpSp>
        <p:nvGrpSpPr>
          <p:cNvPr id="31749" name="Group 7"/>
          <p:cNvGrpSpPr>
            <a:grpSpLocks/>
          </p:cNvGrpSpPr>
          <p:nvPr/>
        </p:nvGrpSpPr>
        <p:grpSpPr bwMode="auto">
          <a:xfrm rot="-4372219">
            <a:off x="4833144" y="4768056"/>
            <a:ext cx="228600" cy="750888"/>
            <a:chOff x="5424" y="0"/>
            <a:chExt cx="144" cy="473"/>
          </a:xfrm>
        </p:grpSpPr>
        <p:sp>
          <p:nvSpPr>
            <p:cNvPr id="31750" name="Oval 8"/>
            <p:cNvSpPr>
              <a:spLocks noChangeArrowheads="1"/>
            </p:cNvSpPr>
            <p:nvPr/>
          </p:nvSpPr>
          <p:spPr bwMode="auto">
            <a:xfrm>
              <a:off x="5424" y="0"/>
              <a:ext cx="144" cy="137"/>
            </a:xfrm>
            <a:prstGeom prst="ellipse">
              <a:avLst/>
            </a:prstGeom>
            <a:solidFill>
              <a:srgbClr val="FFFFFF"/>
            </a:solidFill>
            <a:ln w="28575">
              <a:solidFill>
                <a:schemeClr val="tx1"/>
              </a:solidFill>
              <a:round/>
              <a:headEnd/>
              <a:tailEnd/>
            </a:ln>
          </p:spPr>
          <p:txBody>
            <a:bodyPr wrap="none" anchor="ctr"/>
            <a:lstStyle/>
            <a:p>
              <a:endParaRPr lang="en-US"/>
            </a:p>
          </p:txBody>
        </p:sp>
        <p:sp>
          <p:nvSpPr>
            <p:cNvPr id="31751" name="Line 9"/>
            <p:cNvSpPr>
              <a:spLocks noChangeShapeType="1"/>
            </p:cNvSpPr>
            <p:nvPr/>
          </p:nvSpPr>
          <p:spPr bwMode="auto">
            <a:xfrm>
              <a:off x="5496" y="137"/>
              <a:ext cx="0" cy="206"/>
            </a:xfrm>
            <a:prstGeom prst="line">
              <a:avLst/>
            </a:prstGeom>
            <a:noFill/>
            <a:ln w="28575">
              <a:solidFill>
                <a:schemeClr val="tx1"/>
              </a:solidFill>
              <a:round/>
              <a:headEnd/>
              <a:tailEnd/>
            </a:ln>
          </p:spPr>
          <p:txBody>
            <a:bodyPr wrap="none"/>
            <a:lstStyle/>
            <a:p>
              <a:endParaRPr lang="en-US"/>
            </a:p>
          </p:txBody>
        </p:sp>
        <p:sp>
          <p:nvSpPr>
            <p:cNvPr id="31752" name="Line 10"/>
            <p:cNvSpPr>
              <a:spLocks noChangeShapeType="1"/>
            </p:cNvSpPr>
            <p:nvPr/>
          </p:nvSpPr>
          <p:spPr bwMode="auto">
            <a:xfrm flipV="1">
              <a:off x="5424" y="336"/>
              <a:ext cx="72" cy="137"/>
            </a:xfrm>
            <a:prstGeom prst="line">
              <a:avLst/>
            </a:prstGeom>
            <a:noFill/>
            <a:ln w="28575">
              <a:solidFill>
                <a:schemeClr val="tx1"/>
              </a:solidFill>
              <a:round/>
              <a:headEnd/>
              <a:tailEnd/>
            </a:ln>
          </p:spPr>
          <p:txBody>
            <a:bodyPr wrap="none"/>
            <a:lstStyle/>
            <a:p>
              <a:endParaRPr lang="en-US"/>
            </a:p>
          </p:txBody>
        </p:sp>
        <p:sp>
          <p:nvSpPr>
            <p:cNvPr id="31753" name="Line 11"/>
            <p:cNvSpPr>
              <a:spLocks noChangeShapeType="1"/>
            </p:cNvSpPr>
            <p:nvPr/>
          </p:nvSpPr>
          <p:spPr bwMode="auto">
            <a:xfrm flipV="1">
              <a:off x="5496" y="137"/>
              <a:ext cx="72" cy="137"/>
            </a:xfrm>
            <a:prstGeom prst="line">
              <a:avLst/>
            </a:prstGeom>
            <a:noFill/>
            <a:ln w="28575">
              <a:solidFill>
                <a:schemeClr val="tx1"/>
              </a:solidFill>
              <a:round/>
              <a:headEnd/>
              <a:tailEnd/>
            </a:ln>
          </p:spPr>
          <p:txBody>
            <a:bodyPr wrap="none"/>
            <a:lstStyle/>
            <a:p>
              <a:endParaRPr lang="en-US"/>
            </a:p>
          </p:txBody>
        </p:sp>
        <p:sp>
          <p:nvSpPr>
            <p:cNvPr id="31754" name="Line 12"/>
            <p:cNvSpPr>
              <a:spLocks noChangeShapeType="1"/>
            </p:cNvSpPr>
            <p:nvPr/>
          </p:nvSpPr>
          <p:spPr bwMode="auto">
            <a:xfrm>
              <a:off x="5496" y="336"/>
              <a:ext cx="72" cy="137"/>
            </a:xfrm>
            <a:prstGeom prst="line">
              <a:avLst/>
            </a:prstGeom>
            <a:noFill/>
            <a:ln w="28575">
              <a:solidFill>
                <a:schemeClr val="tx1"/>
              </a:solidFill>
              <a:round/>
              <a:headEnd/>
              <a:tailEnd/>
            </a:ln>
          </p:spPr>
          <p:txBody>
            <a:bodyPr wrap="none"/>
            <a:lstStyle/>
            <a:p>
              <a:endParaRPr lang="en-US"/>
            </a:p>
          </p:txBody>
        </p:sp>
        <p:sp>
          <p:nvSpPr>
            <p:cNvPr id="31755" name="Line 13"/>
            <p:cNvSpPr>
              <a:spLocks noChangeShapeType="1"/>
            </p:cNvSpPr>
            <p:nvPr/>
          </p:nvSpPr>
          <p:spPr bwMode="auto">
            <a:xfrm>
              <a:off x="5424" y="137"/>
              <a:ext cx="72" cy="137"/>
            </a:xfrm>
            <a:prstGeom prst="line">
              <a:avLst/>
            </a:prstGeom>
            <a:noFill/>
            <a:ln w="28575">
              <a:solidFill>
                <a:schemeClr val="tx1"/>
              </a:solidFill>
              <a:round/>
              <a:headEnd/>
              <a:tailEnd/>
            </a:ln>
          </p:spPr>
          <p:txBody>
            <a:bodyPr wrap="none"/>
            <a:lstStyle/>
            <a:p>
              <a:endParaRPr lang="en-US"/>
            </a:p>
          </p:txBody>
        </p:sp>
      </p:grpSp>
    </p:spTree>
    <p:custDataLst>
      <p:tags r:id="rId1"/>
    </p:custDataLst>
  </p:cSld>
  <p:clrMapOvr>
    <a:masterClrMapping/>
  </p:clrMapOvr>
  <p:transition>
    <p:dissolve/>
    <p:sndAc>
      <p:stSnd>
        <p:snd r:embed="rId3" name="bogus.wav"/>
      </p:stSnd>
    </p:sndAc>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4" descr="hurricanetrak"/>
          <p:cNvPicPr>
            <a:picLocks noChangeAspect="1" noChangeArrowheads="1"/>
          </p:cNvPicPr>
          <p:nvPr/>
        </p:nvPicPr>
        <p:blipFill>
          <a:blip r:embed="rId3" cstate="print"/>
          <a:srcRect/>
          <a:stretch>
            <a:fillRect/>
          </a:stretch>
        </p:blipFill>
        <p:spPr bwMode="auto">
          <a:xfrm>
            <a:off x="533400" y="1022350"/>
            <a:ext cx="8160862" cy="5530850"/>
          </a:xfrm>
          <a:prstGeom prst="rect">
            <a:avLst/>
          </a:prstGeom>
          <a:noFill/>
          <a:ln w="9525">
            <a:noFill/>
            <a:miter lim="800000"/>
            <a:headEnd/>
            <a:tailEnd/>
          </a:ln>
        </p:spPr>
      </p:pic>
      <p:sp>
        <p:nvSpPr>
          <p:cNvPr id="41989" name="Rectangle 5"/>
          <p:cNvSpPr>
            <a:spLocks noGrp="1" noChangeArrowheads="1"/>
          </p:cNvSpPr>
          <p:nvPr>
            <p:ph type="title"/>
          </p:nvPr>
        </p:nvSpPr>
        <p:spPr/>
        <p:txBody>
          <a:bodyPr anchor="t" anchorCtr="0"/>
          <a:lstStyle/>
          <a:p>
            <a:pPr eaLnBrk="1" hangingPunct="1">
              <a:defRPr/>
            </a:pPr>
            <a:r>
              <a:rPr lang="en-US" smtClean="0"/>
              <a:t>Hurricane Tracks</a:t>
            </a: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04800" y="188913"/>
            <a:ext cx="8686800" cy="6924675"/>
          </a:xfrm>
          <a:prstGeom prst="rect">
            <a:avLst/>
          </a:prstGeom>
          <a:noFill/>
          <a:ln w="9525">
            <a:noFill/>
            <a:miter lim="800000"/>
            <a:headEnd/>
            <a:tailEnd/>
          </a:ln>
        </p:spPr>
        <p:txBody>
          <a:bodyPr>
            <a:spAutoFit/>
          </a:bodyPr>
          <a:lstStyle/>
          <a:p>
            <a:pPr>
              <a:spcBef>
                <a:spcPct val="50000"/>
              </a:spcBef>
            </a:pPr>
            <a:r>
              <a:rPr lang="en-US" sz="4000" dirty="0">
                <a:solidFill>
                  <a:srgbClr val="FF0000"/>
                </a:solidFill>
                <a:latin typeface="Tahoma" pitchFamily="34" charset="0"/>
                <a:cs typeface="Tahoma" pitchFamily="34" charset="0"/>
              </a:rPr>
              <a:t>The BIG STORM TIP of the day:</a:t>
            </a:r>
            <a:r>
              <a:rPr lang="en-US" sz="4000" dirty="0">
                <a:latin typeface="Tahoma" pitchFamily="34" charset="0"/>
                <a:cs typeface="Tahoma" pitchFamily="34" charset="0"/>
              </a:rPr>
              <a:t/>
            </a:r>
            <a:br>
              <a:rPr lang="en-US" sz="4000" dirty="0">
                <a:latin typeface="Tahoma" pitchFamily="34" charset="0"/>
                <a:cs typeface="Tahoma" pitchFamily="34" charset="0"/>
              </a:rPr>
            </a:br>
            <a:endParaRPr lang="en-US" sz="4000" dirty="0">
              <a:latin typeface="Tahoma" pitchFamily="34" charset="0"/>
              <a:cs typeface="Tahoma" pitchFamily="34" charset="0"/>
            </a:endParaRPr>
          </a:p>
          <a:p>
            <a:pPr>
              <a:spcBef>
                <a:spcPct val="50000"/>
              </a:spcBef>
            </a:pPr>
            <a:r>
              <a:rPr lang="en-US" sz="2800" dirty="0">
                <a:latin typeface="Tahoma" pitchFamily="34" charset="0"/>
                <a:cs typeface="Tahoma" pitchFamily="34" charset="0"/>
              </a:rPr>
              <a:t>When your electricity goes out, and you go to bed at night, be sure to turn off everything that was on before it went out, or when it is unexpectedly restored in the middle of the night, every light, every computer, your dishwasher, your blow dryer, your washing machine, your microwave and your fans will all come on all at once.  1) You'll just about have a heart attack when they all come on at the same time, waking you from a dead sleep.  And 2) Your circuit breakers will blow, leaving you in the dark once again.</a:t>
            </a:r>
          </a:p>
          <a:p>
            <a:pPr>
              <a:spcBef>
                <a:spcPct val="50000"/>
              </a:spcBef>
            </a:pPr>
            <a:endParaRPr lang="en-US" sz="2800" dirty="0">
              <a:latin typeface="Tahoma" pitchFamily="34" charset="0"/>
              <a:cs typeface="Tahoma" pitchFamily="34" charset="0"/>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4" descr="fire_starter"/>
          <p:cNvPicPr>
            <a:picLocks noChangeAspect="1" noChangeArrowheads="1"/>
          </p:cNvPicPr>
          <p:nvPr/>
        </p:nvPicPr>
        <p:blipFill>
          <a:blip r:embed="rId3" cstate="print"/>
          <a:srcRect/>
          <a:stretch>
            <a:fillRect/>
          </a:stretch>
        </p:blipFill>
        <p:spPr bwMode="auto">
          <a:xfrm>
            <a:off x="-1905000" y="0"/>
            <a:ext cx="11125200" cy="8343900"/>
          </a:xfrm>
          <a:prstGeom prst="rect">
            <a:avLst/>
          </a:prstGeom>
          <a:noFill/>
          <a:ln w="9525">
            <a:noFill/>
            <a:miter lim="800000"/>
            <a:headEnd/>
            <a:tailEnd/>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4" descr="Mountains_Tucson"/>
          <p:cNvPicPr>
            <a:picLocks noChangeAspect="1" noChangeArrowheads="1"/>
          </p:cNvPicPr>
          <p:nvPr/>
        </p:nvPicPr>
        <p:blipFill>
          <a:blip r:embed="rId3" cstate="print"/>
          <a:srcRect/>
          <a:stretch>
            <a:fillRect/>
          </a:stretch>
        </p:blipFill>
        <p:spPr bwMode="auto">
          <a:xfrm>
            <a:off x="-304800" y="-381000"/>
            <a:ext cx="9753600" cy="7315200"/>
          </a:xfrm>
          <a:prstGeom prst="rect">
            <a:avLst/>
          </a:prstGeom>
          <a:noFill/>
          <a:ln w="9525">
            <a:noFill/>
            <a:miter lim="800000"/>
            <a:headEnd/>
            <a:tailEnd/>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2" descr="super"/>
          <p:cNvPicPr>
            <a:picLocks noChangeAspect="1" noChangeArrowheads="1"/>
          </p:cNvPicPr>
          <p:nvPr/>
        </p:nvPicPr>
        <p:blipFill>
          <a:blip r:embed="rId3" cstate="print"/>
          <a:srcRect/>
          <a:stretch>
            <a:fillRect/>
          </a:stretch>
        </p:blipFill>
        <p:spPr bwMode="auto">
          <a:xfrm>
            <a:off x="4495800" y="3544888"/>
            <a:ext cx="4419600" cy="3113087"/>
          </a:xfrm>
          <a:prstGeom prst="rect">
            <a:avLst/>
          </a:prstGeom>
          <a:noFill/>
          <a:ln w="9525">
            <a:noFill/>
            <a:miter lim="800000"/>
            <a:headEnd/>
            <a:tailEnd/>
          </a:ln>
        </p:spPr>
      </p:pic>
      <p:pic>
        <p:nvPicPr>
          <p:cNvPr id="53251" name="Picture 3" descr="052397shelf"/>
          <p:cNvPicPr>
            <a:picLocks noChangeAspect="1" noChangeArrowheads="1"/>
          </p:cNvPicPr>
          <p:nvPr/>
        </p:nvPicPr>
        <p:blipFill>
          <a:blip r:embed="rId4" cstate="print"/>
          <a:srcRect/>
          <a:stretch>
            <a:fillRect/>
          </a:stretch>
        </p:blipFill>
        <p:spPr bwMode="auto">
          <a:xfrm>
            <a:off x="228600" y="228600"/>
            <a:ext cx="4572000" cy="3429000"/>
          </a:xfrm>
          <a:prstGeom prst="rect">
            <a:avLst/>
          </a:prstGeom>
          <a:noFill/>
          <a:ln w="9525">
            <a:noFill/>
            <a:miter lim="800000"/>
            <a:headEnd/>
            <a:tailEnd/>
          </a:ln>
        </p:spPr>
      </p:pic>
      <p:pic>
        <p:nvPicPr>
          <p:cNvPr id="53252" name="Picture 4" descr="shelf"/>
          <p:cNvPicPr>
            <a:picLocks noChangeAspect="1" noChangeArrowheads="1"/>
          </p:cNvPicPr>
          <p:nvPr/>
        </p:nvPicPr>
        <p:blipFill>
          <a:blip r:embed="rId5" cstate="print"/>
          <a:srcRect/>
          <a:stretch>
            <a:fillRect/>
          </a:stretch>
        </p:blipFill>
        <p:spPr bwMode="auto">
          <a:xfrm>
            <a:off x="4914900" y="400050"/>
            <a:ext cx="4152900" cy="2952750"/>
          </a:xfrm>
          <a:prstGeom prst="rect">
            <a:avLst/>
          </a:prstGeom>
          <a:noFill/>
          <a:ln w="9525">
            <a:noFill/>
            <a:miter lim="800000"/>
            <a:headEnd/>
            <a:tailEnd/>
          </a:ln>
        </p:spPr>
      </p:pic>
      <p:sp>
        <p:nvSpPr>
          <p:cNvPr id="90117" name="Text Box 5"/>
          <p:cNvSpPr txBox="1">
            <a:spLocks noChangeArrowheads="1"/>
          </p:cNvSpPr>
          <p:nvPr/>
        </p:nvSpPr>
        <p:spPr bwMode="auto">
          <a:xfrm>
            <a:off x="228600" y="4038600"/>
            <a:ext cx="3886200" cy="2473325"/>
          </a:xfrm>
          <a:prstGeom prst="rect">
            <a:avLst/>
          </a:prstGeom>
          <a:noFill/>
          <a:ln w="9525">
            <a:noFill/>
            <a:miter lim="800000"/>
            <a:headEnd/>
            <a:tailEnd/>
          </a:ln>
          <a:effectLst/>
        </p:spPr>
        <p:txBody>
          <a:bodyPr>
            <a:spAutoFit/>
          </a:bodyPr>
          <a:lstStyle/>
          <a:p>
            <a:pPr algn="ctr">
              <a:spcBef>
                <a:spcPct val="50000"/>
              </a:spcBef>
              <a:defRPr/>
            </a:pPr>
            <a:r>
              <a:rPr lang="en-US" sz="2600">
                <a:effectLst>
                  <a:outerShdw blurRad="38100" dist="38100" dir="2700000" algn="tl">
                    <a:srgbClr val="010199"/>
                  </a:outerShdw>
                </a:effectLst>
                <a:latin typeface="Century Gothic" pitchFamily="80" charset="0"/>
              </a:rPr>
              <a:t>Supercell Thunderstorm formations – will form SEVERE storms and tornadoes! THIS IS ONE BIG STORM SYSTEM!</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smtClean="0"/>
              <a:t>Cyclones:</a:t>
            </a:r>
          </a:p>
        </p:txBody>
      </p:sp>
      <p:sp>
        <p:nvSpPr>
          <p:cNvPr id="5123" name="Rectangle 3"/>
          <p:cNvSpPr>
            <a:spLocks noGrp="1" noChangeArrowheads="1"/>
          </p:cNvSpPr>
          <p:nvPr>
            <p:ph type="body" idx="1"/>
          </p:nvPr>
        </p:nvSpPr>
        <p:spPr>
          <a:xfrm>
            <a:off x="457200" y="1600200"/>
            <a:ext cx="8229600" cy="3257550"/>
          </a:xfrm>
        </p:spPr>
        <p:txBody>
          <a:bodyPr/>
          <a:lstStyle/>
          <a:p>
            <a:pPr eaLnBrk="1" hangingPunct="1">
              <a:defRPr/>
            </a:pPr>
            <a:r>
              <a:rPr lang="en-US" dirty="0" smtClean="0"/>
              <a:t>Tornado- a small, compact storm with strong winds</a:t>
            </a:r>
          </a:p>
          <a:p>
            <a:pPr eaLnBrk="1" hangingPunct="1">
              <a:defRPr/>
            </a:pPr>
            <a:r>
              <a:rPr lang="en-US" dirty="0" smtClean="0"/>
              <a:t>AKA:</a:t>
            </a:r>
          </a:p>
          <a:p>
            <a:pPr lvl="1" eaLnBrk="1" hangingPunct="1">
              <a:defRPr/>
            </a:pPr>
            <a:r>
              <a:rPr lang="en-US" dirty="0" smtClean="0"/>
              <a:t>Twister</a:t>
            </a:r>
          </a:p>
          <a:p>
            <a:pPr lvl="1" eaLnBrk="1" hangingPunct="1">
              <a:defRPr/>
            </a:pPr>
            <a:r>
              <a:rPr lang="en-US" dirty="0" smtClean="0"/>
              <a:t>Willy-Willy (Australia)</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AutoShape 5" descr="pic12316">
            <a:hlinkClick r:id="rId3" tooltip="Download"/>
          </p:cNvP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55299" name="AutoShape 7" descr="pic12316">
            <a:hlinkClick r:id="rId3" tooltip="Download"/>
          </p:cNvP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55300" name="Picture 8" descr="pic09040"/>
          <p:cNvPicPr>
            <a:picLocks noChangeAspect="1" noChangeArrowheads="1"/>
          </p:cNvPicPr>
          <p:nvPr/>
        </p:nvPicPr>
        <p:blipFill>
          <a:blip r:embed="rId4" cstate="print"/>
          <a:srcRect/>
          <a:stretch>
            <a:fillRect/>
          </a:stretch>
        </p:blipFill>
        <p:spPr bwMode="auto">
          <a:xfrm>
            <a:off x="457200" y="228600"/>
            <a:ext cx="8382000" cy="6286500"/>
          </a:xfrm>
          <a:prstGeom prst="rect">
            <a:avLst/>
          </a:prstGeom>
          <a:noFill/>
          <a:ln w="9525">
            <a:noFill/>
            <a:miter lim="800000"/>
            <a:headEnd/>
            <a:tailEnd/>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2830136"/>
  <p:tag name="CUSTOMCELLBACKCOLOR3" val="-268652"/>
  <p:tag name="DISPLAYDEVICENUMBER" val="True"/>
  <p:tag name="AUTOSIZEGRID" val="True"/>
  <p:tag name="POLLINGCYCLE" val="2"/>
  <p:tag name="INCLUDENONRESPONDERS" val="False"/>
  <p:tag name="CORRECTPOINTVALUE" val="100"/>
  <p:tag name="ZEROBASED" val="False"/>
  <p:tag name="FIBDISPLAYRESULTS" val="True"/>
  <p:tag name="PRRESPONSE1" val="10"/>
  <p:tag name="PRRESPONSE5" val="6"/>
  <p:tag name="PRRESPONSE9" val="2"/>
  <p:tag name="TASKPANEKEY" val="75ab052d-fe52-4316-9ac2-7e2532b88ba3"/>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0"/>
  <p:tag name="RACEANIMATIONSPEED" val="3"/>
  <p:tag name="NUMRESPONSES" val="1"/>
  <p:tag name="CUSTOMCELLBACKCOLOR4" val="-8355712"/>
  <p:tag name="PRRESPONSE7" val="4"/>
  <p:tag name="FIBINCLUDEOTHER" val="True"/>
  <p:tag name="DELIMITERS" val="3.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3035</TotalTime>
  <Words>837</Words>
  <Application>Microsoft Office PowerPoint</Application>
  <PresentationFormat>On-screen Show (4:3)</PresentationFormat>
  <Paragraphs>131</Paragraphs>
  <Slides>46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Arial Black</vt:lpstr>
      <vt:lpstr>Calibri</vt:lpstr>
      <vt:lpstr>Century Gothic</vt:lpstr>
      <vt:lpstr>Tahoma</vt:lpstr>
      <vt:lpstr>Times New Roman</vt:lpstr>
      <vt:lpstr>Wingdings</vt:lpstr>
      <vt:lpstr>Orbit</vt:lpstr>
      <vt:lpstr>PowerPoint Presentation</vt:lpstr>
      <vt:lpstr>PowerPoint Presentation</vt:lpstr>
      <vt:lpstr>PowerPoint Presentation</vt:lpstr>
      <vt:lpstr>Take Notes</vt:lpstr>
      <vt:lpstr>PowerPoint Presentation</vt:lpstr>
      <vt:lpstr>PowerPoint Presentation</vt:lpstr>
      <vt:lpstr>PowerPoint Presentation</vt:lpstr>
      <vt:lpstr>Cyclones:</vt:lpstr>
      <vt:lpstr>PowerPoint Presentation</vt:lpstr>
      <vt:lpstr>Tornadoes </vt:lpstr>
      <vt:lpstr>PowerPoint Presentation</vt:lpstr>
      <vt:lpstr>PowerPoint Presentation</vt:lpstr>
      <vt:lpstr>Types of Cyclones - Tornadoes </vt:lpstr>
      <vt:lpstr>PowerPoint Presentation</vt:lpstr>
      <vt:lpstr>PowerPoint Presentation</vt:lpstr>
      <vt:lpstr>Take Notes</vt:lpstr>
      <vt:lpstr>PowerPoint Presentation</vt:lpstr>
      <vt:lpstr>PowerPoint Presentation</vt:lpstr>
      <vt:lpstr>TORNADOES!</vt:lpstr>
      <vt:lpstr>PowerPoint Presentation</vt:lpstr>
      <vt:lpstr>PowerPoint Presentation</vt:lpstr>
      <vt:lpstr>PowerPoint Presentation</vt:lpstr>
      <vt:lpstr>PowerPoint Presentation</vt:lpstr>
      <vt:lpstr>Take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Notes</vt:lpstr>
      <vt:lpstr>PowerPoint Presentation</vt:lpstr>
      <vt:lpstr>PowerPoint Presentation</vt:lpstr>
      <vt:lpstr>PowerPoint Presentation</vt:lpstr>
      <vt:lpstr>PowerPoint Presentation</vt:lpstr>
      <vt:lpstr>Types of Cyclones</vt:lpstr>
      <vt:lpstr>Hurricanes</vt:lpstr>
      <vt:lpstr>Hurricane Sandy</vt:lpstr>
      <vt:lpstr>Hurricane Sandy</vt:lpstr>
      <vt:lpstr>Hurricane Sandy</vt:lpstr>
      <vt:lpstr>PowerPoint Presentation</vt:lpstr>
      <vt:lpstr>PowerPoint Presentation</vt:lpstr>
      <vt:lpstr>PowerPoint Presentation</vt:lpstr>
      <vt:lpstr>Hurricane Tracks</vt:lpstr>
      <vt:lpstr>PowerPoint Presentation</vt:lpstr>
    </vt:vector>
  </TitlesOfParts>
  <Company>Three Village 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6-6</dc:title>
  <dc:creator>Laptop</dc:creator>
  <cp:lastModifiedBy>lynn cronin</cp:lastModifiedBy>
  <cp:revision>136</cp:revision>
  <dcterms:created xsi:type="dcterms:W3CDTF">2002-05-09T20:48:15Z</dcterms:created>
  <dcterms:modified xsi:type="dcterms:W3CDTF">2016-01-19T10:54:24Z</dcterms:modified>
</cp:coreProperties>
</file>