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73" r:id="rId4"/>
    <p:sldId id="274" r:id="rId5"/>
    <p:sldId id="277" r:id="rId6"/>
    <p:sldId id="278" r:id="rId7"/>
    <p:sldId id="279" r:id="rId8"/>
    <p:sldId id="280" r:id="rId9"/>
    <p:sldId id="281" r:id="rId10"/>
    <p:sldId id="276" r:id="rId11"/>
    <p:sldId id="283" r:id="rId12"/>
    <p:sldId id="282" r:id="rId13"/>
    <p:sldId id="275" r:id="rId14"/>
    <p:sldId id="284" r:id="rId15"/>
    <p:sldId id="285" r:id="rId16"/>
    <p:sldId id="286" r:id="rId17"/>
    <p:sldId id="287" r:id="rId18"/>
    <p:sldId id="291" r:id="rId19"/>
    <p:sldId id="290" r:id="rId20"/>
    <p:sldId id="288" r:id="rId21"/>
    <p:sldId id="289" r:id="rId22"/>
    <p:sldId id="300" r:id="rId23"/>
    <p:sldId id="301" r:id="rId24"/>
    <p:sldId id="302" r:id="rId25"/>
    <p:sldId id="292" r:id="rId26"/>
    <p:sldId id="293" r:id="rId27"/>
    <p:sldId id="297" r:id="rId28"/>
    <p:sldId id="296" r:id="rId29"/>
    <p:sldId id="295" r:id="rId30"/>
    <p:sldId id="298" r:id="rId31"/>
    <p:sldId id="299" r:id="rId32"/>
  </p:sldIdLst>
  <p:sldSz cx="9144000" cy="5486400"/>
  <p:notesSz cx="6858000" cy="9144000"/>
  <p:defaultTextStyle>
    <a:defPPr>
      <a:defRPr lang="en-US"/>
    </a:defPPr>
    <a:lvl1pPr marL="0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1130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2259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3389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4518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5648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6778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57907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09037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66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658" autoAdjust="0"/>
    <p:restoredTop sz="98577" autoAdjust="0"/>
  </p:normalViewPr>
  <p:slideViewPr>
    <p:cSldViewPr snapToGrid="0">
      <p:cViewPr>
        <p:scale>
          <a:sx n="42" d="100"/>
          <a:sy n="42" d="100"/>
        </p:scale>
        <p:origin x="-1218" y="-858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E7A0-9536-4F85-8522-28F10727A96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D93F-7DC1-4CC2-A6B1-79ABD74E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1130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02259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53389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04518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55648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6778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57907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09037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41DC9-B178-4B5E-9187-8050AA47E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0AF7FE-7ABD-4344-BC82-A94955BB7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51130" indent="0" algn="ctr">
              <a:buNone/>
              <a:defRPr sz="1500"/>
            </a:lvl2pPr>
            <a:lvl3pPr marL="702259" indent="0" algn="ctr">
              <a:buNone/>
              <a:defRPr sz="1400"/>
            </a:lvl3pPr>
            <a:lvl4pPr marL="1053389" indent="0" algn="ctr">
              <a:buNone/>
              <a:defRPr sz="1200"/>
            </a:lvl4pPr>
            <a:lvl5pPr marL="1404518" indent="0" algn="ctr">
              <a:buNone/>
              <a:defRPr sz="1200"/>
            </a:lvl5pPr>
            <a:lvl6pPr marL="1755648" indent="0" algn="ctr">
              <a:buNone/>
              <a:defRPr sz="1200"/>
            </a:lvl6pPr>
            <a:lvl7pPr marL="2106778" indent="0" algn="ctr">
              <a:buNone/>
              <a:defRPr sz="1200"/>
            </a:lvl7pPr>
            <a:lvl8pPr marL="2457907" indent="0" algn="ctr">
              <a:buNone/>
              <a:defRPr sz="1200"/>
            </a:lvl8pPr>
            <a:lvl9pPr marL="28090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016A8F-CD8F-41CD-9755-07045D30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E954E1-0428-42AD-9D49-623B98C9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0870E1-0C61-4236-A7A7-1E79113B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EFB07-98C0-4295-BC3F-533A132B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0A7208-2660-4871-BAD6-D4A95AC44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987D6D-DD2A-4789-A604-FA4EA23C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ED6C7-94C9-466E-9786-37B9A0C6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2728C4-C098-4A0C-A046-E1EFD244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3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FB3B21-9BE9-4E98-A164-882C93136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92100"/>
            <a:ext cx="1971675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21705C-DD5D-4433-8E09-947CAB1BA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92100"/>
            <a:ext cx="5800725" cy="46494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318D6-B51B-4DB1-A67C-07FAB3E3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BD676-184A-4FA4-AAF7-D012F5E7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82A5A7-1705-4D2F-B9AF-88E638CB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5184D-5B48-43F7-901D-F3F6973B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170DE-6537-4FFA-A151-4370CCE9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8948AD-55DB-4C96-8EE9-AE91BB8B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AFD3BE-DDBA-483C-86DD-E5590417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6E521D-1B7B-4635-A228-4E63538F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6879F-5FA3-4107-BEEF-E5D9EABE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DD8200-163B-42FB-9FFF-134C323D5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511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02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53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045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556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067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579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09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AAA1D-3298-4E89-959A-A4E5D91B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247D1-73B6-4BE0-895C-9925B41D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4DD7D4-391B-4EDF-B391-10E818E4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9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DD6E3-4C98-421F-AB66-DC67FF29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116EAC-DCB4-4356-8290-FF19A6CC0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8EF947-5169-4F50-AEBA-2FEDFA465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D2845D-F9AF-42BA-A4A9-C186358D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D5F0DB-1357-4589-92F3-4F152F4E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2A4C73-8FA1-481E-8D10-954B5962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4CF47-D315-4C6F-8450-7FE3E73D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994091-9D9E-4AAE-A0B6-A12F9A3D7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44930"/>
            <a:ext cx="3868340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130" indent="0">
              <a:buNone/>
              <a:defRPr sz="1500" b="1"/>
            </a:lvl2pPr>
            <a:lvl3pPr marL="702259" indent="0">
              <a:buNone/>
              <a:defRPr sz="1400" b="1"/>
            </a:lvl3pPr>
            <a:lvl4pPr marL="1053389" indent="0">
              <a:buNone/>
              <a:defRPr sz="1200" b="1"/>
            </a:lvl4pPr>
            <a:lvl5pPr marL="1404518" indent="0">
              <a:buNone/>
              <a:defRPr sz="1200" b="1"/>
            </a:lvl5pPr>
            <a:lvl6pPr marL="1755648" indent="0">
              <a:buNone/>
              <a:defRPr sz="1200" b="1"/>
            </a:lvl6pPr>
            <a:lvl7pPr marL="2106778" indent="0">
              <a:buNone/>
              <a:defRPr sz="1200" b="1"/>
            </a:lvl7pPr>
            <a:lvl8pPr marL="2457907" indent="0">
              <a:buNone/>
              <a:defRPr sz="1200" b="1"/>
            </a:lvl8pPr>
            <a:lvl9pPr marL="280903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09C4B6-392F-438E-8FAC-C25D7DE9B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04060"/>
            <a:ext cx="3868340" cy="2947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06EB6A-2805-434C-9F92-5A3EB5D6D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391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130" indent="0">
              <a:buNone/>
              <a:defRPr sz="1500" b="1"/>
            </a:lvl2pPr>
            <a:lvl3pPr marL="702259" indent="0">
              <a:buNone/>
              <a:defRPr sz="1400" b="1"/>
            </a:lvl3pPr>
            <a:lvl4pPr marL="1053389" indent="0">
              <a:buNone/>
              <a:defRPr sz="1200" b="1"/>
            </a:lvl4pPr>
            <a:lvl5pPr marL="1404518" indent="0">
              <a:buNone/>
              <a:defRPr sz="1200" b="1"/>
            </a:lvl5pPr>
            <a:lvl6pPr marL="1755648" indent="0">
              <a:buNone/>
              <a:defRPr sz="1200" b="1"/>
            </a:lvl6pPr>
            <a:lvl7pPr marL="2106778" indent="0">
              <a:buNone/>
              <a:defRPr sz="1200" b="1"/>
            </a:lvl7pPr>
            <a:lvl8pPr marL="2457907" indent="0">
              <a:buNone/>
              <a:defRPr sz="1200" b="1"/>
            </a:lvl8pPr>
            <a:lvl9pPr marL="280903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69D8C8-749C-4BED-BF74-E32C8B362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391" cy="2947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DC1633-5AC8-4B18-A53C-07FD7F04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C548B8C-9B7B-43FF-81B2-E4C4F2F2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089B1D-197F-4335-B3F4-7F2C9213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C903A-9F2E-486C-B7AA-6116591E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3D7275-F8C9-49D1-81EE-CC48283A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3A55EF-AADB-45A0-9A02-9F65585A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D2165C-35C3-4CE0-843A-C52BEB75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3A9FB9-ACAE-402E-97B9-D57F2630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5C998C-CCBF-4941-95DB-708EB9B3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37E88-BE12-40C0-B8D5-918C247C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DBE74-80B0-4495-AF96-576DA8C7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760"/>
            <a:ext cx="2949178" cy="128016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B08F3-3191-4498-B4BD-5FDF3F723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89940"/>
            <a:ext cx="4629150" cy="38989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F3A5BE-3939-48BF-BCB1-A0DC0DA5C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51130" indent="0">
              <a:buNone/>
              <a:defRPr sz="1100"/>
            </a:lvl2pPr>
            <a:lvl3pPr marL="702259" indent="0">
              <a:buNone/>
              <a:defRPr sz="900"/>
            </a:lvl3pPr>
            <a:lvl4pPr marL="1053389" indent="0">
              <a:buNone/>
              <a:defRPr sz="800"/>
            </a:lvl4pPr>
            <a:lvl5pPr marL="1404518" indent="0">
              <a:buNone/>
              <a:defRPr sz="800"/>
            </a:lvl5pPr>
            <a:lvl6pPr marL="1755648" indent="0">
              <a:buNone/>
              <a:defRPr sz="800"/>
            </a:lvl6pPr>
            <a:lvl7pPr marL="2106778" indent="0">
              <a:buNone/>
              <a:defRPr sz="800"/>
            </a:lvl7pPr>
            <a:lvl8pPr marL="2457907" indent="0">
              <a:buNone/>
              <a:defRPr sz="800"/>
            </a:lvl8pPr>
            <a:lvl9pPr marL="280903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B477B2-090C-4901-AD0B-B700B378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9A4CC8-8B9B-4CD3-9D51-7F830326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31D143-65B1-453C-BE94-65FC2293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4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6D48E-2224-4CC9-88C4-35C5CA96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760"/>
            <a:ext cx="2949178" cy="128016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BB0A20-E233-4B0F-94DD-BB35F0340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89940"/>
            <a:ext cx="4629150" cy="3898900"/>
          </a:xfrm>
        </p:spPr>
        <p:txBody>
          <a:bodyPr/>
          <a:lstStyle>
            <a:lvl1pPr marL="0" indent="0">
              <a:buNone/>
              <a:defRPr sz="2500"/>
            </a:lvl1pPr>
            <a:lvl2pPr marL="351130" indent="0">
              <a:buNone/>
              <a:defRPr sz="2200"/>
            </a:lvl2pPr>
            <a:lvl3pPr marL="702259" indent="0">
              <a:buNone/>
              <a:defRPr sz="1800"/>
            </a:lvl3pPr>
            <a:lvl4pPr marL="1053389" indent="0">
              <a:buNone/>
              <a:defRPr sz="1500"/>
            </a:lvl4pPr>
            <a:lvl5pPr marL="1404518" indent="0">
              <a:buNone/>
              <a:defRPr sz="1500"/>
            </a:lvl5pPr>
            <a:lvl6pPr marL="1755648" indent="0">
              <a:buNone/>
              <a:defRPr sz="1500"/>
            </a:lvl6pPr>
            <a:lvl7pPr marL="2106778" indent="0">
              <a:buNone/>
              <a:defRPr sz="1500"/>
            </a:lvl7pPr>
            <a:lvl8pPr marL="2457907" indent="0">
              <a:buNone/>
              <a:defRPr sz="1500"/>
            </a:lvl8pPr>
            <a:lvl9pPr marL="280903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4CBDDF-31F2-401F-995C-614454BA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51130" indent="0">
              <a:buNone/>
              <a:defRPr sz="1100"/>
            </a:lvl2pPr>
            <a:lvl3pPr marL="702259" indent="0">
              <a:buNone/>
              <a:defRPr sz="900"/>
            </a:lvl3pPr>
            <a:lvl4pPr marL="1053389" indent="0">
              <a:buNone/>
              <a:defRPr sz="800"/>
            </a:lvl4pPr>
            <a:lvl5pPr marL="1404518" indent="0">
              <a:buNone/>
              <a:defRPr sz="800"/>
            </a:lvl5pPr>
            <a:lvl6pPr marL="1755648" indent="0">
              <a:buNone/>
              <a:defRPr sz="800"/>
            </a:lvl6pPr>
            <a:lvl7pPr marL="2106778" indent="0">
              <a:buNone/>
              <a:defRPr sz="800"/>
            </a:lvl7pPr>
            <a:lvl8pPr marL="2457907" indent="0">
              <a:buNone/>
              <a:defRPr sz="800"/>
            </a:lvl8pPr>
            <a:lvl9pPr marL="280903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0FCBF6-6182-473B-B3A0-F617D098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68EEA4-7E4B-405F-9706-65630B67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DEA9A7-AB95-4F6B-918B-99E73223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9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7C3D03-2E1E-4270-824F-480618FE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101"/>
            <a:ext cx="7886700" cy="1060450"/>
          </a:xfrm>
          <a:prstGeom prst="rect">
            <a:avLst/>
          </a:prstGeom>
        </p:spPr>
        <p:txBody>
          <a:bodyPr vert="horz" lIns="70226" tIns="35113" rIns="70226" bIns="351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C1EA23-3BFC-455D-865D-F6902176B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60500"/>
            <a:ext cx="7886700" cy="3481070"/>
          </a:xfrm>
          <a:prstGeom prst="rect">
            <a:avLst/>
          </a:prstGeom>
        </p:spPr>
        <p:txBody>
          <a:bodyPr vert="horz" lIns="70226" tIns="35113" rIns="70226" bIns="3511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45495-1E72-4CA8-958A-025AC663B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085080"/>
            <a:ext cx="2057400" cy="292100"/>
          </a:xfrm>
          <a:prstGeom prst="rect">
            <a:avLst/>
          </a:prstGeom>
        </p:spPr>
        <p:txBody>
          <a:bodyPr vert="horz" lIns="70226" tIns="35113" rIns="70226" bIns="351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DBA5-2D19-4853-B190-9F348F80A3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73DCB6-64FB-4D48-97D5-555F75C5B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085080"/>
            <a:ext cx="3086100" cy="292100"/>
          </a:xfrm>
          <a:prstGeom prst="rect">
            <a:avLst/>
          </a:prstGeom>
        </p:spPr>
        <p:txBody>
          <a:bodyPr vert="horz" lIns="70226" tIns="35113" rIns="70226" bIns="351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4DA515-AF5B-43D9-8F9D-99D82AAC7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085080"/>
            <a:ext cx="2057400" cy="292100"/>
          </a:xfrm>
          <a:prstGeom prst="rect">
            <a:avLst/>
          </a:prstGeom>
        </p:spPr>
        <p:txBody>
          <a:bodyPr vert="horz" lIns="70226" tIns="35113" rIns="70226" bIns="351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C1E3-C3B7-4CEF-8303-A159708C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02259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565" indent="-175565" algn="l" defTabSz="702259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6694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954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083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31213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82342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33472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602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1130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259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3389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518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6778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57907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09037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ZKEc59g1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iBw4gCqq4E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arant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 b="16523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explain </a:t>
              </a: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that </a:t>
              </a: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organisms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need a specific </a:t>
              </a: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temperature </a:t>
              </a: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to live in</a:t>
              </a: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.</a:t>
              </a:r>
              <a:endParaRPr lang="en-US" sz="3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SWBAT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4AD7EB-7804-4666-B08F-18E089802CE8}"/>
              </a:ext>
            </a:extLst>
          </p:cNvPr>
          <p:cNvSpPr txBox="1"/>
          <p:nvPr/>
        </p:nvSpPr>
        <p:spPr>
          <a:xfrm>
            <a:off x="5937789" y="134799"/>
            <a:ext cx="2302864" cy="2863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70226" tIns="35113" rIns="70226" bIns="35113" rtlCol="0">
            <a:spAutoFit/>
          </a:bodyPr>
          <a:lstStyle/>
          <a:p>
            <a:r>
              <a:rPr lang="en-US" dirty="0"/>
              <a:t>Unit 4 Lesson 1 Warm or Cold</a:t>
            </a:r>
          </a:p>
        </p:txBody>
      </p:sp>
    </p:spTree>
    <p:extLst>
      <p:ext uri="{BB962C8B-B14F-4D97-AF65-F5344CB8AC3E}">
        <p14:creationId xmlns:p14="http://schemas.microsoft.com/office/powerpoint/2010/main" val="12467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olar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adaptations do polar bears have so that they can live in their environment?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What do you remember?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3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polar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930" y="-1028723"/>
            <a:ext cx="9785309" cy="651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They have an extra layer of fat </a:t>
              </a:r>
              <a:b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to help keep them warm.  Their </a:t>
              </a:r>
              <a:b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fur keeps them dry even in the water and they have huge </a:t>
              </a:r>
              <a:b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hands and feet to swim with.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What do you remember?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cold climate anim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Could a Gila Monster and a Polar Bear trade habitats?</a:t>
              </a:r>
            </a:p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With your group write 3 reasons why or why not.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Work with your group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4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hot climate anim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/>
          <a:stretch/>
        </p:blipFill>
        <p:spPr bwMode="auto">
          <a:xfrm>
            <a:off x="0" y="0"/>
            <a:ext cx="9144000" cy="55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0138" y="4196904"/>
            <a:ext cx="6943725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70226" tIns="35113" rIns="70226" bIns="35113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Could this desert fox survive in a snowstorm?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How do animals adapt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to the temperature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 the environment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that they live in?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7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hot climate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519"/>
            <a:ext cx="9144000" cy="69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Do all animals need water?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9087" y="3441691"/>
            <a:ext cx="6703556" cy="901909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sz="1800" dirty="0">
                <a:latin typeface="Arial  "/>
              </a:rPr>
              <a:t>Yes – all animals need water.  Some get it by drinking, some </a:t>
            </a:r>
            <a:br>
              <a:rPr lang="en-US" sz="1800" dirty="0">
                <a:latin typeface="Arial  "/>
              </a:rPr>
            </a:br>
            <a:r>
              <a:rPr lang="en-US" sz="1800" dirty="0">
                <a:latin typeface="Arial  "/>
              </a:rPr>
              <a:t>get it through their skin like this Thorny Devil.  He walks through </a:t>
            </a:r>
            <a:br>
              <a:rPr lang="en-US" sz="1800" dirty="0">
                <a:latin typeface="Arial  "/>
              </a:rPr>
            </a:br>
            <a:r>
              <a:rPr lang="en-US" sz="1800" dirty="0">
                <a:latin typeface="Arial  "/>
              </a:rPr>
              <a:t>plants with dew on them and he gets the water through his skin.</a:t>
            </a:r>
            <a:endParaRPr lang="en-US" sz="1800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6969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pond fr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676"/>
            <a:ext cx="9144000" cy="65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Which animals live in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or very near water?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6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desert mam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840"/>
            <a:ext cx="9144000" cy="641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Which animals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live only on dry land?</a:t>
              </a:r>
            </a:p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 Black" panose="020B0A04020102020204" pitchFamily="34" charset="0"/>
                  <a:hlinkClick r:id="rId3"/>
                </a:rPr>
                <a:t>https://</a:t>
              </a:r>
              <a:r>
                <a:rPr lang="en-US" dirty="0" smtClean="0">
                  <a:solidFill>
                    <a:schemeClr val="tx1"/>
                  </a:solidFill>
                  <a:latin typeface="Arial Black" panose="020B0A04020102020204" pitchFamily="34" charset="0"/>
                  <a:hlinkClick r:id="rId3"/>
                </a:rPr>
                <a:t>www.youtube.com/watch?v=gaZKEc59g1w</a:t>
              </a:r>
              <a:endParaRPr lang="en-US" dirty="0" smtClean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5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540"/>
            <a:ext cx="9144000" cy="5495290"/>
            <a:chOff x="0" y="-3175"/>
            <a:chExt cx="12192000" cy="6869112"/>
          </a:xfrm>
        </p:grpSpPr>
        <p:pic>
          <p:nvPicPr>
            <p:cNvPr id="8" name="Picture 2" descr="Image result for animals that store wat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79"/>
            <a:stretch/>
          </p:blipFill>
          <p:spPr bwMode="auto">
            <a:xfrm>
              <a:off x="10972800" y="4762"/>
              <a:ext cx="1219200" cy="686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4" name="Picture 2" descr="Image result for animals that store wa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95" y="4762"/>
              <a:ext cx="11062807" cy="686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animals that store wat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233"/>
            <a:stretch/>
          </p:blipFill>
          <p:spPr bwMode="auto">
            <a:xfrm flipH="1">
              <a:off x="0" y="-3175"/>
              <a:ext cx="1744265" cy="686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Read pages 78 - 79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Read 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7460" y="4672130"/>
            <a:ext cx="6381511" cy="301744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Rhinos live near rivers and eat mostly river grass.</a:t>
            </a:r>
          </a:p>
        </p:txBody>
      </p:sp>
    </p:spTree>
    <p:extLst>
      <p:ext uri="{BB962C8B-B14F-4D97-AF65-F5344CB8AC3E}">
        <p14:creationId xmlns:p14="http://schemas.microsoft.com/office/powerpoint/2010/main" val="23846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64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7460" y="4257094"/>
            <a:ext cx="6381511" cy="763409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Water lilies live on the top of shallow lakes.  </a:t>
            </a:r>
            <a:b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They have long roots that dig into the soft mud at the bottom. The leaves are strong enough to hold a small frog.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Some plants live on or in water, but every plant must have access to sunlight in order to survive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CC66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6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ond fr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676"/>
            <a:ext cx="9144000" cy="65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Some animals live mostly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on land, but lay their eggs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 the water.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CC66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8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old climate anim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23970" r="-244" b="19918"/>
          <a:stretch/>
        </p:blipFill>
        <p:spPr bwMode="auto">
          <a:xfrm>
            <a:off x="0" y="0"/>
            <a:ext cx="91663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How do animals adapt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to the temperature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 the environment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that they live in?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Essential Question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2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1" b="16187"/>
          <a:stretch/>
        </p:blipFill>
        <p:spPr bwMode="auto">
          <a:xfrm>
            <a:off x="0" y="-102669"/>
            <a:ext cx="9144000" cy="55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5569" y="3635301"/>
            <a:ext cx="5273402" cy="1455906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This octopus lives  where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sunlight never reaches. </a:t>
            </a: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Deep in the 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ocean, it hunts for other animals of the 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deep by smell and by the motions in the water.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Did you ever try to walk around your house with your eyes closed?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4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cave pla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" b="23503"/>
          <a:stretch/>
        </p:blipFill>
        <p:spPr bwMode="auto">
          <a:xfrm>
            <a:off x="-23649" y="-162211"/>
            <a:ext cx="9167649" cy="56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2268" y="186166"/>
            <a:ext cx="2636702" cy="2148404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lIns="70226" tIns="35113" rIns="70226" bIns="35113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This giant species of moss grows in caves where it gets almost no light at all.  Scientists are studying it to figure out how it survives,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Read pages 80 and 81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Read 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4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esert flow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" b="7121"/>
          <a:stretch/>
        </p:blipFill>
        <p:spPr bwMode="auto">
          <a:xfrm>
            <a:off x="-1" y="0"/>
            <a:ext cx="91440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9300" y="186166"/>
            <a:ext cx="3089670" cy="2148404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lIns="70226" tIns="35113" rIns="70226" bIns="35113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In the desert plants have to protect themselves from the sun, but they use sunlight for energy.  Animals get that energy </a:t>
            </a:r>
            <a:b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by eating them!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Every living thing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on earth gets its energy </a:t>
              </a: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from the sun!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this…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2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lowers of the forest fl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3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4965" y="186167"/>
            <a:ext cx="3484005" cy="1109658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lIns="70226" tIns="35113" rIns="70226" bIns="35113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On the forest floor plants try to get as much sunlight as possible to create energy.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1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1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Either the living thing </a:t>
              </a:r>
              <a:br>
                <a:rPr lang="en-US" sz="31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1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makes its own energy </a:t>
              </a:r>
            </a:p>
            <a:p>
              <a:pPr algn="ctr"/>
              <a:r>
                <a:rPr lang="en-US" sz="31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from the sun or it eats something that got </a:t>
              </a:r>
              <a:br>
                <a:rPr lang="en-US" sz="31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1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its energy from the sun.</a:t>
              </a:r>
              <a:endParaRPr lang="en-US" sz="31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this…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o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0"/>
            <a:ext cx="91554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4905" y="186167"/>
            <a:ext cx="3964065" cy="763409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lIns="70226" tIns="35113" rIns="70226" bIns="35113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Wherever they grow, plants provide food for the local animals.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Even if an animal eats only other animals, that energy originally came from plants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this…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8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27650" name="Picture 2" descr="Image result for deep water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64" y="425196"/>
            <a:ext cx="7584876" cy="45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5" y="438912"/>
            <a:ext cx="2948940" cy="2840901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This guy</a:t>
            </a:r>
          </a:p>
          <a:p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eats other </a:t>
            </a:r>
          </a:p>
          <a:p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animals that </a:t>
            </a:r>
          </a:p>
          <a:p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live deep in </a:t>
            </a:r>
          </a:p>
          <a:p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the ocean </a:t>
            </a:r>
          </a:p>
          <a:p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where this </a:t>
            </a:r>
          </a:p>
          <a:p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is almost no light</a:t>
            </a:r>
          </a:p>
          <a:p>
            <a:endParaRPr 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Where does his sun energy come from?</a:t>
            </a:r>
            <a:endParaRPr 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Even in places where there is almost no light, all of the energy came from the sun.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this…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7175" y="3824406"/>
            <a:ext cx="3429000" cy="1455906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It eats plant </a:t>
            </a:r>
          </a:p>
          <a:p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eaters – so the </a:t>
            </a:r>
          </a:p>
          <a:p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plant energy goes </a:t>
            </a:r>
          </a:p>
          <a:p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from the plant to the first fish and then to this fish!</a:t>
            </a:r>
            <a:endParaRPr lang="en-US" sz="1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744"/>
            <a:ext cx="8054610" cy="57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Here are some more creatures that live deep in the ocean with no water.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Check this out!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1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7107">
            <a:off x="850602" y="-1311459"/>
            <a:ext cx="6514592" cy="73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Scientists do not know how these animals live because they are so hard to get to.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this…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4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6473"/>
            <a:ext cx="9143999" cy="65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 have to go down in submarines just to get pictures of them.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this…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8926" y="0"/>
            <a:ext cx="39210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874" y="292608"/>
            <a:ext cx="6579933" cy="2610068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This angler fish can grow up to 40” long. 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It lives in the deep ocean and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has a light on its head that it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uses to find other fish to eat </a:t>
            </a:r>
            <a:b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and also to confuse predators.</a:t>
            </a:r>
            <a:endParaRPr lang="en-US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And some of them 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are really scary!!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this…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hot climate anim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/>
          <a:stretch/>
        </p:blipFill>
        <p:spPr bwMode="auto">
          <a:xfrm>
            <a:off x="0" y="0"/>
            <a:ext cx="9144000" cy="58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0138" y="4128738"/>
            <a:ext cx="6943725" cy="532577"/>
          </a:xfrm>
          <a:prstGeom prst="rect">
            <a:avLst/>
          </a:prstGeom>
          <a:solidFill>
            <a:schemeClr val="tx1"/>
          </a:solidFill>
        </p:spPr>
        <p:txBody>
          <a:bodyPr wrap="square" lIns="70226" tIns="35113" rIns="70226" bIns="35113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This lizard lives in the deserts of Australia.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 Why do you think it looks like it does?</a:t>
            </a:r>
            <a:endParaRPr lang="en-US" sz="1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Read pages 76-77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Read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2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564"/>
            <a:ext cx="9144000" cy="63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9330" y="186166"/>
            <a:ext cx="2866785" cy="145590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lIns="70226" tIns="35113" rIns="70226" bIns="35113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This is another view of the star-nosed mole.  It is not quite as odd looking as it is in the 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Read pages 82 and 83</a:t>
              </a:r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like a scientist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wild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8" y="-1222757"/>
            <a:ext cx="9434753" cy="67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9330" y="186167"/>
            <a:ext cx="2866785" cy="1802155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lIns="70226" tIns="35113" rIns="70226" bIns="35113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  <a:t>Make sure that your argument considers the temperature, sunlight, water, and food that is available to the animal.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With your group choose two of 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animals pictured and write a paragraph for each that describes the environment where the animal would be found.</a:t>
              </a:r>
            </a:p>
            <a:p>
              <a:pPr algn="ctr"/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Don’t forget the details: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temperature, water, sunlight, food</a:t>
              </a:r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Read 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4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4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adaptation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Vocabulary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669231E-C7DE-49ED-9D9D-2EB7625544E8}"/>
              </a:ext>
            </a:extLst>
          </p:cNvPr>
          <p:cNvSpPr txBox="1">
            <a:spLocks/>
          </p:cNvSpPr>
          <p:nvPr/>
        </p:nvSpPr>
        <p:spPr>
          <a:xfrm>
            <a:off x="1648082" y="3106334"/>
            <a:ext cx="5847836" cy="1022404"/>
          </a:xfrm>
          <a:prstGeom prst="rect">
            <a:avLst/>
          </a:prstGeom>
        </p:spPr>
        <p:txBody>
          <a:bodyPr vert="horz" lIns="70226" tIns="35113" rIns="70226" bIns="3511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trait or characteristic that allows an animal to survive in its specific environment</a:t>
            </a:r>
          </a:p>
        </p:txBody>
      </p:sp>
    </p:spTree>
    <p:extLst>
      <p:ext uri="{BB962C8B-B14F-4D97-AF65-F5344CB8AC3E}">
        <p14:creationId xmlns:p14="http://schemas.microsoft.com/office/powerpoint/2010/main" val="28966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ila mon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11" b="5358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Black" panose="020B0A04020102020204" pitchFamily="34" charset="0"/>
                  <a:hlinkClick r:id="rId4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 Black" panose="020B0A04020102020204" pitchFamily="34" charset="0"/>
                  <a:hlinkClick r:id="rId4"/>
                </a:rPr>
              </a:br>
              <a:endParaRPr lang="en-US" dirty="0" smtClean="0">
                <a:solidFill>
                  <a:schemeClr val="tx1"/>
                </a:solidFill>
                <a:latin typeface="Arial Black" panose="020B0A04020102020204" pitchFamily="34" charset="0"/>
                <a:hlinkClick r:id="rId4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  <a:hlinkClick r:id="rId4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Arial Black" panose="020B0A04020102020204" pitchFamily="34" charset="0"/>
                <a:hlinkClick r:id="rId4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Watch this video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Black" panose="020B0A04020102020204" pitchFamily="34" charset="0"/>
                  <a:hlinkClick r:id="rId4"/>
                </a:rPr>
                <a:t>https</a:t>
              </a:r>
              <a:r>
                <a:rPr lang="en-US" dirty="0">
                  <a:solidFill>
                    <a:schemeClr val="tx1"/>
                  </a:solidFill>
                  <a:latin typeface="Arial Black" panose="020B0A04020102020204" pitchFamily="34" charset="0"/>
                  <a:hlinkClick r:id="rId4"/>
                </a:rPr>
                <a:t>://www.youtube.com/watch?v=iBw4gCqq4E8</a:t>
              </a:r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Watch this video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2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baby gila mon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4"/>
          <a:stretch/>
        </p:blipFill>
        <p:spPr bwMode="auto">
          <a:xfrm>
            <a:off x="0" y="-179671"/>
            <a:ext cx="9144000" cy="566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</a:t>
              </a: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do Gila </a:t>
              </a: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monsters</a:t>
              </a:r>
              <a:b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do </a:t>
              </a:r>
              <a:r>
                <a:rPr lang="en-US" sz="3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to survive in their environment?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it…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1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94" y="-15225"/>
            <a:ext cx="6617369" cy="55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9"/>
          <a:stretch/>
        </p:blipFill>
        <p:spPr bwMode="auto">
          <a:xfrm flipH="1">
            <a:off x="8043862" y="-40610"/>
            <a:ext cx="1100138" cy="55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20"/>
          <a:stretch/>
        </p:blipFill>
        <p:spPr bwMode="auto">
          <a:xfrm flipH="1">
            <a:off x="727909" y="0"/>
            <a:ext cx="727910" cy="55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/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Gila monsters have claws for digging 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burrows. It is cooler under the dirt 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and they won’t get sunburned.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endParaRPr lang="en-U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They eat up to 3,000 ants a day 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and they store fat in their tails 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so that they can hibernate 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during the long winter.</a:t>
              </a:r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Gila monsters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pic>
        <p:nvPicPr>
          <p:cNvPr id="15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20"/>
          <a:stretch/>
        </p:blipFill>
        <p:spPr bwMode="auto">
          <a:xfrm>
            <a:off x="1" y="0"/>
            <a:ext cx="727910" cy="55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ila mon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11" b="5358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0138" y="4196904"/>
            <a:ext cx="6943725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70226" tIns="35113" rIns="70226" bIns="35113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Could this desert fox survive in a snowstorm?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0138" y="820420"/>
            <a:ext cx="6943725" cy="3855720"/>
            <a:chOff x="1466850" y="1025525"/>
            <a:chExt cx="9258300" cy="4819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/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Gila monsters are lizards which are considered cold-blooded. Their blood is the same temperature as the air around it.</a:t>
              </a:r>
            </a:p>
            <a:p>
              <a:pPr algn="ctr"/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That is another good reason that they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burrow in the cool dirt.  Their </a:t>
              </a:r>
              <a:b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blood would get too hot.</a:t>
              </a:r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Cold-blooded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5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284" y="0"/>
            <a:ext cx="9252284" cy="548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gila mon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29" y="21030"/>
            <a:ext cx="7159034" cy="54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00138" y="820420"/>
            <a:ext cx="6943725" cy="3855720"/>
            <a:chOff x="1100138" y="820420"/>
            <a:chExt cx="6943725" cy="38557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100138" y="820420"/>
              <a:ext cx="6943725" cy="385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Cold Blooded</a:t>
              </a:r>
            </a:p>
            <a:p>
              <a:pPr algn="ctr"/>
              <a:endPara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animal that does not heat its own body.</a:t>
              </a:r>
            </a:p>
            <a:p>
              <a:pPr algn="ctr"/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animals body is the same temperature </a:t>
              </a:r>
              <a:b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the environment it lives in, so you won’t find </a:t>
              </a:r>
              <a:b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cold blooded creatures in areas that freeze.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100138" y="820420"/>
              <a:ext cx="6943725" cy="9169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68"/>
                </a:spcAft>
              </a:pPr>
              <a:r>
                <a:rPr lang="en-US" sz="3400" dirty="0">
                  <a:latin typeface="Arial Black" panose="020B0A04020102020204" pitchFamily="34" charset="0"/>
                  <a:ea typeface="Calibri"/>
                  <a:cs typeface="Times New Roman"/>
                </a:rPr>
                <a:t>Vocabulary</a:t>
              </a:r>
              <a:endParaRPr lang="en-US" sz="3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669231E-C7DE-49ED-9D9D-2EB7625544E8}"/>
              </a:ext>
            </a:extLst>
          </p:cNvPr>
          <p:cNvSpPr txBox="1">
            <a:spLocks/>
          </p:cNvSpPr>
          <p:nvPr/>
        </p:nvSpPr>
        <p:spPr>
          <a:xfrm>
            <a:off x="-8570338" y="2599218"/>
            <a:ext cx="5847836" cy="1777069"/>
          </a:xfrm>
          <a:prstGeom prst="rect">
            <a:avLst/>
          </a:prstGeom>
        </p:spPr>
        <p:txBody>
          <a:bodyPr vert="horz" lIns="70226" tIns="35113" rIns="70226" bIns="3511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669231E-C7DE-49ED-9D9D-2EB7625544E8}"/>
              </a:ext>
            </a:extLst>
          </p:cNvPr>
          <p:cNvSpPr txBox="1">
            <a:spLocks/>
          </p:cNvSpPr>
          <p:nvPr/>
        </p:nvSpPr>
        <p:spPr>
          <a:xfrm>
            <a:off x="1648082" y="3398061"/>
            <a:ext cx="5847836" cy="1094309"/>
          </a:xfrm>
          <a:prstGeom prst="rect">
            <a:avLst/>
          </a:prstGeom>
        </p:spPr>
        <p:txBody>
          <a:bodyPr vert="horz" lIns="70226" tIns="35113" rIns="70226" bIns="3511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655</Words>
  <Application>Microsoft Office PowerPoint</Application>
  <PresentationFormat>Custom</PresentationFormat>
  <Paragraphs>142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explain that organisms need a specific temperature to live in.</dc:title>
  <dc:creator>Lynn Cronin</dc:creator>
  <cp:lastModifiedBy>Mom</cp:lastModifiedBy>
  <cp:revision>15</cp:revision>
  <dcterms:created xsi:type="dcterms:W3CDTF">2018-01-12T14:11:00Z</dcterms:created>
  <dcterms:modified xsi:type="dcterms:W3CDTF">2018-05-11T12:45:17Z</dcterms:modified>
</cp:coreProperties>
</file>