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84" r:id="rId1"/>
  </p:sldMasterIdLst>
  <p:sldIdLst>
    <p:sldId id="256" r:id="rId2"/>
    <p:sldId id="263" r:id="rId3"/>
    <p:sldId id="262" r:id="rId4"/>
    <p:sldId id="267" r:id="rId5"/>
    <p:sldId id="268" r:id="rId6"/>
    <p:sldId id="270" r:id="rId7"/>
    <p:sldId id="271" r:id="rId8"/>
    <p:sldId id="281" r:id="rId9"/>
    <p:sldId id="272" r:id="rId10"/>
    <p:sldId id="273" r:id="rId11"/>
    <p:sldId id="274" r:id="rId12"/>
    <p:sldId id="275" r:id="rId13"/>
    <p:sldId id="257" r:id="rId14"/>
    <p:sldId id="276" r:id="rId15"/>
    <p:sldId id="278" r:id="rId16"/>
    <p:sldId id="258" r:id="rId17"/>
    <p:sldId id="280" r:id="rId18"/>
    <p:sldId id="277" r:id="rId19"/>
    <p:sldId id="279" r:id="rId20"/>
    <p:sldId id="261" r:id="rId21"/>
    <p:sldId id="284" r:id="rId22"/>
    <p:sldId id="283" r:id="rId23"/>
    <p:sldId id="285" r:id="rId24"/>
    <p:sldId id="286" r:id="rId25"/>
    <p:sldId id="287" r:id="rId26"/>
    <p:sldId id="288" r:id="rId27"/>
    <p:sldId id="292" r:id="rId28"/>
    <p:sldId id="291" r:id="rId29"/>
    <p:sldId id="290" r:id="rId30"/>
  </p:sldIdLst>
  <p:sldSz cx="8686800" cy="502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011B"/>
    <a:srgbClr val="5AFA29"/>
    <a:srgbClr val="C35202"/>
    <a:srgbClr val="FDBEC5"/>
    <a:srgbClr val="911745"/>
    <a:srgbClr val="FF0024"/>
    <a:srgbClr val="8CFFFF"/>
    <a:srgbClr val="89BC8A"/>
    <a:srgbClr val="FBC91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9.43%" autoAdjust="0"/>
    <p:restoredTop sz="94.66%"/>
  </p:normalViewPr>
  <p:slideViewPr>
    <p:cSldViewPr snapToGrid="0">
      <p:cViewPr>
        <p:scale>
          <a:sx n="50" d="100"/>
          <a:sy n="50" d="100"/>
        </p:scale>
        <p:origin x="2328" y="1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34" Type="http://purl.oclc.org/ooxml/officeDocument/relationships/tableStyles" Target="tableStyles.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theme" Target="theme/theme1.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viewProps" Target="viewProp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10" Type="http://purl.oclc.org/ooxml/officeDocument/relationships/slide" Target="slides/slide9.xml"/><Relationship Id="rId19" Type="http://purl.oclc.org/ooxml/officeDocument/relationships/slide" Target="slides/slide18.xml"/><Relationship Id="rId31" Type="http://purl.oclc.org/ooxml/officeDocument/relationships/presProps" Target="presProp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slide" Target="slides/slide29.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823066"/>
            <a:ext cx="6515100" cy="1750907"/>
          </a:xfrm>
        </p:spPr>
        <p:txBody>
          <a:bodyPr anchor="b"/>
          <a:lstStyle>
            <a:lvl1pPr algn="ctr">
              <a:defRPr sz="4275"/>
            </a:lvl1pPr>
          </a:lstStyle>
          <a:p>
            <a:r>
              <a:rPr lang="en-US"/>
              <a:t>Click to edit Master title style</a:t>
            </a:r>
            <a:endParaRPr lang="en-US" dirty="0"/>
          </a:p>
        </p:txBody>
      </p:sp>
      <p:sp>
        <p:nvSpPr>
          <p:cNvPr id="3" name="Subtitle 2"/>
          <p:cNvSpPr>
            <a:spLocks noGrp="1"/>
          </p:cNvSpPr>
          <p:nvPr>
            <p:ph type="subTitle" idx="1"/>
          </p:nvPr>
        </p:nvSpPr>
        <p:spPr>
          <a:xfrm>
            <a:off x="1085850" y="2641495"/>
            <a:ext cx="6515100" cy="1214225"/>
          </a:xfrm>
        </p:spPr>
        <p:txBody>
          <a:bodyPr/>
          <a:lstStyle>
            <a:lvl1pPr marL="0" indent="0" algn="ctr">
              <a:buNone/>
              <a:defRPr sz="1710"/>
            </a:lvl1pPr>
            <a:lvl2pPr marL="325755" indent="0" algn="ctr">
              <a:buNone/>
              <a:defRPr sz="1425"/>
            </a:lvl2pPr>
            <a:lvl3pPr marL="651510" indent="0" algn="ctr">
              <a:buNone/>
              <a:defRPr sz="1283"/>
            </a:lvl3pPr>
            <a:lvl4pPr marL="977265" indent="0" algn="ctr">
              <a:buNone/>
              <a:defRPr sz="1140"/>
            </a:lvl4pPr>
            <a:lvl5pPr marL="1303020" indent="0" algn="ctr">
              <a:buNone/>
              <a:defRPr sz="1140"/>
            </a:lvl5pPr>
            <a:lvl6pPr marL="1628775" indent="0" algn="ctr">
              <a:buNone/>
              <a:defRPr sz="1140"/>
            </a:lvl6pPr>
            <a:lvl7pPr marL="1954530" indent="0" algn="ctr">
              <a:buNone/>
              <a:defRPr sz="1140"/>
            </a:lvl7pPr>
            <a:lvl8pPr marL="2280285" indent="0" algn="ctr">
              <a:buNone/>
              <a:defRPr sz="1140"/>
            </a:lvl8pPr>
            <a:lvl9pPr marL="2606040" indent="0" algn="ctr">
              <a:buNone/>
              <a:defRPr sz="11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2A712E-F104-4595-9EE0-919E1603FF66}"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189002017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A712E-F104-4595-9EE0-919E1603FF66}"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1792807506"/>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6491" y="267758"/>
            <a:ext cx="1873091" cy="42620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7217" y="267758"/>
            <a:ext cx="5510689" cy="42620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A712E-F104-4595-9EE0-919E1603FF66}"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1467742555"/>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A712E-F104-4595-9EE0-919E1603FF66}"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2884696982"/>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2693" y="1253808"/>
            <a:ext cx="7492365" cy="2092007"/>
          </a:xfrm>
        </p:spPr>
        <p:txBody>
          <a:bodyPr anchor="b"/>
          <a:lstStyle>
            <a:lvl1pPr>
              <a:defRPr sz="4275"/>
            </a:lvl1pPr>
          </a:lstStyle>
          <a:p>
            <a:r>
              <a:rPr lang="en-US"/>
              <a:t>Click to edit Master title style</a:t>
            </a:r>
            <a:endParaRPr lang="en-US" dirty="0"/>
          </a:p>
        </p:txBody>
      </p:sp>
      <p:sp>
        <p:nvSpPr>
          <p:cNvPr id="3" name="Text Placeholder 2"/>
          <p:cNvSpPr>
            <a:spLocks noGrp="1"/>
          </p:cNvSpPr>
          <p:nvPr>
            <p:ph type="body" idx="1"/>
          </p:nvPr>
        </p:nvSpPr>
        <p:spPr>
          <a:xfrm>
            <a:off x="592693" y="3365607"/>
            <a:ext cx="7492365" cy="1100137"/>
          </a:xfrm>
        </p:spPr>
        <p:txBody>
          <a:bodyPr/>
          <a:lstStyle>
            <a:lvl1pPr marL="0" indent="0">
              <a:buNone/>
              <a:defRPr sz="1710">
                <a:solidFill>
                  <a:schemeClr val="tx1">
                    <a:tint val="75%"/>
                  </a:schemeClr>
                </a:solidFill>
              </a:defRPr>
            </a:lvl1pPr>
            <a:lvl2pPr marL="325755" indent="0">
              <a:buNone/>
              <a:defRPr sz="1425">
                <a:solidFill>
                  <a:schemeClr val="tx1">
                    <a:tint val="75%"/>
                  </a:schemeClr>
                </a:solidFill>
              </a:defRPr>
            </a:lvl2pPr>
            <a:lvl3pPr marL="651510" indent="0">
              <a:buNone/>
              <a:defRPr sz="1283">
                <a:solidFill>
                  <a:schemeClr val="tx1">
                    <a:tint val="75%"/>
                  </a:schemeClr>
                </a:solidFill>
              </a:defRPr>
            </a:lvl3pPr>
            <a:lvl4pPr marL="977265" indent="0">
              <a:buNone/>
              <a:defRPr sz="1140">
                <a:solidFill>
                  <a:schemeClr val="tx1">
                    <a:tint val="75%"/>
                  </a:schemeClr>
                </a:solidFill>
              </a:defRPr>
            </a:lvl4pPr>
            <a:lvl5pPr marL="1303020" indent="0">
              <a:buNone/>
              <a:defRPr sz="1140">
                <a:solidFill>
                  <a:schemeClr val="tx1">
                    <a:tint val="75%"/>
                  </a:schemeClr>
                </a:solidFill>
              </a:defRPr>
            </a:lvl5pPr>
            <a:lvl6pPr marL="1628775" indent="0">
              <a:buNone/>
              <a:defRPr sz="1140">
                <a:solidFill>
                  <a:schemeClr val="tx1">
                    <a:tint val="75%"/>
                  </a:schemeClr>
                </a:solidFill>
              </a:defRPr>
            </a:lvl6pPr>
            <a:lvl7pPr marL="1954530" indent="0">
              <a:buNone/>
              <a:defRPr sz="1140">
                <a:solidFill>
                  <a:schemeClr val="tx1">
                    <a:tint val="75%"/>
                  </a:schemeClr>
                </a:solidFill>
              </a:defRPr>
            </a:lvl7pPr>
            <a:lvl8pPr marL="2280285" indent="0">
              <a:buNone/>
              <a:defRPr sz="1140">
                <a:solidFill>
                  <a:schemeClr val="tx1">
                    <a:tint val="75%"/>
                  </a:schemeClr>
                </a:solidFill>
              </a:defRPr>
            </a:lvl8pPr>
            <a:lvl9pPr marL="2606040" indent="0">
              <a:buNone/>
              <a:defRPr sz="114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A712E-F104-4595-9EE0-919E1603FF66}"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1942750461"/>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7218" y="1338792"/>
            <a:ext cx="3691890" cy="3190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97693" y="1338792"/>
            <a:ext cx="3691890" cy="3190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A712E-F104-4595-9EE0-919E1603FF66}"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2082825505"/>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349" y="267758"/>
            <a:ext cx="7492365" cy="97208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8349" y="1232853"/>
            <a:ext cx="3674923" cy="604202"/>
          </a:xfrm>
        </p:spPr>
        <p:txBody>
          <a:bodyPr anchor="b"/>
          <a:lstStyle>
            <a:lvl1pPr marL="0" indent="0">
              <a:buNone/>
              <a:defRPr sz="1710" b="1"/>
            </a:lvl1pPr>
            <a:lvl2pPr marL="325755" indent="0">
              <a:buNone/>
              <a:defRPr sz="1425" b="1"/>
            </a:lvl2pPr>
            <a:lvl3pPr marL="651510" indent="0">
              <a:buNone/>
              <a:defRPr sz="1283" b="1"/>
            </a:lvl3pPr>
            <a:lvl4pPr marL="977265" indent="0">
              <a:buNone/>
              <a:defRPr sz="1140" b="1"/>
            </a:lvl4pPr>
            <a:lvl5pPr marL="1303020" indent="0">
              <a:buNone/>
              <a:defRPr sz="1140" b="1"/>
            </a:lvl5pPr>
            <a:lvl6pPr marL="1628775" indent="0">
              <a:buNone/>
              <a:defRPr sz="1140" b="1"/>
            </a:lvl6pPr>
            <a:lvl7pPr marL="1954530" indent="0">
              <a:buNone/>
              <a:defRPr sz="1140" b="1"/>
            </a:lvl7pPr>
            <a:lvl8pPr marL="2280285" indent="0">
              <a:buNone/>
              <a:defRPr sz="1140" b="1"/>
            </a:lvl8pPr>
            <a:lvl9pPr marL="2606040" indent="0">
              <a:buNone/>
              <a:defRPr sz="1140" b="1"/>
            </a:lvl9pPr>
          </a:lstStyle>
          <a:p>
            <a:pPr lvl="0"/>
            <a:r>
              <a:rPr lang="en-US"/>
              <a:t>Click to edit Master text styles</a:t>
            </a:r>
          </a:p>
        </p:txBody>
      </p:sp>
      <p:sp>
        <p:nvSpPr>
          <p:cNvPr id="4" name="Content Placeholder 3"/>
          <p:cNvSpPr>
            <a:spLocks noGrp="1"/>
          </p:cNvSpPr>
          <p:nvPr>
            <p:ph sz="half" idx="2"/>
          </p:nvPr>
        </p:nvSpPr>
        <p:spPr>
          <a:xfrm>
            <a:off x="598349" y="1837055"/>
            <a:ext cx="3674923" cy="2702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97693" y="1232853"/>
            <a:ext cx="3693021" cy="604202"/>
          </a:xfrm>
        </p:spPr>
        <p:txBody>
          <a:bodyPr anchor="b"/>
          <a:lstStyle>
            <a:lvl1pPr marL="0" indent="0">
              <a:buNone/>
              <a:defRPr sz="1710" b="1"/>
            </a:lvl1pPr>
            <a:lvl2pPr marL="325755" indent="0">
              <a:buNone/>
              <a:defRPr sz="1425" b="1"/>
            </a:lvl2pPr>
            <a:lvl3pPr marL="651510" indent="0">
              <a:buNone/>
              <a:defRPr sz="1283" b="1"/>
            </a:lvl3pPr>
            <a:lvl4pPr marL="977265" indent="0">
              <a:buNone/>
              <a:defRPr sz="1140" b="1"/>
            </a:lvl4pPr>
            <a:lvl5pPr marL="1303020" indent="0">
              <a:buNone/>
              <a:defRPr sz="1140" b="1"/>
            </a:lvl5pPr>
            <a:lvl6pPr marL="1628775" indent="0">
              <a:buNone/>
              <a:defRPr sz="1140" b="1"/>
            </a:lvl6pPr>
            <a:lvl7pPr marL="1954530" indent="0">
              <a:buNone/>
              <a:defRPr sz="1140" b="1"/>
            </a:lvl7pPr>
            <a:lvl8pPr marL="2280285" indent="0">
              <a:buNone/>
              <a:defRPr sz="1140" b="1"/>
            </a:lvl8pPr>
            <a:lvl9pPr marL="2606040" indent="0">
              <a:buNone/>
              <a:defRPr sz="1140" b="1"/>
            </a:lvl9pPr>
          </a:lstStyle>
          <a:p>
            <a:pPr lvl="0"/>
            <a:r>
              <a:rPr lang="en-US"/>
              <a:t>Click to edit Master text styles</a:t>
            </a:r>
          </a:p>
        </p:txBody>
      </p:sp>
      <p:sp>
        <p:nvSpPr>
          <p:cNvPr id="6" name="Content Placeholder 5"/>
          <p:cNvSpPr>
            <a:spLocks noGrp="1"/>
          </p:cNvSpPr>
          <p:nvPr>
            <p:ph sz="quarter" idx="4"/>
          </p:nvPr>
        </p:nvSpPr>
        <p:spPr>
          <a:xfrm>
            <a:off x="4397693" y="1837055"/>
            <a:ext cx="3693021" cy="2702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A712E-F104-4595-9EE0-919E1603FF66}"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4228888075"/>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A712E-F104-4595-9EE0-919E1603FF66}"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3901342555"/>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A712E-F104-4595-9EE0-919E1603FF66}"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2691317725"/>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335280"/>
            <a:ext cx="2801719" cy="1173480"/>
          </a:xfrm>
        </p:spPr>
        <p:txBody>
          <a:bodyPr anchor="b"/>
          <a:lstStyle>
            <a:lvl1pPr>
              <a:defRPr sz="2280"/>
            </a:lvl1pPr>
          </a:lstStyle>
          <a:p>
            <a:r>
              <a:rPr lang="en-US"/>
              <a:t>Click to edit Master title style</a:t>
            </a:r>
            <a:endParaRPr lang="en-US" dirty="0"/>
          </a:p>
        </p:txBody>
      </p:sp>
      <p:sp>
        <p:nvSpPr>
          <p:cNvPr id="3" name="Content Placeholder 2"/>
          <p:cNvSpPr>
            <a:spLocks noGrp="1"/>
          </p:cNvSpPr>
          <p:nvPr>
            <p:ph idx="1"/>
          </p:nvPr>
        </p:nvSpPr>
        <p:spPr>
          <a:xfrm>
            <a:off x="3693021" y="724112"/>
            <a:ext cx="4397693" cy="3573992"/>
          </a:xfrm>
        </p:spPr>
        <p:txBody>
          <a:bodyPr/>
          <a:lstStyle>
            <a:lvl1pPr>
              <a:defRPr sz="2280"/>
            </a:lvl1pPr>
            <a:lvl2pPr>
              <a:defRPr sz="1995"/>
            </a:lvl2pPr>
            <a:lvl3pPr>
              <a:defRPr sz="171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8349" y="1508760"/>
            <a:ext cx="2801719" cy="2795165"/>
          </a:xfrm>
        </p:spPr>
        <p:txBody>
          <a:bodyPr/>
          <a:lstStyle>
            <a:lvl1pPr marL="0" indent="0">
              <a:buNone/>
              <a:defRPr sz="1140"/>
            </a:lvl1pPr>
            <a:lvl2pPr marL="325755" indent="0">
              <a:buNone/>
              <a:defRPr sz="998"/>
            </a:lvl2pPr>
            <a:lvl3pPr marL="651510" indent="0">
              <a:buNone/>
              <a:defRPr sz="855"/>
            </a:lvl3pPr>
            <a:lvl4pPr marL="977265" indent="0">
              <a:buNone/>
              <a:defRPr sz="713"/>
            </a:lvl4pPr>
            <a:lvl5pPr marL="1303020" indent="0">
              <a:buNone/>
              <a:defRPr sz="713"/>
            </a:lvl5pPr>
            <a:lvl6pPr marL="1628775" indent="0">
              <a:buNone/>
              <a:defRPr sz="713"/>
            </a:lvl6pPr>
            <a:lvl7pPr marL="1954530" indent="0">
              <a:buNone/>
              <a:defRPr sz="713"/>
            </a:lvl7pPr>
            <a:lvl8pPr marL="2280285" indent="0">
              <a:buNone/>
              <a:defRPr sz="713"/>
            </a:lvl8pPr>
            <a:lvl9pPr marL="2606040" indent="0">
              <a:buNone/>
              <a:defRPr sz="713"/>
            </a:lvl9pPr>
          </a:lstStyle>
          <a:p>
            <a:pPr lvl="0"/>
            <a:r>
              <a:rPr lang="en-US"/>
              <a:t>Click to edit Master text styles</a:t>
            </a:r>
          </a:p>
        </p:txBody>
      </p:sp>
      <p:sp>
        <p:nvSpPr>
          <p:cNvPr id="5" name="Date Placeholder 4"/>
          <p:cNvSpPr>
            <a:spLocks noGrp="1"/>
          </p:cNvSpPr>
          <p:nvPr>
            <p:ph type="dt" sz="half" idx="10"/>
          </p:nvPr>
        </p:nvSpPr>
        <p:spPr/>
        <p:txBody>
          <a:bodyPr/>
          <a:lstStyle/>
          <a:p>
            <a:fld id="{852A712E-F104-4595-9EE0-919E1603FF66}"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455229019"/>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349" y="335280"/>
            <a:ext cx="2801719" cy="1173480"/>
          </a:xfrm>
        </p:spPr>
        <p:txBody>
          <a:bodyPr anchor="b"/>
          <a:lstStyle>
            <a:lvl1pPr>
              <a:defRPr sz="22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93021" y="724112"/>
            <a:ext cx="4397693" cy="3573992"/>
          </a:xfrm>
        </p:spPr>
        <p:txBody>
          <a:bodyPr anchor="t"/>
          <a:lstStyle>
            <a:lvl1pPr marL="0" indent="0">
              <a:buNone/>
              <a:defRPr sz="2280"/>
            </a:lvl1pPr>
            <a:lvl2pPr marL="325755" indent="0">
              <a:buNone/>
              <a:defRPr sz="1995"/>
            </a:lvl2pPr>
            <a:lvl3pPr marL="651510" indent="0">
              <a:buNone/>
              <a:defRPr sz="1710"/>
            </a:lvl3pPr>
            <a:lvl4pPr marL="977265" indent="0">
              <a:buNone/>
              <a:defRPr sz="1425"/>
            </a:lvl4pPr>
            <a:lvl5pPr marL="1303020" indent="0">
              <a:buNone/>
              <a:defRPr sz="1425"/>
            </a:lvl5pPr>
            <a:lvl6pPr marL="1628775" indent="0">
              <a:buNone/>
              <a:defRPr sz="1425"/>
            </a:lvl6pPr>
            <a:lvl7pPr marL="1954530" indent="0">
              <a:buNone/>
              <a:defRPr sz="1425"/>
            </a:lvl7pPr>
            <a:lvl8pPr marL="2280285" indent="0">
              <a:buNone/>
              <a:defRPr sz="1425"/>
            </a:lvl8pPr>
            <a:lvl9pPr marL="2606040" indent="0">
              <a:buNone/>
              <a:defRPr sz="1425"/>
            </a:lvl9pPr>
          </a:lstStyle>
          <a:p>
            <a:r>
              <a:rPr lang="en-US"/>
              <a:t>Click icon to add picture</a:t>
            </a:r>
            <a:endParaRPr lang="en-US" dirty="0"/>
          </a:p>
        </p:txBody>
      </p:sp>
      <p:sp>
        <p:nvSpPr>
          <p:cNvPr id="4" name="Text Placeholder 3"/>
          <p:cNvSpPr>
            <a:spLocks noGrp="1"/>
          </p:cNvSpPr>
          <p:nvPr>
            <p:ph type="body" sz="half" idx="2"/>
          </p:nvPr>
        </p:nvSpPr>
        <p:spPr>
          <a:xfrm>
            <a:off x="598349" y="1508760"/>
            <a:ext cx="2801719" cy="2795165"/>
          </a:xfrm>
        </p:spPr>
        <p:txBody>
          <a:bodyPr/>
          <a:lstStyle>
            <a:lvl1pPr marL="0" indent="0">
              <a:buNone/>
              <a:defRPr sz="1140"/>
            </a:lvl1pPr>
            <a:lvl2pPr marL="325755" indent="0">
              <a:buNone/>
              <a:defRPr sz="998"/>
            </a:lvl2pPr>
            <a:lvl3pPr marL="651510" indent="0">
              <a:buNone/>
              <a:defRPr sz="855"/>
            </a:lvl3pPr>
            <a:lvl4pPr marL="977265" indent="0">
              <a:buNone/>
              <a:defRPr sz="713"/>
            </a:lvl4pPr>
            <a:lvl5pPr marL="1303020" indent="0">
              <a:buNone/>
              <a:defRPr sz="713"/>
            </a:lvl5pPr>
            <a:lvl6pPr marL="1628775" indent="0">
              <a:buNone/>
              <a:defRPr sz="713"/>
            </a:lvl6pPr>
            <a:lvl7pPr marL="1954530" indent="0">
              <a:buNone/>
              <a:defRPr sz="713"/>
            </a:lvl7pPr>
            <a:lvl8pPr marL="2280285" indent="0">
              <a:buNone/>
              <a:defRPr sz="713"/>
            </a:lvl8pPr>
            <a:lvl9pPr marL="2606040" indent="0">
              <a:buNone/>
              <a:defRPr sz="713"/>
            </a:lvl9pPr>
          </a:lstStyle>
          <a:p>
            <a:pPr lvl="0"/>
            <a:r>
              <a:rPr lang="en-US"/>
              <a:t>Click to edit Master text styles</a:t>
            </a:r>
          </a:p>
        </p:txBody>
      </p:sp>
      <p:sp>
        <p:nvSpPr>
          <p:cNvPr id="5" name="Date Placeholder 4"/>
          <p:cNvSpPr>
            <a:spLocks noGrp="1"/>
          </p:cNvSpPr>
          <p:nvPr>
            <p:ph type="dt" sz="half" idx="10"/>
          </p:nvPr>
        </p:nvSpPr>
        <p:spPr/>
        <p:txBody>
          <a:bodyPr/>
          <a:lstStyle/>
          <a:p>
            <a:fld id="{852A712E-F104-4595-9EE0-919E1603FF66}"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8D8F3-12DD-4B6E-BDCB-83B690F711B2}" type="slidenum">
              <a:rPr lang="en-US" smtClean="0"/>
              <a:t>‹#›</a:t>
            </a:fld>
            <a:endParaRPr lang="en-US"/>
          </a:p>
        </p:txBody>
      </p:sp>
    </p:spTree>
    <p:extLst>
      <p:ext uri="{BB962C8B-B14F-4D97-AF65-F5344CB8AC3E}">
        <p14:creationId xmlns:p14="http://schemas.microsoft.com/office/powerpoint/2010/main" val="3526138005"/>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218" y="267758"/>
            <a:ext cx="7492365" cy="9720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7218" y="1338792"/>
            <a:ext cx="7492365" cy="31909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218" y="4661324"/>
            <a:ext cx="1954530" cy="267758"/>
          </a:xfrm>
          <a:prstGeom prst="rect">
            <a:avLst/>
          </a:prstGeom>
        </p:spPr>
        <p:txBody>
          <a:bodyPr vert="horz" lIns="91440" tIns="45720" rIns="91440" bIns="45720" rtlCol="0" anchor="ctr"/>
          <a:lstStyle>
            <a:lvl1pPr algn="l">
              <a:defRPr sz="855">
                <a:solidFill>
                  <a:schemeClr val="tx1">
                    <a:tint val="75%"/>
                  </a:schemeClr>
                </a:solidFill>
              </a:defRPr>
            </a:lvl1pPr>
          </a:lstStyle>
          <a:p>
            <a:fld id="{852A712E-F104-4595-9EE0-919E1603FF66}" type="datetimeFigureOut">
              <a:rPr lang="en-US" smtClean="0"/>
              <a:t>4/10/2019</a:t>
            </a:fld>
            <a:endParaRPr lang="en-US"/>
          </a:p>
        </p:txBody>
      </p:sp>
      <p:sp>
        <p:nvSpPr>
          <p:cNvPr id="5" name="Footer Placeholder 4"/>
          <p:cNvSpPr>
            <a:spLocks noGrp="1"/>
          </p:cNvSpPr>
          <p:nvPr>
            <p:ph type="ftr" sz="quarter" idx="3"/>
          </p:nvPr>
        </p:nvSpPr>
        <p:spPr>
          <a:xfrm>
            <a:off x="2877503" y="4661324"/>
            <a:ext cx="2931795" cy="267758"/>
          </a:xfrm>
          <a:prstGeom prst="rect">
            <a:avLst/>
          </a:prstGeom>
        </p:spPr>
        <p:txBody>
          <a:bodyPr vert="horz" lIns="91440" tIns="45720" rIns="91440" bIns="45720" rtlCol="0" anchor="ctr"/>
          <a:lstStyle>
            <a:lvl1pPr algn="ctr">
              <a:defRPr sz="855">
                <a:solidFill>
                  <a:schemeClr val="tx1">
                    <a:tint val="75%"/>
                  </a:schemeClr>
                </a:solidFill>
              </a:defRPr>
            </a:lvl1pPr>
          </a:lstStyle>
          <a:p>
            <a:endParaRPr lang="en-US"/>
          </a:p>
        </p:txBody>
      </p:sp>
      <p:sp>
        <p:nvSpPr>
          <p:cNvPr id="6" name="Slide Number Placeholder 5"/>
          <p:cNvSpPr>
            <a:spLocks noGrp="1"/>
          </p:cNvSpPr>
          <p:nvPr>
            <p:ph type="sldNum" sz="quarter" idx="4"/>
          </p:nvPr>
        </p:nvSpPr>
        <p:spPr>
          <a:xfrm>
            <a:off x="6135053" y="4661324"/>
            <a:ext cx="1954530" cy="267758"/>
          </a:xfrm>
          <a:prstGeom prst="rect">
            <a:avLst/>
          </a:prstGeom>
        </p:spPr>
        <p:txBody>
          <a:bodyPr vert="horz" lIns="91440" tIns="45720" rIns="91440" bIns="45720" rtlCol="0" anchor="ctr"/>
          <a:lstStyle>
            <a:lvl1pPr algn="r">
              <a:defRPr sz="855">
                <a:solidFill>
                  <a:schemeClr val="tx1">
                    <a:tint val="75%"/>
                  </a:schemeClr>
                </a:solidFill>
              </a:defRPr>
            </a:lvl1pPr>
          </a:lstStyle>
          <a:p>
            <a:fld id="{0388D8F3-12DD-4B6E-BDCB-83B690F711B2}" type="slidenum">
              <a:rPr lang="en-US" smtClean="0"/>
              <a:t>‹#›</a:t>
            </a:fld>
            <a:endParaRPr lang="en-US"/>
          </a:p>
        </p:txBody>
      </p:sp>
    </p:spTree>
    <p:extLst>
      <p:ext uri="{BB962C8B-B14F-4D97-AF65-F5344CB8AC3E}">
        <p14:creationId xmlns:p14="http://schemas.microsoft.com/office/powerpoint/2010/main" val="2487845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51510" rtl="0" eaLnBrk="1" latinLnBrk="0" hangingPunct="1">
        <a:lnSpc>
          <a:spcPct val="90%"/>
        </a:lnSpc>
        <a:spcBef>
          <a:spcPct val="0%"/>
        </a:spcBef>
        <a:buNone/>
        <a:defRPr sz="3135" kern="1200">
          <a:solidFill>
            <a:schemeClr val="tx1"/>
          </a:solidFill>
          <a:latin typeface="+mj-lt"/>
          <a:ea typeface="+mj-ea"/>
          <a:cs typeface="+mj-cs"/>
        </a:defRPr>
      </a:lvl1pPr>
    </p:titleStyle>
    <p:bodyStyle>
      <a:lvl1pPr marL="162878" indent="-162878" algn="l" defTabSz="651510" rtl="0" eaLnBrk="1" latinLnBrk="0" hangingPunct="1">
        <a:lnSpc>
          <a:spcPct val="90%"/>
        </a:lnSpc>
        <a:spcBef>
          <a:spcPts val="713"/>
        </a:spcBef>
        <a:buFont typeface="Arial" panose="020B0604020202020204" pitchFamily="34" charset="0"/>
        <a:buChar char="•"/>
        <a:defRPr sz="1995" kern="1200">
          <a:solidFill>
            <a:schemeClr val="tx1"/>
          </a:solidFill>
          <a:latin typeface="+mn-lt"/>
          <a:ea typeface="+mn-ea"/>
          <a:cs typeface="+mn-cs"/>
        </a:defRPr>
      </a:lvl1pPr>
      <a:lvl2pPr marL="488633" indent="-162878" algn="l" defTabSz="651510" rtl="0" eaLnBrk="1" latinLnBrk="0" hangingPunct="1">
        <a:lnSpc>
          <a:spcPct val="90%"/>
        </a:lnSpc>
        <a:spcBef>
          <a:spcPts val="356"/>
        </a:spcBef>
        <a:buFont typeface="Arial" panose="020B0604020202020204" pitchFamily="34" charset="0"/>
        <a:buChar char="•"/>
        <a:defRPr sz="1710" kern="1200">
          <a:solidFill>
            <a:schemeClr val="tx1"/>
          </a:solidFill>
          <a:latin typeface="+mn-lt"/>
          <a:ea typeface="+mn-ea"/>
          <a:cs typeface="+mn-cs"/>
        </a:defRPr>
      </a:lvl2pPr>
      <a:lvl3pPr marL="814388" indent="-162878" algn="l" defTabSz="651510" rtl="0" eaLnBrk="1" latinLnBrk="0" hangingPunct="1">
        <a:lnSpc>
          <a:spcPct val="90%"/>
        </a:lnSpc>
        <a:spcBef>
          <a:spcPts val="356"/>
        </a:spcBef>
        <a:buFont typeface="Arial" panose="020B0604020202020204" pitchFamily="34" charset="0"/>
        <a:buChar char="•"/>
        <a:defRPr sz="1425" kern="1200">
          <a:solidFill>
            <a:schemeClr val="tx1"/>
          </a:solidFill>
          <a:latin typeface="+mn-lt"/>
          <a:ea typeface="+mn-ea"/>
          <a:cs typeface="+mn-cs"/>
        </a:defRPr>
      </a:lvl3pPr>
      <a:lvl4pPr marL="1140143"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4pPr>
      <a:lvl5pPr marL="1465898"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5pPr>
      <a:lvl6pPr marL="1791653"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6pPr>
      <a:lvl7pPr marL="2117408"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7pPr>
      <a:lvl8pPr marL="2443163"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8pPr>
      <a:lvl9pPr marL="2768918" indent="-162878" algn="l" defTabSz="651510" rtl="0" eaLnBrk="1" latinLnBrk="0" hangingPunct="1">
        <a:lnSpc>
          <a:spcPct val="90%"/>
        </a:lnSpc>
        <a:spcBef>
          <a:spcPts val="356"/>
        </a:spcBef>
        <a:buFont typeface="Arial" panose="020B0604020202020204" pitchFamily="34" charset="0"/>
        <a:buChar char="•"/>
        <a:defRPr sz="1283" kern="1200">
          <a:solidFill>
            <a:schemeClr val="tx1"/>
          </a:solidFill>
          <a:latin typeface="+mn-lt"/>
          <a:ea typeface="+mn-ea"/>
          <a:cs typeface="+mn-cs"/>
        </a:defRPr>
      </a:lvl9pPr>
    </p:bodyStyle>
    <p:otherStyle>
      <a:defPPr>
        <a:defRPr lang="en-US"/>
      </a:defPPr>
      <a:lvl1pPr marL="0" algn="l" defTabSz="651510" rtl="0" eaLnBrk="1" latinLnBrk="0" hangingPunct="1">
        <a:defRPr sz="1283" kern="1200">
          <a:solidFill>
            <a:schemeClr val="tx1"/>
          </a:solidFill>
          <a:latin typeface="+mn-lt"/>
          <a:ea typeface="+mn-ea"/>
          <a:cs typeface="+mn-cs"/>
        </a:defRPr>
      </a:lvl1pPr>
      <a:lvl2pPr marL="325755" algn="l" defTabSz="651510" rtl="0" eaLnBrk="1" latinLnBrk="0" hangingPunct="1">
        <a:defRPr sz="1283" kern="1200">
          <a:solidFill>
            <a:schemeClr val="tx1"/>
          </a:solidFill>
          <a:latin typeface="+mn-lt"/>
          <a:ea typeface="+mn-ea"/>
          <a:cs typeface="+mn-cs"/>
        </a:defRPr>
      </a:lvl2pPr>
      <a:lvl3pPr marL="651510" algn="l" defTabSz="651510" rtl="0" eaLnBrk="1" latinLnBrk="0" hangingPunct="1">
        <a:defRPr sz="1283" kern="1200">
          <a:solidFill>
            <a:schemeClr val="tx1"/>
          </a:solidFill>
          <a:latin typeface="+mn-lt"/>
          <a:ea typeface="+mn-ea"/>
          <a:cs typeface="+mn-cs"/>
        </a:defRPr>
      </a:lvl3pPr>
      <a:lvl4pPr marL="977265" algn="l" defTabSz="651510" rtl="0" eaLnBrk="1" latinLnBrk="0" hangingPunct="1">
        <a:defRPr sz="1283" kern="1200">
          <a:solidFill>
            <a:schemeClr val="tx1"/>
          </a:solidFill>
          <a:latin typeface="+mn-lt"/>
          <a:ea typeface="+mn-ea"/>
          <a:cs typeface="+mn-cs"/>
        </a:defRPr>
      </a:lvl4pPr>
      <a:lvl5pPr marL="1303020" algn="l" defTabSz="651510" rtl="0" eaLnBrk="1" latinLnBrk="0" hangingPunct="1">
        <a:defRPr sz="1283" kern="1200">
          <a:solidFill>
            <a:schemeClr val="tx1"/>
          </a:solidFill>
          <a:latin typeface="+mn-lt"/>
          <a:ea typeface="+mn-ea"/>
          <a:cs typeface="+mn-cs"/>
        </a:defRPr>
      </a:lvl5pPr>
      <a:lvl6pPr marL="1628775" algn="l" defTabSz="651510" rtl="0" eaLnBrk="1" latinLnBrk="0" hangingPunct="1">
        <a:defRPr sz="1283" kern="1200">
          <a:solidFill>
            <a:schemeClr val="tx1"/>
          </a:solidFill>
          <a:latin typeface="+mn-lt"/>
          <a:ea typeface="+mn-ea"/>
          <a:cs typeface="+mn-cs"/>
        </a:defRPr>
      </a:lvl6pPr>
      <a:lvl7pPr marL="1954530" algn="l" defTabSz="651510" rtl="0" eaLnBrk="1" latinLnBrk="0" hangingPunct="1">
        <a:defRPr sz="1283" kern="1200">
          <a:solidFill>
            <a:schemeClr val="tx1"/>
          </a:solidFill>
          <a:latin typeface="+mn-lt"/>
          <a:ea typeface="+mn-ea"/>
          <a:cs typeface="+mn-cs"/>
        </a:defRPr>
      </a:lvl7pPr>
      <a:lvl8pPr marL="2280285" algn="l" defTabSz="651510" rtl="0" eaLnBrk="1" latinLnBrk="0" hangingPunct="1">
        <a:defRPr sz="1283" kern="1200">
          <a:solidFill>
            <a:schemeClr val="tx1"/>
          </a:solidFill>
          <a:latin typeface="+mn-lt"/>
          <a:ea typeface="+mn-ea"/>
          <a:cs typeface="+mn-cs"/>
        </a:defRPr>
      </a:lvl8pPr>
      <a:lvl9pPr marL="2606040" algn="l" defTabSz="651510" rtl="0" eaLnBrk="1" latinLnBrk="0" hangingPunct="1">
        <a:defRPr sz="12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11.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12.xml.rels><?xml version="1.0" encoding="UTF-8" standalone="yes"?>
<Relationships xmlns="http://schemas.openxmlformats.org/package/2006/relationships"><Relationship Id="rId3" Type="http://purl.oclc.org/ooxml/officeDocument/relationships/image" Target="../media/image1.png"/><Relationship Id="rId2" Type="http://purl.oclc.org/ooxml/officeDocument/relationships/image" Target="../media/image7.png"/><Relationship Id="rId1" Type="http://purl.oclc.org/ooxml/officeDocument/relationships/slideLayout" Target="../slideLayouts/slideLayout1.xml"/></Relationships>
</file>

<file path=ppt/slides/_rels/slide13.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8.jpeg"/><Relationship Id="rId1" Type="http://purl.oclc.org/ooxml/officeDocument/relationships/slideLayout" Target="../slideLayouts/slideLayout2.xml"/><Relationship Id="rId4" Type="http://purl.oclc.org/ooxml/officeDocument/relationships/image" Target="../media/image10.png"/></Relationships>
</file>

<file path=ppt/slides/_rels/slide14.xml.rels><?xml version="1.0" encoding="UTF-8" standalone="yes"?>
<Relationships xmlns="http://schemas.openxmlformats.org/package/2006/relationships"><Relationship Id="rId3" Type="http://purl.oclc.org/ooxml/officeDocument/relationships/image" Target="../media/image10.png"/><Relationship Id="rId2" Type="http://purl.oclc.org/ooxml/officeDocument/relationships/image" Target="../media/image8.jpeg"/><Relationship Id="rId1" Type="http://purl.oclc.org/ooxml/officeDocument/relationships/slideLayout" Target="../slideLayouts/slideLayout2.xml"/><Relationship Id="rId4" Type="http://purl.oclc.org/ooxml/officeDocument/relationships/image" Target="../media/image9.png"/></Relationships>
</file>

<file path=ppt/slides/_rels/slide15.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16.xml.rels><?xml version="1.0" encoding="UTF-8" standalone="yes"?>
<Relationships xmlns="http://schemas.openxmlformats.org/package/2006/relationships"><Relationship Id="rId2" Type="http://purl.oclc.org/ooxml/officeDocument/relationships/image" Target="../media/image11.jpe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3" Type="http://purl.oclc.org/ooxml/officeDocument/relationships/image" Target="../media/image12.png"/><Relationship Id="rId2" Type="http://purl.oclc.org/ooxml/officeDocument/relationships/hyperlink" Target="https://www.state.nj.us/dep/njgs/enviroed/freedwn/prehistoriclife.pdf" TargetMode="External"/><Relationship Id="rId1" Type="http://purl.oclc.org/ooxml/officeDocument/relationships/slideLayout" Target="../slideLayouts/slideLayout2.xml"/></Relationships>
</file>

<file path=ppt/slides/_rels/slide18.xml.rels><?xml version="1.0" encoding="UTF-8" standalone="yes"?>
<Relationships xmlns="http://schemas.openxmlformats.org/package/2006/relationships"><Relationship Id="rId2" Type="http://purl.oclc.org/ooxml/officeDocument/relationships/image" Target="../media/image7.png"/><Relationship Id="rId1" Type="http://purl.oclc.org/ooxml/officeDocument/relationships/slideLayout" Target="../slideLayouts/slideLayout1.xml"/></Relationships>
</file>

<file path=ppt/slides/_rels/slide19.xml.rels><?xml version="1.0" encoding="UTF-8" standalone="yes"?>
<Relationships xmlns="http://schemas.openxmlformats.org/package/2006/relationships"><Relationship Id="rId2" Type="http://purl.oclc.org/ooxml/officeDocument/relationships/image" Target="../media/image13.jpeg"/><Relationship Id="rId1" Type="http://purl.oclc.org/ooxml/officeDocument/relationships/slideLayout" Target="../slideLayouts/slideLayout2.xml"/></Relationships>
</file>

<file path=ppt/slides/_rels/slide2.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20.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21.xml.rels><?xml version="1.0" encoding="UTF-8" standalone="yes"?>
<Relationships xmlns="http://schemas.openxmlformats.org/package/2006/relationships"><Relationship Id="rId3" Type="http://purl.oclc.org/ooxml/officeDocument/relationships/image" Target="../media/image14.jpeg"/><Relationship Id="rId2" Type="http://purl.oclc.org/ooxml/officeDocument/relationships/image" Target="../media/image1.png"/><Relationship Id="rId1" Type="http://purl.oclc.org/ooxml/officeDocument/relationships/slideLayout" Target="../slideLayouts/slideLayout1.xml"/><Relationship Id="rId4" Type="http://purl.oclc.org/ooxml/officeDocument/relationships/image" Target="../media/image15.jpeg"/></Relationships>
</file>

<file path=ppt/slides/_rels/slide22.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23.xml.rels><?xml version="1.0" encoding="UTF-8" standalone="yes"?>
<Relationships xmlns="http://schemas.openxmlformats.org/package/2006/relationships"><Relationship Id="rId2" Type="http://purl.oclc.org/ooxml/officeDocument/relationships/image" Target="../media/image16.png"/><Relationship Id="rId1" Type="http://purl.oclc.org/ooxml/officeDocument/relationships/slideLayout" Target="../slideLayouts/slideLayout1.xml"/></Relationships>
</file>

<file path=ppt/slides/_rels/slide24.xml.rels><?xml version="1.0" encoding="UTF-8" standalone="yes"?>
<Relationships xmlns="http://schemas.openxmlformats.org/package/2006/relationships"><Relationship Id="rId3" Type="http://purl.oclc.org/ooxml/officeDocument/relationships/image" Target="../media/image18.png"/><Relationship Id="rId2" Type="http://purl.oclc.org/ooxml/officeDocument/relationships/image" Target="../media/image17.jpeg"/><Relationship Id="rId1" Type="http://purl.oclc.org/ooxml/officeDocument/relationships/slideLayout" Target="../slideLayouts/slideLayout1.xml"/></Relationships>
</file>

<file path=ppt/slides/_rels/slide25.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1.xml"/></Relationships>
</file>

<file path=ppt/slides/_rels/slide26.xml.rels><?xml version="1.0" encoding="UTF-8" standalone="yes"?>
<Relationships xmlns="http://schemas.openxmlformats.org/package/2006/relationships"><Relationship Id="rId2" Type="http://purl.oclc.org/ooxml/officeDocument/relationships/image" Target="../media/image20.jpeg"/><Relationship Id="rId1" Type="http://purl.oclc.org/ooxml/officeDocument/relationships/slideLayout" Target="../slideLayouts/slideLayout1.xml"/></Relationships>
</file>

<file path=ppt/slides/_rels/slide27.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1.xml"/></Relationships>
</file>

<file path=ppt/slides/_rels/slide28.xml.rels><?xml version="1.0" encoding="UTF-8" standalone="yes"?>
<Relationships xmlns="http://schemas.openxmlformats.org/package/2006/relationships"><Relationship Id="rId2" Type="http://purl.oclc.org/ooxml/officeDocument/relationships/image" Target="../media/image22.png"/><Relationship Id="rId1" Type="http://purl.oclc.org/ooxml/officeDocument/relationships/slideLayout" Target="../slideLayouts/slideLayout1.xml"/></Relationships>
</file>

<file path=ppt/slides/_rels/slide29.xml.rels><?xml version="1.0" encoding="UTF-8" standalone="yes"?>
<Relationships xmlns="http://schemas.openxmlformats.org/package/2006/relationships"><Relationship Id="rId2" Type="http://purl.oclc.org/ooxml/officeDocument/relationships/image" Target="../media/image23.jpeg"/><Relationship Id="rId1" Type="http://purl.oclc.org/ooxml/officeDocument/relationships/slideLayout" Target="../slideLayouts/slideLayout1.xml"/></Relationships>
</file>

<file path=ppt/slides/_rels/slide3.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4.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5.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6.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7.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_rels/slide8.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image" Target="../media/image2.gif"/><Relationship Id="rId1" Type="http://purl.oclc.org/ooxml/officeDocument/relationships/slideLayout" Target="../slideLayouts/slideLayout1.xml"/><Relationship Id="rId6" Type="http://purl.oclc.org/ooxml/officeDocument/relationships/image" Target="../media/image6.png"/><Relationship Id="rId5" Type="http://purl.oclc.org/ooxml/officeDocument/relationships/image" Target="../media/image5.png"/><Relationship Id="rId4" Type="http://purl.oclc.org/ooxml/officeDocument/relationships/image" Target="../media/image4.png"/></Relationships>
</file>

<file path=ppt/slides/_rels/slide9.xml.rels><?xml version="1.0" encoding="UTF-8" standalone="yes"?>
<Relationships xmlns="http://schemas.openxmlformats.org/package/2006/relationships"><Relationship Id="rId2" Type="http://purl.oclc.org/ooxml/officeDocument/relationships/image" Target="../media/image1.png"/><Relationship Id="rId1" Type="http://purl.oclc.org/ooxml/officeDocument/relationships/slideLayout" Target="../slideLayouts/slideLayout1.xml"/></Relationships>
</file>

<file path=ppt/slides/slide1.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3"/>
            <a:ext cx="4314465" cy="1606975"/>
          </a:xfrm>
        </p:spPr>
        <p:txBody>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p>
        </p:txBody>
      </p:sp>
      <p:pic>
        <p:nvPicPr>
          <p:cNvPr id="4" name="Picture 3">
            <a:extLst>
              <a:ext uri="{FF2B5EF4-FFF2-40B4-BE49-F238E27FC236}">
                <a16:creationId xmlns:a16="http://schemas.microsoft.com/office/drawing/2014/main" id="{0B8AD169-D3A7-46AE-B7B7-EDFDE0930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3255338226"/>
      </p:ext>
    </p:extLst>
  </p:cSld>
  <p:clrMapOvr>
    <a:masterClrMapping/>
  </p:clrMapOvr>
</p:sld>
</file>

<file path=ppt/slides/slide10.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0"/>
            <a:ext cx="4314465" cy="3700593"/>
          </a:xfrm>
        </p:spPr>
        <p:txBody>
          <a:bodyPr>
            <a:noAutofit/>
          </a:bodyPr>
          <a:lstStyle/>
          <a:p>
            <a:r>
              <a:rPr lang="en-US" sz="3300" dirty="0">
                <a:solidFill>
                  <a:schemeClr val="bg1"/>
                </a:solidFill>
                <a:latin typeface="+mn-lt"/>
              </a:rPr>
              <a:t>It was made from the debris at the bottom of the ocean.  After a very long time the extreme weight of the ocean presses the floor of the ocean so much that it becomes rock.</a:t>
            </a:r>
            <a:endParaRPr lang="en-US" sz="3300" dirty="0">
              <a:solidFill>
                <a:schemeClr val="bg1"/>
              </a:solidFill>
              <a:latin typeface="Arial Black" panose="020B0A04020102020204" pitchFamily="34" charset="0"/>
            </a:endParaRPr>
          </a:p>
        </p:txBody>
      </p:sp>
      <p:grpSp>
        <p:nvGrpSpPr>
          <p:cNvPr id="6" name="Group 5">
            <a:extLst>
              <a:ext uri="{FF2B5EF4-FFF2-40B4-BE49-F238E27FC236}">
                <a16:creationId xmlns:a16="http://schemas.microsoft.com/office/drawing/2014/main" id="{E4A81CE8-483F-4B93-A961-21E1506B9536}"/>
              </a:ext>
            </a:extLst>
          </p:cNvPr>
          <p:cNvGrpSpPr/>
          <p:nvPr/>
        </p:nvGrpSpPr>
        <p:grpSpPr>
          <a:xfrm>
            <a:off x="9067800" y="147100"/>
            <a:ext cx="3567293" cy="1248547"/>
            <a:chOff x="226703" y="173017"/>
            <a:chExt cx="4756390" cy="31616177"/>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8" y="173017"/>
              <a:ext cx="4518635" cy="31616177"/>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39"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23" name="Rectangle 22">
              <a:extLst>
                <a:ext uri="{FF2B5EF4-FFF2-40B4-BE49-F238E27FC236}">
                  <a16:creationId xmlns:a16="http://schemas.microsoft.com/office/drawing/2014/main" id="{CE237ECE-6CD2-4A11-9116-BA1A18479F4D}"/>
                </a:ext>
              </a:extLst>
            </p:cNvPr>
            <p:cNvSpPr/>
            <p:nvPr/>
          </p:nvSpPr>
          <p:spPr>
            <a:xfrm>
              <a:off x="226703" y="1349595"/>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dirty="0"/>
            </a:p>
          </p:txBody>
        </p:sp>
      </p:grpSp>
      <p:pic>
        <p:nvPicPr>
          <p:cNvPr id="9" name="Picture 8">
            <a:extLst>
              <a:ext uri="{FF2B5EF4-FFF2-40B4-BE49-F238E27FC236}">
                <a16:creationId xmlns:a16="http://schemas.microsoft.com/office/drawing/2014/main" id="{5FDB12F9-040B-4272-9EAF-D6C32602B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4255354516"/>
      </p:ext>
    </p:extLst>
  </p:cSld>
  <p:clrMapOvr>
    <a:masterClrMapping/>
  </p:clrMapOvr>
</p:sld>
</file>

<file path=ppt/slides/slide11.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0"/>
            <a:ext cx="4314465" cy="3700593"/>
          </a:xfrm>
        </p:spPr>
        <p:txBody>
          <a:bodyPr>
            <a:noAutofit/>
          </a:bodyPr>
          <a:lstStyle/>
          <a:p>
            <a:r>
              <a:rPr lang="en-US" sz="3300" dirty="0">
                <a:solidFill>
                  <a:schemeClr val="bg1"/>
                </a:solidFill>
                <a:latin typeface="Arial Black" panose="020B0A04020102020204" pitchFamily="34" charset="0"/>
              </a:rPr>
              <a:t>This new land was made during the Cenozoic Era.</a:t>
            </a:r>
            <a:br>
              <a:rPr lang="en-US" sz="3300" dirty="0">
                <a:solidFill>
                  <a:schemeClr val="bg1"/>
                </a:solidFill>
                <a:latin typeface="+mn-lt"/>
              </a:rPr>
            </a:br>
            <a:br>
              <a:rPr lang="en-US" sz="3300" dirty="0">
                <a:solidFill>
                  <a:schemeClr val="bg1"/>
                </a:solidFill>
                <a:latin typeface="+mn-lt"/>
              </a:rPr>
            </a:br>
            <a:r>
              <a:rPr lang="en-US" sz="3300" dirty="0">
                <a:solidFill>
                  <a:schemeClr val="bg1"/>
                </a:solidFill>
                <a:latin typeface="+mn-lt"/>
              </a:rPr>
              <a:t>That is the time from </a:t>
            </a:r>
            <a:br>
              <a:rPr lang="en-US" sz="3300" dirty="0">
                <a:solidFill>
                  <a:schemeClr val="bg1"/>
                </a:solidFill>
                <a:latin typeface="+mn-lt"/>
              </a:rPr>
            </a:br>
            <a:r>
              <a:rPr lang="en-US" sz="3300" dirty="0">
                <a:solidFill>
                  <a:schemeClr val="bg1"/>
                </a:solidFill>
                <a:latin typeface="+mn-lt"/>
              </a:rPr>
              <a:t>65 million years ago until today.</a:t>
            </a:r>
            <a:endParaRPr lang="en-US" sz="3300" dirty="0">
              <a:solidFill>
                <a:schemeClr val="bg1"/>
              </a:solidFill>
              <a:latin typeface="Arial Black" panose="020B0A04020102020204" pitchFamily="34" charset="0"/>
            </a:endParaRPr>
          </a:p>
        </p:txBody>
      </p:sp>
      <p:grpSp>
        <p:nvGrpSpPr>
          <p:cNvPr id="6" name="Group 5">
            <a:extLst>
              <a:ext uri="{FF2B5EF4-FFF2-40B4-BE49-F238E27FC236}">
                <a16:creationId xmlns:a16="http://schemas.microsoft.com/office/drawing/2014/main" id="{E4A81CE8-483F-4B93-A961-21E1506B9536}"/>
              </a:ext>
            </a:extLst>
          </p:cNvPr>
          <p:cNvGrpSpPr/>
          <p:nvPr/>
        </p:nvGrpSpPr>
        <p:grpSpPr>
          <a:xfrm>
            <a:off x="9067800" y="147100"/>
            <a:ext cx="3567293" cy="1248547"/>
            <a:chOff x="226703" y="173017"/>
            <a:chExt cx="4756390" cy="31616177"/>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8" y="173017"/>
              <a:ext cx="4518635" cy="31616177"/>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39"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23" name="Rectangle 22">
              <a:extLst>
                <a:ext uri="{FF2B5EF4-FFF2-40B4-BE49-F238E27FC236}">
                  <a16:creationId xmlns:a16="http://schemas.microsoft.com/office/drawing/2014/main" id="{CE237ECE-6CD2-4A11-9116-BA1A18479F4D}"/>
                </a:ext>
              </a:extLst>
            </p:cNvPr>
            <p:cNvSpPr/>
            <p:nvPr/>
          </p:nvSpPr>
          <p:spPr>
            <a:xfrm>
              <a:off x="226703" y="1349595"/>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dirty="0"/>
            </a:p>
          </p:txBody>
        </p:sp>
      </p:grpSp>
      <p:pic>
        <p:nvPicPr>
          <p:cNvPr id="9" name="Picture 8">
            <a:extLst>
              <a:ext uri="{FF2B5EF4-FFF2-40B4-BE49-F238E27FC236}">
                <a16:creationId xmlns:a16="http://schemas.microsoft.com/office/drawing/2014/main" id="{8AB1F381-2F46-43DD-8BA4-5CC049013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3573343704"/>
      </p:ext>
    </p:extLst>
  </p:cSld>
  <p:clrMapOvr>
    <a:masterClrMapping/>
  </p:clrMapOvr>
</p:sld>
</file>

<file path=ppt/slides/slide12.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0"/>
            <a:ext cx="4314465" cy="3700593"/>
          </a:xfrm>
        </p:spPr>
        <p:txBody>
          <a:bodyPr>
            <a:noAutofit/>
          </a:bodyPr>
          <a:lstStyle/>
          <a:p>
            <a:r>
              <a:rPr lang="en-US" sz="3300" dirty="0">
                <a:solidFill>
                  <a:schemeClr val="bg1"/>
                </a:solidFill>
                <a:latin typeface="Arial Black" panose="020B0A04020102020204" pitchFamily="34" charset="0"/>
              </a:rPr>
              <a:t>This new land was made during the Cenozoic Era.</a:t>
            </a:r>
            <a:br>
              <a:rPr lang="en-US" sz="3300" dirty="0">
                <a:solidFill>
                  <a:schemeClr val="bg1"/>
                </a:solidFill>
                <a:latin typeface="+mn-lt"/>
              </a:rPr>
            </a:br>
            <a:br>
              <a:rPr lang="en-US" sz="3300" dirty="0">
                <a:solidFill>
                  <a:schemeClr val="bg1"/>
                </a:solidFill>
                <a:latin typeface="+mn-lt"/>
              </a:rPr>
            </a:br>
            <a:r>
              <a:rPr lang="en-US" sz="3300" dirty="0">
                <a:solidFill>
                  <a:schemeClr val="bg1"/>
                </a:solidFill>
                <a:latin typeface="+mn-lt"/>
              </a:rPr>
              <a:t>That is the time from </a:t>
            </a:r>
            <a:br>
              <a:rPr lang="en-US" sz="3300" dirty="0">
                <a:solidFill>
                  <a:schemeClr val="bg1"/>
                </a:solidFill>
                <a:latin typeface="+mn-lt"/>
              </a:rPr>
            </a:br>
            <a:r>
              <a:rPr lang="en-US" sz="3300" dirty="0">
                <a:solidFill>
                  <a:schemeClr val="bg1"/>
                </a:solidFill>
                <a:latin typeface="+mn-lt"/>
              </a:rPr>
              <a:t>65 million years ago until today.</a:t>
            </a:r>
            <a:endParaRPr lang="en-US" sz="3300" dirty="0">
              <a:solidFill>
                <a:schemeClr val="bg1"/>
              </a:solidFill>
              <a:latin typeface="Arial Black" panose="020B0A04020102020204" pitchFamily="34" charset="0"/>
            </a:endParaRPr>
          </a:p>
        </p:txBody>
      </p:sp>
      <p:grpSp>
        <p:nvGrpSpPr>
          <p:cNvPr id="6" name="Group 5">
            <a:extLst>
              <a:ext uri="{FF2B5EF4-FFF2-40B4-BE49-F238E27FC236}">
                <a16:creationId xmlns:a16="http://schemas.microsoft.com/office/drawing/2014/main" id="{E4A81CE8-483F-4B93-A961-21E1506B9536}"/>
              </a:ext>
            </a:extLst>
          </p:cNvPr>
          <p:cNvGrpSpPr/>
          <p:nvPr/>
        </p:nvGrpSpPr>
        <p:grpSpPr>
          <a:xfrm>
            <a:off x="9067800" y="147100"/>
            <a:ext cx="3567293" cy="1248547"/>
            <a:chOff x="226703" y="173017"/>
            <a:chExt cx="4756390" cy="31616177"/>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8" y="173017"/>
              <a:ext cx="4518635" cy="31616177"/>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39"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23" name="Rectangle 22">
              <a:extLst>
                <a:ext uri="{FF2B5EF4-FFF2-40B4-BE49-F238E27FC236}">
                  <a16:creationId xmlns:a16="http://schemas.microsoft.com/office/drawing/2014/main" id="{CE237ECE-6CD2-4A11-9116-BA1A18479F4D}"/>
                </a:ext>
              </a:extLst>
            </p:cNvPr>
            <p:cNvSpPr/>
            <p:nvPr/>
          </p:nvSpPr>
          <p:spPr>
            <a:xfrm>
              <a:off x="226703" y="1349595"/>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dirty="0"/>
            </a:p>
          </p:txBody>
        </p:sp>
      </p:grpSp>
      <p:pic>
        <p:nvPicPr>
          <p:cNvPr id="13" name="Picture 12">
            <a:extLst>
              <a:ext uri="{FF2B5EF4-FFF2-40B4-BE49-F238E27FC236}">
                <a16:creationId xmlns:a16="http://schemas.microsoft.com/office/drawing/2014/main" id="{3E0062F7-B807-4856-92F5-80F46FC9B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953" y="-2202342"/>
            <a:ext cx="5268820" cy="7288693"/>
          </a:xfrm>
          <a:prstGeom prst="rect">
            <a:avLst/>
          </a:prstGeom>
        </p:spPr>
      </p:pic>
      <p:pic>
        <p:nvPicPr>
          <p:cNvPr id="10" name="Picture 9">
            <a:extLst>
              <a:ext uri="{FF2B5EF4-FFF2-40B4-BE49-F238E27FC236}">
                <a16:creationId xmlns:a16="http://schemas.microsoft.com/office/drawing/2014/main" id="{6212DE42-E846-44F3-B714-D9A1E42CF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1033202782"/>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50" name="Picture 2" descr="Illustration Poster featuring the photograph Cenozoic Era by Publiphoto">
            <a:extLst>
              <a:ext uri="{FF2B5EF4-FFF2-40B4-BE49-F238E27FC236}">
                <a16:creationId xmlns:a16="http://schemas.microsoft.com/office/drawing/2014/main" id="{358B182A-2476-4A71-8D3B-D05D3E841C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599" y="-57150"/>
            <a:ext cx="9524999"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C62B77-5B8F-4FB0-A1A9-7FB9F7734A9C}"/>
              </a:ext>
            </a:extLst>
          </p:cNvPr>
          <p:cNvSpPr>
            <a:spLocks noGrp="1"/>
          </p:cNvSpPr>
          <p:nvPr>
            <p:ph type="title"/>
          </p:nvPr>
        </p:nvSpPr>
        <p:spPr>
          <a:xfrm>
            <a:off x="115154" y="220067"/>
            <a:ext cx="8386299" cy="994172"/>
          </a:xfrm>
          <a:effectLst>
            <a:outerShdw blurRad="50800" dist="38100" dir="2700000" algn="tl" rotWithShape="0">
              <a:prstClr val="black">
                <a:alpha val="40%"/>
              </a:prstClr>
            </a:outerShdw>
          </a:effectLst>
        </p:spPr>
        <p:txBody>
          <a:bodyPr>
            <a:normAutofit/>
          </a:bodyPr>
          <a:lstStyle/>
          <a:p>
            <a:pPr algn="r"/>
            <a:r>
              <a:rPr lang="en-US" sz="5400" dirty="0">
                <a:solidFill>
                  <a:schemeClr val="bg1"/>
                </a:solidFill>
                <a:latin typeface="Arial Black" panose="020B0A04020102020204" pitchFamily="34" charset="0"/>
              </a:rPr>
              <a:t>Cenozoic</a:t>
            </a:r>
            <a:r>
              <a:rPr lang="en-US" dirty="0">
                <a:latin typeface="Arial Black" panose="020B0A04020102020204" pitchFamily="34" charset="0"/>
              </a:rPr>
              <a:t> </a:t>
            </a:r>
          </a:p>
        </p:txBody>
      </p:sp>
      <p:pic>
        <p:nvPicPr>
          <p:cNvPr id="4" name="Picture 3">
            <a:extLst>
              <a:ext uri="{FF2B5EF4-FFF2-40B4-BE49-F238E27FC236}">
                <a16:creationId xmlns:a16="http://schemas.microsoft.com/office/drawing/2014/main" id="{E39206FD-66EC-4993-ABC6-A6B287F9E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732" y="3389651"/>
            <a:ext cx="2741840" cy="1743927"/>
          </a:xfrm>
          <a:prstGeom prst="rect">
            <a:avLst/>
          </a:prstGeom>
          <a:effectLst>
            <a:outerShdw blurRad="50800" dist="38100" dir="2700000" algn="tl" rotWithShape="0">
              <a:prstClr val="black">
                <a:alpha val="40%"/>
              </a:prstClr>
            </a:outerShdw>
          </a:effectLst>
        </p:spPr>
      </p:pic>
      <p:pic>
        <p:nvPicPr>
          <p:cNvPr id="1030" name="Picture 6" descr="Related image">
            <a:extLst>
              <a:ext uri="{FF2B5EF4-FFF2-40B4-BE49-F238E27FC236}">
                <a16:creationId xmlns:a16="http://schemas.microsoft.com/office/drawing/2014/main" id="{E019CC7A-BA44-44C3-AEC9-66240A045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5861" y="387404"/>
            <a:ext cx="4079931" cy="3457976"/>
          </a:xfrm>
          <a:prstGeom prst="rect">
            <a:avLst/>
          </a:prstGeom>
          <a:noFill/>
          <a:effectLst>
            <a:outerShdw blurRad="50800" dist="38100" dir="2700000" algn="tl" rotWithShape="0">
              <a:prstClr val="black">
                <a:alpha val="4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25223"/>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50" name="Picture 2" descr="Illustration Poster featuring the photograph Cenozoic Era by Publiphoto">
            <a:extLst>
              <a:ext uri="{FF2B5EF4-FFF2-40B4-BE49-F238E27FC236}">
                <a16:creationId xmlns:a16="http://schemas.microsoft.com/office/drawing/2014/main" id="{358B182A-2476-4A71-8D3B-D05D3E841C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598" y="-57150"/>
            <a:ext cx="9144000" cy="51435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C62B77-5B8F-4FB0-A1A9-7FB9F7734A9C}"/>
              </a:ext>
            </a:extLst>
          </p:cNvPr>
          <p:cNvSpPr>
            <a:spLocks noGrp="1"/>
          </p:cNvSpPr>
          <p:nvPr>
            <p:ph type="title"/>
          </p:nvPr>
        </p:nvSpPr>
        <p:spPr>
          <a:xfrm>
            <a:off x="115154" y="220067"/>
            <a:ext cx="8386299" cy="994172"/>
          </a:xfrm>
          <a:effectLst>
            <a:outerShdw blurRad="50800" dist="38100" dir="2700000" algn="tl" rotWithShape="0">
              <a:prstClr val="black">
                <a:alpha val="40%"/>
              </a:prstClr>
            </a:outerShdw>
          </a:effectLst>
        </p:spPr>
        <p:txBody>
          <a:bodyPr>
            <a:normAutofit/>
          </a:bodyPr>
          <a:lstStyle/>
          <a:p>
            <a:pPr algn="r"/>
            <a:r>
              <a:rPr lang="en-US" sz="5400" dirty="0">
                <a:solidFill>
                  <a:schemeClr val="bg1"/>
                </a:solidFill>
                <a:latin typeface="Arial Black" panose="020B0A04020102020204" pitchFamily="34" charset="0"/>
              </a:rPr>
              <a:t>Cenozoic</a:t>
            </a:r>
            <a:r>
              <a:rPr lang="en-US" dirty="0">
                <a:latin typeface="Arial Black" panose="020B0A04020102020204" pitchFamily="34" charset="0"/>
              </a:rPr>
              <a:t> </a:t>
            </a:r>
          </a:p>
        </p:txBody>
      </p:sp>
      <p:pic>
        <p:nvPicPr>
          <p:cNvPr id="1030" name="Picture 6" descr="Related image">
            <a:extLst>
              <a:ext uri="{FF2B5EF4-FFF2-40B4-BE49-F238E27FC236}">
                <a16:creationId xmlns:a16="http://schemas.microsoft.com/office/drawing/2014/main" id="{E019CC7A-BA44-44C3-AEC9-66240A045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861" y="387404"/>
            <a:ext cx="4079931" cy="3457976"/>
          </a:xfrm>
          <a:prstGeom prst="rect">
            <a:avLst/>
          </a:prstGeom>
          <a:noFill/>
          <a:effectLst>
            <a:outerShdw blurRad="50800" dist="38100" dir="2700000" algn="tl" rotWithShape="0">
              <a:prstClr val="black">
                <a:alpha val="4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6D427F3-6E56-45C7-AC3A-556D805C6C97}"/>
              </a:ext>
            </a:extLst>
          </p:cNvPr>
          <p:cNvSpPr/>
          <p:nvPr/>
        </p:nvSpPr>
        <p:spPr>
          <a:xfrm>
            <a:off x="-228598" y="3845381"/>
            <a:ext cx="9144000" cy="1240973"/>
          </a:xfrm>
          <a:prstGeom prst="rect">
            <a:avLst/>
          </a:prstGeom>
          <a:solidFill>
            <a:schemeClr val="tx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2100" dirty="0"/>
              <a:t>The Cenozoic era included animals like the sabre tooth tiger and </a:t>
            </a:r>
            <a:br>
              <a:rPr lang="en-US" sz="2100" dirty="0"/>
            </a:br>
            <a:r>
              <a:rPr lang="en-US" sz="2100" dirty="0"/>
              <a:t>the wooly mammoth, and the mammoth lived nearby!</a:t>
            </a:r>
          </a:p>
        </p:txBody>
      </p:sp>
      <p:pic>
        <p:nvPicPr>
          <p:cNvPr id="4" name="Picture 3">
            <a:extLst>
              <a:ext uri="{FF2B5EF4-FFF2-40B4-BE49-F238E27FC236}">
                <a16:creationId xmlns:a16="http://schemas.microsoft.com/office/drawing/2014/main" id="{E39206FD-66EC-4993-ABC6-A6B287F9E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929" y="3342429"/>
            <a:ext cx="2741840" cy="1743927"/>
          </a:xfrm>
          <a:prstGeom prst="rect">
            <a:avLst/>
          </a:prstGeom>
          <a:effectLst>
            <a:outerShdw blurRad="50800" dist="38100" dir="2700000" algn="tl" rotWithShape="0">
              <a:prstClr val="black">
                <a:alpha val="40%"/>
              </a:prstClr>
            </a:outerShdw>
          </a:effectLst>
        </p:spPr>
      </p:pic>
    </p:spTree>
    <p:extLst>
      <p:ext uri="{BB962C8B-B14F-4D97-AF65-F5344CB8AC3E}">
        <p14:creationId xmlns:p14="http://schemas.microsoft.com/office/powerpoint/2010/main" val="1748678229"/>
      </p:ext>
    </p:extLst>
  </p:cSld>
  <p:clrMapOvr>
    <a:masterClrMapping/>
  </p:clrMapOvr>
</p:sld>
</file>

<file path=ppt/slides/slide15.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3"/>
            <a:ext cx="4314465" cy="1606975"/>
          </a:xfrm>
        </p:spPr>
        <p:txBody>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p>
        </p:txBody>
      </p:sp>
      <p:grpSp>
        <p:nvGrpSpPr>
          <p:cNvPr id="6" name="Group 5">
            <a:extLst>
              <a:ext uri="{FF2B5EF4-FFF2-40B4-BE49-F238E27FC236}">
                <a16:creationId xmlns:a16="http://schemas.microsoft.com/office/drawing/2014/main" id="{E4A81CE8-483F-4B93-A961-21E1506B9536}"/>
              </a:ext>
            </a:extLst>
          </p:cNvPr>
          <p:cNvGrpSpPr/>
          <p:nvPr/>
        </p:nvGrpSpPr>
        <p:grpSpPr>
          <a:xfrm>
            <a:off x="4077183" y="2176744"/>
            <a:ext cx="3712804" cy="1942038"/>
            <a:chOff x="243840" y="173017"/>
            <a:chExt cx="4739251" cy="2589383"/>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7" y="173017"/>
              <a:ext cx="4518634" cy="2427502"/>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00"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a:p>
              <a:endParaRPr lang="en-US" sz="939" dirty="0"/>
            </a:p>
            <a:p>
              <a:r>
                <a:rPr lang="en-US" sz="939" dirty="0">
                  <a:latin typeface="Arial Black" panose="020B0A04020102020204" pitchFamily="34" charset="0"/>
                </a:rPr>
                <a:t>More than to 250 million years old</a:t>
              </a:r>
            </a:p>
            <a:p>
              <a:r>
                <a:rPr lang="en-US" sz="939" dirty="0"/>
                <a:t>during the Paleozoic Era – this rock is very old!  It is mostly sandstone, shale, limestone</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9" name="Rectangle 8">
              <a:extLst>
                <a:ext uri="{FF2B5EF4-FFF2-40B4-BE49-F238E27FC236}">
                  <a16:creationId xmlns:a16="http://schemas.microsoft.com/office/drawing/2014/main" id="{168937AD-325D-4CC0-89DD-DD37F6FAA4EF}"/>
                </a:ext>
              </a:extLst>
            </p:cNvPr>
            <p:cNvSpPr/>
            <p:nvPr/>
          </p:nvSpPr>
          <p:spPr>
            <a:xfrm>
              <a:off x="243840" y="1123972"/>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0" name="Rectangle 9">
              <a:extLst>
                <a:ext uri="{FF2B5EF4-FFF2-40B4-BE49-F238E27FC236}">
                  <a16:creationId xmlns:a16="http://schemas.microsoft.com/office/drawing/2014/main" id="{B6F1C0EE-674F-4B21-903B-5A71D4EE535F}"/>
                </a:ext>
              </a:extLst>
            </p:cNvPr>
            <p:cNvSpPr/>
            <p:nvPr/>
          </p:nvSpPr>
          <p:spPr>
            <a:xfrm>
              <a:off x="243840" y="1392001"/>
              <a:ext cx="259080" cy="167640"/>
            </a:xfrm>
            <a:prstGeom prst="rect">
              <a:avLst/>
            </a:prstGeom>
            <a:solidFill>
              <a:srgbClr val="89BC8A"/>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1" name="Rectangle 10">
              <a:extLst>
                <a:ext uri="{FF2B5EF4-FFF2-40B4-BE49-F238E27FC236}">
                  <a16:creationId xmlns:a16="http://schemas.microsoft.com/office/drawing/2014/main" id="{548A8DB3-81EE-4519-A829-A25B68ED4CF5}"/>
                </a:ext>
              </a:extLst>
            </p:cNvPr>
            <p:cNvSpPr/>
            <p:nvPr/>
          </p:nvSpPr>
          <p:spPr>
            <a:xfrm>
              <a:off x="243840" y="1621775"/>
              <a:ext cx="259080" cy="167640"/>
            </a:xfrm>
            <a:prstGeom prst="rect">
              <a:avLst/>
            </a:prstGeom>
            <a:solidFill>
              <a:srgbClr val="8C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4" name="Rectangle 13">
              <a:extLst>
                <a:ext uri="{FF2B5EF4-FFF2-40B4-BE49-F238E27FC236}">
                  <a16:creationId xmlns:a16="http://schemas.microsoft.com/office/drawing/2014/main" id="{10F4D94C-0706-4C86-BE96-D79ED8BEB1F3}"/>
                </a:ext>
              </a:extLst>
            </p:cNvPr>
            <p:cNvSpPr/>
            <p:nvPr/>
          </p:nvSpPr>
          <p:spPr>
            <a:xfrm>
              <a:off x="243840" y="1872057"/>
              <a:ext cx="259080" cy="167640"/>
            </a:xfrm>
            <a:prstGeom prst="rect">
              <a:avLst/>
            </a:prstGeom>
            <a:solidFill>
              <a:srgbClr val="FF002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5" name="Rectangle 14">
              <a:extLst>
                <a:ext uri="{FF2B5EF4-FFF2-40B4-BE49-F238E27FC236}">
                  <a16:creationId xmlns:a16="http://schemas.microsoft.com/office/drawing/2014/main" id="{62FD4A3E-9573-4714-9355-1D3AC83E4512}"/>
                </a:ext>
              </a:extLst>
            </p:cNvPr>
            <p:cNvSpPr/>
            <p:nvPr/>
          </p:nvSpPr>
          <p:spPr>
            <a:xfrm>
              <a:off x="243840" y="2106098"/>
              <a:ext cx="259080" cy="167640"/>
            </a:xfrm>
            <a:prstGeom prst="rect">
              <a:avLst/>
            </a:prstGeom>
            <a:solidFill>
              <a:srgbClr val="91174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6" name="Rectangle 15">
              <a:extLst>
                <a:ext uri="{FF2B5EF4-FFF2-40B4-BE49-F238E27FC236}">
                  <a16:creationId xmlns:a16="http://schemas.microsoft.com/office/drawing/2014/main" id="{63CE95B4-7DDE-408E-828D-5046F65CFCF3}"/>
                </a:ext>
              </a:extLst>
            </p:cNvPr>
            <p:cNvSpPr/>
            <p:nvPr/>
          </p:nvSpPr>
          <p:spPr>
            <a:xfrm>
              <a:off x="243840" y="2359498"/>
              <a:ext cx="259080" cy="167640"/>
            </a:xfrm>
            <a:prstGeom prst="rect">
              <a:avLst/>
            </a:prstGeom>
            <a:solidFill>
              <a:srgbClr val="FDBEC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7" name="Rectangle 16">
              <a:extLst>
                <a:ext uri="{FF2B5EF4-FFF2-40B4-BE49-F238E27FC236}">
                  <a16:creationId xmlns:a16="http://schemas.microsoft.com/office/drawing/2014/main" id="{3ACF2579-3F12-4FCB-A5FA-7C9A9AAEB3B8}"/>
                </a:ext>
              </a:extLst>
            </p:cNvPr>
            <p:cNvSpPr/>
            <p:nvPr/>
          </p:nvSpPr>
          <p:spPr>
            <a:xfrm>
              <a:off x="243840" y="2594760"/>
              <a:ext cx="259080" cy="167640"/>
            </a:xfrm>
            <a:prstGeom prst="rect">
              <a:avLst/>
            </a:prstGeom>
            <a:solidFill>
              <a:srgbClr val="C3520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grpSp>
      <p:pic>
        <p:nvPicPr>
          <p:cNvPr id="18" name="Picture 17">
            <a:extLst>
              <a:ext uri="{FF2B5EF4-FFF2-40B4-BE49-F238E27FC236}">
                <a16:creationId xmlns:a16="http://schemas.microsoft.com/office/drawing/2014/main" id="{2BEC3DCF-6302-4F80-ACE8-C4BF1A69D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3767204913"/>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27DF0592-8751-4131-810E-5A76B3B89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19" y="-57150"/>
            <a:ext cx="913233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241B738-6D18-4B35-A741-7BCAE2CAFA2E}"/>
              </a:ext>
            </a:extLst>
          </p:cNvPr>
          <p:cNvSpPr txBox="1">
            <a:spLocks/>
          </p:cNvSpPr>
          <p:nvPr/>
        </p:nvSpPr>
        <p:spPr>
          <a:xfrm>
            <a:off x="460872" y="220067"/>
            <a:ext cx="8040578" cy="994172"/>
          </a:xfrm>
          <a:prstGeom prst="rect">
            <a:avLst/>
          </a:prstGeom>
          <a:effectLst>
            <a:outerShdw blurRad="50800" dist="38100" dir="2700000" algn="tl" rotWithShape="0">
              <a:prstClr val="black">
                <a:alpha val="40%"/>
              </a:prstClr>
            </a:outerShdw>
          </a:effectLst>
        </p:spPr>
        <p:txBody>
          <a:bodyPr vert="horz" lIns="68580" tIns="34292" rIns="68580" bIns="34292"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r"/>
            <a:r>
              <a:rPr lang="en-US" sz="5400" dirty="0">
                <a:solidFill>
                  <a:schemeClr val="bg1"/>
                </a:solidFill>
                <a:latin typeface="Arial Black" panose="020B0A04020102020204" pitchFamily="34" charset="0"/>
              </a:rPr>
              <a:t> Mesozoic </a:t>
            </a:r>
            <a:r>
              <a:rPr lang="en-US" sz="3300" dirty="0">
                <a:latin typeface="Arial Black" panose="020B0A04020102020204" pitchFamily="34" charset="0"/>
              </a:rPr>
              <a:t> </a:t>
            </a:r>
          </a:p>
        </p:txBody>
      </p:sp>
      <p:sp>
        <p:nvSpPr>
          <p:cNvPr id="7" name="Rectangle 6">
            <a:extLst>
              <a:ext uri="{FF2B5EF4-FFF2-40B4-BE49-F238E27FC236}">
                <a16:creationId xmlns:a16="http://schemas.microsoft.com/office/drawing/2014/main" id="{9D5936CD-ABE7-495C-B796-FC9051640AB1}"/>
              </a:ext>
            </a:extLst>
          </p:cNvPr>
          <p:cNvSpPr/>
          <p:nvPr/>
        </p:nvSpPr>
        <p:spPr>
          <a:xfrm>
            <a:off x="-216932" y="3845381"/>
            <a:ext cx="9132336" cy="1240973"/>
          </a:xfrm>
          <a:prstGeom prst="rect">
            <a:avLst/>
          </a:prstGeom>
          <a:solidFill>
            <a:schemeClr val="tx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2100" dirty="0"/>
              <a:t>The Mesozoic Era is also called the age of the dinosaurs.  It began when there was a mass extinction of other types of animals and ended with the mass extinction of the dinosaurs themselves.</a:t>
            </a:r>
          </a:p>
        </p:txBody>
      </p:sp>
    </p:spTree>
    <p:extLst>
      <p:ext uri="{BB962C8B-B14F-4D97-AF65-F5344CB8AC3E}">
        <p14:creationId xmlns:p14="http://schemas.microsoft.com/office/powerpoint/2010/main" val="2205834399"/>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41B738-6D18-4B35-A741-7BCAE2CAFA2E}"/>
              </a:ext>
            </a:extLst>
          </p:cNvPr>
          <p:cNvSpPr txBox="1">
            <a:spLocks/>
          </p:cNvSpPr>
          <p:nvPr/>
        </p:nvSpPr>
        <p:spPr>
          <a:xfrm>
            <a:off x="460872" y="220067"/>
            <a:ext cx="8040578" cy="994172"/>
          </a:xfrm>
          <a:prstGeom prst="rect">
            <a:avLst/>
          </a:prstGeom>
          <a:effectLst>
            <a:outerShdw blurRad="50800" dist="38100" dir="2700000" algn="tl" rotWithShape="0">
              <a:prstClr val="black">
                <a:alpha val="40%"/>
              </a:prstClr>
            </a:outerShdw>
          </a:effectLst>
        </p:spPr>
        <p:txBody>
          <a:bodyPr vert="horz" lIns="68580" tIns="34292" rIns="68580" bIns="34292"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r"/>
            <a:r>
              <a:rPr lang="en-US" sz="5400" dirty="0">
                <a:solidFill>
                  <a:schemeClr val="bg1"/>
                </a:solidFill>
                <a:latin typeface="Arial Black" panose="020B0A04020102020204" pitchFamily="34" charset="0"/>
              </a:rPr>
              <a:t> Mesozoic </a:t>
            </a:r>
            <a:r>
              <a:rPr lang="en-US" sz="3300" dirty="0">
                <a:latin typeface="Arial Black" panose="020B0A04020102020204" pitchFamily="34" charset="0"/>
              </a:rPr>
              <a:t> </a:t>
            </a:r>
          </a:p>
        </p:txBody>
      </p:sp>
      <p:sp>
        <p:nvSpPr>
          <p:cNvPr id="7" name="Rectangle 6">
            <a:extLst>
              <a:ext uri="{FF2B5EF4-FFF2-40B4-BE49-F238E27FC236}">
                <a16:creationId xmlns:a16="http://schemas.microsoft.com/office/drawing/2014/main" id="{9D5936CD-ABE7-495C-B796-FC9051640AB1}"/>
              </a:ext>
            </a:extLst>
          </p:cNvPr>
          <p:cNvSpPr/>
          <p:nvPr/>
        </p:nvSpPr>
        <p:spPr>
          <a:xfrm>
            <a:off x="-216932" y="-57148"/>
            <a:ext cx="3297593" cy="5143500"/>
          </a:xfrm>
          <a:prstGeom prst="rect">
            <a:avLst/>
          </a:prstGeom>
          <a:solidFill>
            <a:schemeClr val="tx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r>
              <a:rPr lang="en-US" sz="2100" dirty="0"/>
              <a:t>Dinosaurs have been found all over NJ, but one of the earliest was found in Haddonfield which is a town only about ten miles away.</a:t>
            </a:r>
          </a:p>
          <a:p>
            <a:endParaRPr lang="en-US" sz="2100" dirty="0"/>
          </a:p>
          <a:p>
            <a:endParaRPr lang="en-US" sz="2100" dirty="0"/>
          </a:p>
          <a:p>
            <a:r>
              <a:rPr lang="en-US" sz="600" dirty="0">
                <a:hlinkClick r:id="rId2"/>
              </a:rPr>
              <a:t>https://www.state.nj.us/dep/njgs/enviroed/freedwn/prehistoriclife.pdf</a:t>
            </a:r>
            <a:endParaRPr lang="en-US" sz="600" dirty="0"/>
          </a:p>
        </p:txBody>
      </p:sp>
      <p:sp>
        <p:nvSpPr>
          <p:cNvPr id="4" name="Title 3">
            <a:extLst>
              <a:ext uri="{FF2B5EF4-FFF2-40B4-BE49-F238E27FC236}">
                <a16:creationId xmlns:a16="http://schemas.microsoft.com/office/drawing/2014/main" id="{A582B8B9-72A4-48DC-A510-449C13E84F67}"/>
              </a:ext>
            </a:extLst>
          </p:cNvPr>
          <p:cNvSpPr>
            <a:spLocks noGrp="1"/>
          </p:cNvSpPr>
          <p:nvPr>
            <p:ph type="title"/>
          </p:nvPr>
        </p:nvSpPr>
        <p:spPr>
          <a:xfrm>
            <a:off x="-59786" y="216694"/>
            <a:ext cx="8346538" cy="994172"/>
          </a:xfrm>
        </p:spPr>
        <p:txBody>
          <a:bodyPr>
            <a:normAutofit/>
          </a:bodyPr>
          <a:lstStyle/>
          <a:p>
            <a:r>
              <a:rPr lang="en-US" sz="2698" dirty="0">
                <a:solidFill>
                  <a:schemeClr val="bg1"/>
                </a:solidFill>
                <a:latin typeface="Arial Black" panose="020B0A04020102020204" pitchFamily="34" charset="0"/>
              </a:rPr>
              <a:t>Dinosaurs in NJ</a:t>
            </a:r>
          </a:p>
        </p:txBody>
      </p:sp>
      <p:pic>
        <p:nvPicPr>
          <p:cNvPr id="5" name="Picture 4">
            <a:extLst>
              <a:ext uri="{FF2B5EF4-FFF2-40B4-BE49-F238E27FC236}">
                <a16:creationId xmlns:a16="http://schemas.microsoft.com/office/drawing/2014/main" id="{85F98FC7-EB35-4F51-BBE2-6E389C65D6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95360" y="-220045"/>
            <a:ext cx="5624158" cy="5407847"/>
          </a:xfrm>
          <a:prstGeom prst="rect">
            <a:avLst/>
          </a:prstGeom>
        </p:spPr>
      </p:pic>
    </p:spTree>
    <p:extLst>
      <p:ext uri="{BB962C8B-B14F-4D97-AF65-F5344CB8AC3E}">
        <p14:creationId xmlns:p14="http://schemas.microsoft.com/office/powerpoint/2010/main" val="753521514"/>
      </p:ext>
    </p:extLst>
  </p:cSld>
  <p:clrMapOvr>
    <a:masterClrMapping/>
  </p:clrMapOvr>
</p:sld>
</file>

<file path=ppt/slides/slide18.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3"/>
            <a:ext cx="4314465" cy="1606975"/>
          </a:xfrm>
        </p:spPr>
        <p:txBody>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p>
        </p:txBody>
      </p:sp>
      <p:grpSp>
        <p:nvGrpSpPr>
          <p:cNvPr id="6" name="Group 5">
            <a:extLst>
              <a:ext uri="{FF2B5EF4-FFF2-40B4-BE49-F238E27FC236}">
                <a16:creationId xmlns:a16="http://schemas.microsoft.com/office/drawing/2014/main" id="{E4A81CE8-483F-4B93-A961-21E1506B9536}"/>
              </a:ext>
            </a:extLst>
          </p:cNvPr>
          <p:cNvGrpSpPr/>
          <p:nvPr/>
        </p:nvGrpSpPr>
        <p:grpSpPr>
          <a:xfrm>
            <a:off x="4077183" y="2176744"/>
            <a:ext cx="3712804" cy="1984242"/>
            <a:chOff x="243840" y="173017"/>
            <a:chExt cx="4739251" cy="2645655"/>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7" y="173017"/>
              <a:ext cx="4518634" cy="2427502"/>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00"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a:p>
              <a:endParaRPr lang="en-US" sz="939" dirty="0"/>
            </a:p>
            <a:p>
              <a:r>
                <a:rPr lang="en-US" sz="939" dirty="0">
                  <a:latin typeface="Arial Black" panose="020B0A04020102020204" pitchFamily="34" charset="0"/>
                </a:rPr>
                <a:t>More than to 250 million years old</a:t>
              </a:r>
            </a:p>
            <a:p>
              <a:r>
                <a:rPr lang="en-US" sz="939" dirty="0"/>
                <a:t>during the Paleozoic Era – this rock is very old!  It is mostly sandstone, shale, limestone</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9" name="Rectangle 8">
              <a:extLst>
                <a:ext uri="{FF2B5EF4-FFF2-40B4-BE49-F238E27FC236}">
                  <a16:creationId xmlns:a16="http://schemas.microsoft.com/office/drawing/2014/main" id="{168937AD-325D-4CC0-89DD-DD37F6FAA4EF}"/>
                </a:ext>
              </a:extLst>
            </p:cNvPr>
            <p:cNvSpPr/>
            <p:nvPr/>
          </p:nvSpPr>
          <p:spPr>
            <a:xfrm>
              <a:off x="243840" y="1123972"/>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0" name="Rectangle 9">
              <a:extLst>
                <a:ext uri="{FF2B5EF4-FFF2-40B4-BE49-F238E27FC236}">
                  <a16:creationId xmlns:a16="http://schemas.microsoft.com/office/drawing/2014/main" id="{B6F1C0EE-674F-4B21-903B-5A71D4EE535F}"/>
                </a:ext>
              </a:extLst>
            </p:cNvPr>
            <p:cNvSpPr/>
            <p:nvPr/>
          </p:nvSpPr>
          <p:spPr>
            <a:xfrm>
              <a:off x="243840" y="1392001"/>
              <a:ext cx="259080" cy="167640"/>
            </a:xfrm>
            <a:prstGeom prst="rect">
              <a:avLst/>
            </a:prstGeom>
            <a:solidFill>
              <a:srgbClr val="89BC8A"/>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1" name="Rectangle 10">
              <a:extLst>
                <a:ext uri="{FF2B5EF4-FFF2-40B4-BE49-F238E27FC236}">
                  <a16:creationId xmlns:a16="http://schemas.microsoft.com/office/drawing/2014/main" id="{548A8DB3-81EE-4519-A829-A25B68ED4CF5}"/>
                </a:ext>
              </a:extLst>
            </p:cNvPr>
            <p:cNvSpPr/>
            <p:nvPr/>
          </p:nvSpPr>
          <p:spPr>
            <a:xfrm>
              <a:off x="243840" y="1621775"/>
              <a:ext cx="259080" cy="167640"/>
            </a:xfrm>
            <a:prstGeom prst="rect">
              <a:avLst/>
            </a:prstGeom>
            <a:solidFill>
              <a:srgbClr val="8C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4" name="Rectangle 13">
              <a:extLst>
                <a:ext uri="{FF2B5EF4-FFF2-40B4-BE49-F238E27FC236}">
                  <a16:creationId xmlns:a16="http://schemas.microsoft.com/office/drawing/2014/main" id="{10F4D94C-0706-4C86-BE96-D79ED8BEB1F3}"/>
                </a:ext>
              </a:extLst>
            </p:cNvPr>
            <p:cNvSpPr/>
            <p:nvPr/>
          </p:nvSpPr>
          <p:spPr>
            <a:xfrm>
              <a:off x="243840" y="1872057"/>
              <a:ext cx="259080" cy="167640"/>
            </a:xfrm>
            <a:prstGeom prst="rect">
              <a:avLst/>
            </a:prstGeom>
            <a:solidFill>
              <a:srgbClr val="FF002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5" name="Rectangle 14">
              <a:extLst>
                <a:ext uri="{FF2B5EF4-FFF2-40B4-BE49-F238E27FC236}">
                  <a16:creationId xmlns:a16="http://schemas.microsoft.com/office/drawing/2014/main" id="{62FD4A3E-9573-4714-9355-1D3AC83E4512}"/>
                </a:ext>
              </a:extLst>
            </p:cNvPr>
            <p:cNvSpPr/>
            <p:nvPr/>
          </p:nvSpPr>
          <p:spPr>
            <a:xfrm>
              <a:off x="243840" y="2106098"/>
              <a:ext cx="259080" cy="167640"/>
            </a:xfrm>
            <a:prstGeom prst="rect">
              <a:avLst/>
            </a:prstGeom>
            <a:solidFill>
              <a:srgbClr val="91174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6" name="Rectangle 15">
              <a:extLst>
                <a:ext uri="{FF2B5EF4-FFF2-40B4-BE49-F238E27FC236}">
                  <a16:creationId xmlns:a16="http://schemas.microsoft.com/office/drawing/2014/main" id="{63CE95B4-7DDE-408E-828D-5046F65CFCF3}"/>
                </a:ext>
              </a:extLst>
            </p:cNvPr>
            <p:cNvSpPr/>
            <p:nvPr/>
          </p:nvSpPr>
          <p:spPr>
            <a:xfrm>
              <a:off x="243840" y="2331362"/>
              <a:ext cx="259080" cy="167640"/>
            </a:xfrm>
            <a:prstGeom prst="rect">
              <a:avLst/>
            </a:prstGeom>
            <a:solidFill>
              <a:srgbClr val="FDBEC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7" name="Rectangle 16">
              <a:extLst>
                <a:ext uri="{FF2B5EF4-FFF2-40B4-BE49-F238E27FC236}">
                  <a16:creationId xmlns:a16="http://schemas.microsoft.com/office/drawing/2014/main" id="{3ACF2579-3F12-4FCB-A5FA-7C9A9AAEB3B8}"/>
                </a:ext>
              </a:extLst>
            </p:cNvPr>
            <p:cNvSpPr/>
            <p:nvPr/>
          </p:nvSpPr>
          <p:spPr>
            <a:xfrm>
              <a:off x="243840" y="2651032"/>
              <a:ext cx="259080" cy="167640"/>
            </a:xfrm>
            <a:prstGeom prst="rect">
              <a:avLst/>
            </a:prstGeom>
            <a:solidFill>
              <a:srgbClr val="C3520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grpSp>
      <p:pic>
        <p:nvPicPr>
          <p:cNvPr id="13" name="Picture 12">
            <a:extLst>
              <a:ext uri="{FF2B5EF4-FFF2-40B4-BE49-F238E27FC236}">
                <a16:creationId xmlns:a16="http://schemas.microsoft.com/office/drawing/2014/main" id="{3E0062F7-B807-4856-92F5-80F46FC9B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98941"/>
            <a:ext cx="3347869" cy="4631321"/>
          </a:xfrm>
          <a:prstGeom prst="rect">
            <a:avLst/>
          </a:prstGeom>
        </p:spPr>
      </p:pic>
    </p:spTree>
    <p:extLst>
      <p:ext uri="{BB962C8B-B14F-4D97-AF65-F5344CB8AC3E}">
        <p14:creationId xmlns:p14="http://schemas.microsoft.com/office/powerpoint/2010/main" val="2894893458"/>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6" name="Picture 2" descr="Image result for PALEozoic era">
            <a:extLst>
              <a:ext uri="{FF2B5EF4-FFF2-40B4-BE49-F238E27FC236}">
                <a16:creationId xmlns:a16="http://schemas.microsoft.com/office/drawing/2014/main" id="{F09CD011-0DDE-499A-8A3C-068F29BF3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32" y="-133351"/>
            <a:ext cx="8903732" cy="467445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241B738-6D18-4B35-A741-7BCAE2CAFA2E}"/>
              </a:ext>
            </a:extLst>
          </p:cNvPr>
          <p:cNvSpPr txBox="1">
            <a:spLocks/>
          </p:cNvSpPr>
          <p:nvPr/>
        </p:nvSpPr>
        <p:spPr>
          <a:xfrm>
            <a:off x="460872" y="220067"/>
            <a:ext cx="8040578" cy="994172"/>
          </a:xfrm>
          <a:prstGeom prst="rect">
            <a:avLst/>
          </a:prstGeom>
          <a:effectLst>
            <a:outerShdw blurRad="50800" dist="38100" dir="2700000" algn="tl" rotWithShape="0">
              <a:prstClr val="black">
                <a:alpha val="40%"/>
              </a:prstClr>
            </a:outerShdw>
          </a:effectLst>
        </p:spPr>
        <p:txBody>
          <a:bodyPr vert="horz" lIns="68580" tIns="34292" rIns="68580" bIns="34292"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r"/>
            <a:r>
              <a:rPr lang="en-US" sz="5400" dirty="0">
                <a:solidFill>
                  <a:schemeClr val="bg1"/>
                </a:solidFill>
                <a:latin typeface="Arial Black" panose="020B0A04020102020204" pitchFamily="34" charset="0"/>
              </a:rPr>
              <a:t> Paleozoic</a:t>
            </a:r>
            <a:endParaRPr lang="en-US" sz="3300" dirty="0">
              <a:latin typeface="Arial Black" panose="020B0A04020102020204" pitchFamily="34" charset="0"/>
            </a:endParaRPr>
          </a:p>
        </p:txBody>
      </p:sp>
      <p:sp>
        <p:nvSpPr>
          <p:cNvPr id="7" name="Rectangle 6">
            <a:extLst>
              <a:ext uri="{FF2B5EF4-FFF2-40B4-BE49-F238E27FC236}">
                <a16:creationId xmlns:a16="http://schemas.microsoft.com/office/drawing/2014/main" id="{9D5936CD-ABE7-495C-B796-FC9051640AB1}"/>
              </a:ext>
            </a:extLst>
          </p:cNvPr>
          <p:cNvSpPr/>
          <p:nvPr/>
        </p:nvSpPr>
        <p:spPr>
          <a:xfrm>
            <a:off x="-216932" y="3845381"/>
            <a:ext cx="8903732" cy="1240973"/>
          </a:xfrm>
          <a:prstGeom prst="rect">
            <a:avLst/>
          </a:prstGeom>
          <a:solidFill>
            <a:schemeClr val="tx1"/>
          </a:solidFill>
          <a:ln>
            <a:noFill/>
          </a:ln>
        </p:spPr>
        <p:style>
          <a:lnRef idx="2">
            <a:schemeClr val="accent1">
              <a:shade val="50%"/>
            </a:schemeClr>
          </a:lnRef>
          <a:fillRef idx="1">
            <a:schemeClr val="accent1"/>
          </a:fillRef>
          <a:effectRef idx="0">
            <a:schemeClr val="accent1"/>
          </a:effectRef>
          <a:fontRef idx="minor">
            <a:schemeClr val="lt1"/>
          </a:fontRef>
        </p:style>
        <p:txBody>
          <a:bodyPr lIns="182880" rtlCol="0" anchor="ctr"/>
          <a:lstStyle/>
          <a:p>
            <a:r>
              <a:rPr lang="en-US" sz="2100" dirty="0"/>
              <a:t>The Paleozoic Era began with the breakup of Pangaea.  The first true animals (vertebrates) began crawling out of the sea and life on earth exploded.  Think about it – some of New Jersey was part of Pangaea!!</a:t>
            </a:r>
          </a:p>
        </p:txBody>
      </p:sp>
    </p:spTree>
    <p:extLst>
      <p:ext uri="{BB962C8B-B14F-4D97-AF65-F5344CB8AC3E}">
        <p14:creationId xmlns:p14="http://schemas.microsoft.com/office/powerpoint/2010/main" val="1267210077"/>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6" y="455032"/>
            <a:ext cx="4314465" cy="4375232"/>
          </a:xfrm>
        </p:spPr>
        <p:txBody>
          <a:bodyPr>
            <a:normAutofit/>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br>
              <a:rPr lang="en-US" dirty="0">
                <a:solidFill>
                  <a:schemeClr val="bg1"/>
                </a:solidFill>
                <a:latin typeface="Arial Black" panose="020B0A04020102020204" pitchFamily="34" charset="0"/>
              </a:rPr>
            </a:br>
            <a:br>
              <a:rPr lang="en-US" dirty="0">
                <a:solidFill>
                  <a:schemeClr val="bg1"/>
                </a:solidFill>
                <a:latin typeface="Arial Black" panose="020B0A04020102020204" pitchFamily="34" charset="0"/>
              </a:rPr>
            </a:br>
            <a:r>
              <a:rPr lang="en-US" sz="3300" dirty="0">
                <a:solidFill>
                  <a:schemeClr val="bg1"/>
                </a:solidFill>
                <a:latin typeface="+mn-lt"/>
              </a:rPr>
              <a:t>These rocks were formed in many different eras in many different ways.</a:t>
            </a:r>
            <a:endParaRPr lang="en-US"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6AC1FADA-C757-4F4E-9AF8-8702ABC29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2030782053"/>
      </p:ext>
    </p:extLst>
  </p:cSld>
  <p:clrMapOvr>
    <a:masterClrMapping/>
  </p:clrMapOvr>
</p:sld>
</file>

<file path=ppt/slides/slide20.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3"/>
            <a:ext cx="4314465" cy="1606975"/>
          </a:xfrm>
        </p:spPr>
        <p:txBody>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p>
        </p:txBody>
      </p:sp>
      <p:grpSp>
        <p:nvGrpSpPr>
          <p:cNvPr id="6" name="Group 5">
            <a:extLst>
              <a:ext uri="{FF2B5EF4-FFF2-40B4-BE49-F238E27FC236}">
                <a16:creationId xmlns:a16="http://schemas.microsoft.com/office/drawing/2014/main" id="{E4A81CE8-483F-4B93-A961-21E1506B9536}"/>
              </a:ext>
            </a:extLst>
          </p:cNvPr>
          <p:cNvGrpSpPr/>
          <p:nvPr/>
        </p:nvGrpSpPr>
        <p:grpSpPr>
          <a:xfrm>
            <a:off x="4077187" y="2176744"/>
            <a:ext cx="3554439" cy="1942038"/>
            <a:chOff x="243840" y="173017"/>
            <a:chExt cx="4739251" cy="2589383"/>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9" y="173017"/>
              <a:ext cx="4518632" cy="2427502"/>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00"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a:t>
              </a:r>
              <a:r>
                <a:rPr lang="en-US" sz="939" dirty="0" err="1"/>
                <a:t>Cretaceos</a:t>
              </a:r>
              <a:endParaRPr lang="en-US" sz="939" dirty="0"/>
            </a:p>
            <a:p>
              <a:endParaRPr lang="en-US" sz="939" dirty="0"/>
            </a:p>
            <a:p>
              <a:r>
                <a:rPr lang="en-US" sz="939" dirty="0">
                  <a:latin typeface="Arial Black" panose="020B0A04020102020204" pitchFamily="34" charset="0"/>
                </a:rPr>
                <a:t>More than to 250 million years old</a:t>
              </a:r>
            </a:p>
            <a:p>
              <a:r>
                <a:rPr lang="en-US" sz="939" dirty="0"/>
                <a:t>during the Paleozoic Era – this rock is very old!  It is mostly sandstone, shale, limestone</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9" name="Rectangle 8">
              <a:extLst>
                <a:ext uri="{FF2B5EF4-FFF2-40B4-BE49-F238E27FC236}">
                  <a16:creationId xmlns:a16="http://schemas.microsoft.com/office/drawing/2014/main" id="{168937AD-325D-4CC0-89DD-DD37F6FAA4EF}"/>
                </a:ext>
              </a:extLst>
            </p:cNvPr>
            <p:cNvSpPr/>
            <p:nvPr/>
          </p:nvSpPr>
          <p:spPr>
            <a:xfrm>
              <a:off x="243840" y="1123972"/>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0" name="Rectangle 9">
              <a:extLst>
                <a:ext uri="{FF2B5EF4-FFF2-40B4-BE49-F238E27FC236}">
                  <a16:creationId xmlns:a16="http://schemas.microsoft.com/office/drawing/2014/main" id="{B6F1C0EE-674F-4B21-903B-5A71D4EE535F}"/>
                </a:ext>
              </a:extLst>
            </p:cNvPr>
            <p:cNvSpPr/>
            <p:nvPr/>
          </p:nvSpPr>
          <p:spPr>
            <a:xfrm>
              <a:off x="243840" y="1392001"/>
              <a:ext cx="259080" cy="167640"/>
            </a:xfrm>
            <a:prstGeom prst="rect">
              <a:avLst/>
            </a:prstGeom>
            <a:solidFill>
              <a:srgbClr val="89BC8A"/>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1" name="Rectangle 10">
              <a:extLst>
                <a:ext uri="{FF2B5EF4-FFF2-40B4-BE49-F238E27FC236}">
                  <a16:creationId xmlns:a16="http://schemas.microsoft.com/office/drawing/2014/main" id="{548A8DB3-81EE-4519-A829-A25B68ED4CF5}"/>
                </a:ext>
              </a:extLst>
            </p:cNvPr>
            <p:cNvSpPr/>
            <p:nvPr/>
          </p:nvSpPr>
          <p:spPr>
            <a:xfrm>
              <a:off x="243840" y="1621775"/>
              <a:ext cx="259080" cy="167640"/>
            </a:xfrm>
            <a:prstGeom prst="rect">
              <a:avLst/>
            </a:prstGeom>
            <a:solidFill>
              <a:srgbClr val="8CFFFF"/>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4" name="Rectangle 13">
              <a:extLst>
                <a:ext uri="{FF2B5EF4-FFF2-40B4-BE49-F238E27FC236}">
                  <a16:creationId xmlns:a16="http://schemas.microsoft.com/office/drawing/2014/main" id="{10F4D94C-0706-4C86-BE96-D79ED8BEB1F3}"/>
                </a:ext>
              </a:extLst>
            </p:cNvPr>
            <p:cNvSpPr/>
            <p:nvPr/>
          </p:nvSpPr>
          <p:spPr>
            <a:xfrm>
              <a:off x="243840" y="1872057"/>
              <a:ext cx="259080" cy="167640"/>
            </a:xfrm>
            <a:prstGeom prst="rect">
              <a:avLst/>
            </a:prstGeom>
            <a:solidFill>
              <a:srgbClr val="FF0024"/>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5" name="Rectangle 14">
              <a:extLst>
                <a:ext uri="{FF2B5EF4-FFF2-40B4-BE49-F238E27FC236}">
                  <a16:creationId xmlns:a16="http://schemas.microsoft.com/office/drawing/2014/main" id="{62FD4A3E-9573-4714-9355-1D3AC83E4512}"/>
                </a:ext>
              </a:extLst>
            </p:cNvPr>
            <p:cNvSpPr/>
            <p:nvPr/>
          </p:nvSpPr>
          <p:spPr>
            <a:xfrm>
              <a:off x="243840" y="2106098"/>
              <a:ext cx="259080" cy="167640"/>
            </a:xfrm>
            <a:prstGeom prst="rect">
              <a:avLst/>
            </a:prstGeom>
            <a:solidFill>
              <a:srgbClr val="91174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6" name="Rectangle 15">
              <a:extLst>
                <a:ext uri="{FF2B5EF4-FFF2-40B4-BE49-F238E27FC236}">
                  <a16:creationId xmlns:a16="http://schemas.microsoft.com/office/drawing/2014/main" id="{63CE95B4-7DDE-408E-828D-5046F65CFCF3}"/>
                </a:ext>
              </a:extLst>
            </p:cNvPr>
            <p:cNvSpPr/>
            <p:nvPr/>
          </p:nvSpPr>
          <p:spPr>
            <a:xfrm>
              <a:off x="243840" y="2359498"/>
              <a:ext cx="259080" cy="167640"/>
            </a:xfrm>
            <a:prstGeom prst="rect">
              <a:avLst/>
            </a:prstGeom>
            <a:solidFill>
              <a:srgbClr val="FDBEC5"/>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17" name="Rectangle 16">
              <a:extLst>
                <a:ext uri="{FF2B5EF4-FFF2-40B4-BE49-F238E27FC236}">
                  <a16:creationId xmlns:a16="http://schemas.microsoft.com/office/drawing/2014/main" id="{3ACF2579-3F12-4FCB-A5FA-7C9A9AAEB3B8}"/>
                </a:ext>
              </a:extLst>
            </p:cNvPr>
            <p:cNvSpPr/>
            <p:nvPr/>
          </p:nvSpPr>
          <p:spPr>
            <a:xfrm>
              <a:off x="243840" y="2594760"/>
              <a:ext cx="259080" cy="167640"/>
            </a:xfrm>
            <a:prstGeom prst="rect">
              <a:avLst/>
            </a:prstGeom>
            <a:solidFill>
              <a:srgbClr val="C3520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grpSp>
      <p:pic>
        <p:nvPicPr>
          <p:cNvPr id="18" name="Picture 17">
            <a:extLst>
              <a:ext uri="{FF2B5EF4-FFF2-40B4-BE49-F238E27FC236}">
                <a16:creationId xmlns:a16="http://schemas.microsoft.com/office/drawing/2014/main" id="{3ACB9B96-847C-4634-83C0-B65CD57A3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3214674820"/>
      </p:ext>
    </p:extLst>
  </p:cSld>
  <p:clrMapOvr>
    <a:masterClrMapping/>
  </p:clrMapOvr>
</p:sld>
</file>

<file path=ppt/slides/slide21.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3732335" y="1516795"/>
            <a:ext cx="4314465" cy="1606975"/>
          </a:xfrm>
        </p:spPr>
        <p:txBody>
          <a:bodyPr/>
          <a:lstStyle/>
          <a:p>
            <a:r>
              <a:rPr lang="en-US" dirty="0">
                <a:solidFill>
                  <a:schemeClr val="bg1"/>
                </a:solidFill>
                <a:latin typeface="Arial Black" panose="020B0A04020102020204" pitchFamily="34" charset="0"/>
              </a:rPr>
              <a:t>NJ State Tree</a:t>
            </a:r>
          </a:p>
        </p:txBody>
      </p:sp>
      <p:pic>
        <p:nvPicPr>
          <p:cNvPr id="18" name="Picture 17">
            <a:extLst>
              <a:ext uri="{FF2B5EF4-FFF2-40B4-BE49-F238E27FC236}">
                <a16:creationId xmlns:a16="http://schemas.microsoft.com/office/drawing/2014/main" id="{3ACB9B96-847C-4634-83C0-B65CD57A3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pic>
        <p:nvPicPr>
          <p:cNvPr id="1026" name="Picture 2" descr="Image result for red oak tree">
            <a:extLst>
              <a:ext uri="{FF2B5EF4-FFF2-40B4-BE49-F238E27FC236}">
                <a16:creationId xmlns:a16="http://schemas.microsoft.com/office/drawing/2014/main" id="{6F33F2E8-EC96-4F46-98A4-87DAC3C60A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379" y="3054392"/>
            <a:ext cx="3290379" cy="1852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ak tree seeds">
            <a:extLst>
              <a:ext uri="{FF2B5EF4-FFF2-40B4-BE49-F238E27FC236}">
                <a16:creationId xmlns:a16="http://schemas.microsoft.com/office/drawing/2014/main" id="{5C3DD74C-79C9-4868-8EFB-ECC5F8F36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486" y="301719"/>
            <a:ext cx="3024164" cy="195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57650"/>
      </p:ext>
    </p:extLst>
  </p:cSld>
  <p:clrMapOvr>
    <a:masterClrMapping/>
  </p:clrMapOvr>
</p:sld>
</file>

<file path=ppt/slides/slide22.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3883939" y="2916577"/>
            <a:ext cx="4314465" cy="1606975"/>
          </a:xfrm>
        </p:spPr>
        <p:txBody>
          <a:bodyPr/>
          <a:lstStyle/>
          <a:p>
            <a:r>
              <a:rPr lang="en-US" dirty="0">
                <a:solidFill>
                  <a:schemeClr val="bg1"/>
                </a:solidFill>
                <a:latin typeface="Arial Black" panose="020B0A04020102020204" pitchFamily="34" charset="0"/>
              </a:rPr>
              <a:t>The Rocks of </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New Jersey</a:t>
            </a:r>
          </a:p>
        </p:txBody>
      </p:sp>
      <p:pic>
        <p:nvPicPr>
          <p:cNvPr id="4" name="Picture 3">
            <a:extLst>
              <a:ext uri="{FF2B5EF4-FFF2-40B4-BE49-F238E27FC236}">
                <a16:creationId xmlns:a16="http://schemas.microsoft.com/office/drawing/2014/main" id="{0B8AD169-D3A7-46AE-B7B7-EDFDE0930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grpSp>
        <p:nvGrpSpPr>
          <p:cNvPr id="3" name="Group 2">
            <a:extLst>
              <a:ext uri="{FF2B5EF4-FFF2-40B4-BE49-F238E27FC236}">
                <a16:creationId xmlns:a16="http://schemas.microsoft.com/office/drawing/2014/main" id="{967EB7A2-48E3-424E-B307-749A2A54F4C3}"/>
              </a:ext>
            </a:extLst>
          </p:cNvPr>
          <p:cNvGrpSpPr/>
          <p:nvPr/>
        </p:nvGrpSpPr>
        <p:grpSpPr>
          <a:xfrm>
            <a:off x="541421" y="180474"/>
            <a:ext cx="2687554" cy="3416968"/>
            <a:chOff x="541421" y="180474"/>
            <a:chExt cx="2687554" cy="3416968"/>
          </a:xfrm>
          <a:effectLst>
            <a:outerShdw blurRad="50800" dist="38100" dir="5400000" algn="t" rotWithShape="0">
              <a:prstClr val="black">
                <a:alpha val="85%"/>
              </a:prstClr>
            </a:outerShdw>
          </a:effectLst>
        </p:grpSpPr>
        <p:sp>
          <p:nvSpPr>
            <p:cNvPr id="5" name="Freeform: Shape 4">
              <a:extLst>
                <a:ext uri="{FF2B5EF4-FFF2-40B4-BE49-F238E27FC236}">
                  <a16:creationId xmlns:a16="http://schemas.microsoft.com/office/drawing/2014/main" id="{DD414665-CFF2-4AEF-AD6A-3348C60FFD8E}"/>
                </a:ext>
              </a:extLst>
            </p:cNvPr>
            <p:cNvSpPr/>
            <p:nvPr/>
          </p:nvSpPr>
          <p:spPr>
            <a:xfrm>
              <a:off x="1179095" y="180474"/>
              <a:ext cx="1227221" cy="1167063"/>
            </a:xfrm>
            <a:custGeom>
              <a:avLst/>
              <a:gdLst>
                <a:gd name="connsiteX0" fmla="*/ 0 w 926432"/>
                <a:gd name="connsiteY0" fmla="*/ 986589 h 986589"/>
                <a:gd name="connsiteX1" fmla="*/ 457200 w 926432"/>
                <a:gd name="connsiteY1" fmla="*/ 661737 h 986589"/>
                <a:gd name="connsiteX2" fmla="*/ 457200 w 926432"/>
                <a:gd name="connsiteY2" fmla="*/ 661737 h 986589"/>
                <a:gd name="connsiteX3" fmla="*/ 709863 w 926432"/>
                <a:gd name="connsiteY3" fmla="*/ 421105 h 986589"/>
                <a:gd name="connsiteX4" fmla="*/ 854242 w 926432"/>
                <a:gd name="connsiteY4" fmla="*/ 108284 h 986589"/>
                <a:gd name="connsiteX5" fmla="*/ 926432 w 926432"/>
                <a:gd name="connsiteY5" fmla="*/ 0 h 9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432" h="986589">
                  <a:moveTo>
                    <a:pt x="0" y="986589"/>
                  </a:moveTo>
                  <a:lnTo>
                    <a:pt x="457200" y="661737"/>
                  </a:lnTo>
                  <a:lnTo>
                    <a:pt x="457200" y="661737"/>
                  </a:lnTo>
                  <a:cubicBezTo>
                    <a:pt x="499310" y="621632"/>
                    <a:pt x="643689" y="513347"/>
                    <a:pt x="709863" y="421105"/>
                  </a:cubicBezTo>
                  <a:cubicBezTo>
                    <a:pt x="776037" y="328863"/>
                    <a:pt x="818147" y="178468"/>
                    <a:pt x="854242" y="108284"/>
                  </a:cubicBezTo>
                  <a:cubicBezTo>
                    <a:pt x="890337" y="38100"/>
                    <a:pt x="908384" y="19050"/>
                    <a:pt x="926432" y="0"/>
                  </a:cubicBezTo>
                </a:path>
              </a:pathLst>
            </a:custGeom>
            <a:noFill/>
            <a:ln w="76200" cap="rnd">
              <a:solidFill>
                <a:srgbClr val="FFFF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Freeform: Shape 5">
              <a:extLst>
                <a:ext uri="{FF2B5EF4-FFF2-40B4-BE49-F238E27FC236}">
                  <a16:creationId xmlns:a16="http://schemas.microsoft.com/office/drawing/2014/main" id="{1EF3CFC6-4C2F-4319-9B2C-1822010A1776}"/>
                </a:ext>
              </a:extLst>
            </p:cNvPr>
            <p:cNvSpPr/>
            <p:nvPr/>
          </p:nvSpPr>
          <p:spPr>
            <a:xfrm>
              <a:off x="1476124" y="585537"/>
              <a:ext cx="1227221" cy="1167063"/>
            </a:xfrm>
            <a:custGeom>
              <a:avLst/>
              <a:gdLst>
                <a:gd name="connsiteX0" fmla="*/ 0 w 926432"/>
                <a:gd name="connsiteY0" fmla="*/ 986589 h 986589"/>
                <a:gd name="connsiteX1" fmla="*/ 457200 w 926432"/>
                <a:gd name="connsiteY1" fmla="*/ 661737 h 986589"/>
                <a:gd name="connsiteX2" fmla="*/ 457200 w 926432"/>
                <a:gd name="connsiteY2" fmla="*/ 661737 h 986589"/>
                <a:gd name="connsiteX3" fmla="*/ 709863 w 926432"/>
                <a:gd name="connsiteY3" fmla="*/ 421105 h 986589"/>
                <a:gd name="connsiteX4" fmla="*/ 854242 w 926432"/>
                <a:gd name="connsiteY4" fmla="*/ 108284 h 986589"/>
                <a:gd name="connsiteX5" fmla="*/ 926432 w 926432"/>
                <a:gd name="connsiteY5" fmla="*/ 0 h 9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432" h="986589">
                  <a:moveTo>
                    <a:pt x="0" y="986589"/>
                  </a:moveTo>
                  <a:lnTo>
                    <a:pt x="457200" y="661737"/>
                  </a:lnTo>
                  <a:lnTo>
                    <a:pt x="457200" y="661737"/>
                  </a:lnTo>
                  <a:cubicBezTo>
                    <a:pt x="499310" y="621632"/>
                    <a:pt x="643689" y="513347"/>
                    <a:pt x="709863" y="421105"/>
                  </a:cubicBezTo>
                  <a:cubicBezTo>
                    <a:pt x="776037" y="328863"/>
                    <a:pt x="818147" y="178468"/>
                    <a:pt x="854242" y="108284"/>
                  </a:cubicBezTo>
                  <a:cubicBezTo>
                    <a:pt x="890337" y="38100"/>
                    <a:pt x="908384" y="19050"/>
                    <a:pt x="926432" y="0"/>
                  </a:cubicBezTo>
                </a:path>
              </a:pathLst>
            </a:custGeom>
            <a:noFill/>
            <a:ln w="76200" cap="rnd">
              <a:solidFill>
                <a:srgbClr val="FFFF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Freeform: Shape 6">
              <a:extLst>
                <a:ext uri="{FF2B5EF4-FFF2-40B4-BE49-F238E27FC236}">
                  <a16:creationId xmlns:a16="http://schemas.microsoft.com/office/drawing/2014/main" id="{11606EF8-CCCB-4CE5-9D64-DDD740E4D878}"/>
                </a:ext>
              </a:extLst>
            </p:cNvPr>
            <p:cNvSpPr/>
            <p:nvPr/>
          </p:nvSpPr>
          <p:spPr>
            <a:xfrm>
              <a:off x="1812249" y="1869739"/>
              <a:ext cx="940338" cy="668926"/>
            </a:xfrm>
            <a:custGeom>
              <a:avLst/>
              <a:gdLst>
                <a:gd name="connsiteX0" fmla="*/ 0 w 926432"/>
                <a:gd name="connsiteY0" fmla="*/ 986589 h 986589"/>
                <a:gd name="connsiteX1" fmla="*/ 457200 w 926432"/>
                <a:gd name="connsiteY1" fmla="*/ 661737 h 986589"/>
                <a:gd name="connsiteX2" fmla="*/ 457200 w 926432"/>
                <a:gd name="connsiteY2" fmla="*/ 661737 h 986589"/>
                <a:gd name="connsiteX3" fmla="*/ 709863 w 926432"/>
                <a:gd name="connsiteY3" fmla="*/ 421105 h 986589"/>
                <a:gd name="connsiteX4" fmla="*/ 854242 w 926432"/>
                <a:gd name="connsiteY4" fmla="*/ 108284 h 986589"/>
                <a:gd name="connsiteX5" fmla="*/ 926432 w 926432"/>
                <a:gd name="connsiteY5" fmla="*/ 0 h 986589"/>
                <a:gd name="connsiteX0" fmla="*/ 0 w 926432"/>
                <a:gd name="connsiteY0" fmla="*/ 986589 h 986589"/>
                <a:gd name="connsiteX1" fmla="*/ 457200 w 926432"/>
                <a:gd name="connsiteY1" fmla="*/ 661737 h 986589"/>
                <a:gd name="connsiteX2" fmla="*/ 457200 w 926432"/>
                <a:gd name="connsiteY2" fmla="*/ 661737 h 986589"/>
                <a:gd name="connsiteX3" fmla="*/ 709863 w 926432"/>
                <a:gd name="connsiteY3" fmla="*/ 421105 h 986589"/>
                <a:gd name="connsiteX4" fmla="*/ 926432 w 926432"/>
                <a:gd name="connsiteY4" fmla="*/ 0 h 986589"/>
                <a:gd name="connsiteX0" fmla="*/ 0 w 709863"/>
                <a:gd name="connsiteY0" fmla="*/ 565484 h 565484"/>
                <a:gd name="connsiteX1" fmla="*/ 457200 w 709863"/>
                <a:gd name="connsiteY1" fmla="*/ 240632 h 565484"/>
                <a:gd name="connsiteX2" fmla="*/ 457200 w 709863"/>
                <a:gd name="connsiteY2" fmla="*/ 240632 h 565484"/>
                <a:gd name="connsiteX3" fmla="*/ 709863 w 709863"/>
                <a:gd name="connsiteY3" fmla="*/ 0 h 565484"/>
              </a:gdLst>
              <a:ahLst/>
              <a:cxnLst>
                <a:cxn ang="0">
                  <a:pos x="connsiteX0" y="connsiteY0"/>
                </a:cxn>
                <a:cxn ang="0">
                  <a:pos x="connsiteX1" y="connsiteY1"/>
                </a:cxn>
                <a:cxn ang="0">
                  <a:pos x="connsiteX2" y="connsiteY2"/>
                </a:cxn>
                <a:cxn ang="0">
                  <a:pos x="connsiteX3" y="connsiteY3"/>
                </a:cxn>
              </a:cxnLst>
              <a:rect l="l" t="t" r="r" b="b"/>
              <a:pathLst>
                <a:path w="709863" h="565484">
                  <a:moveTo>
                    <a:pt x="0" y="565484"/>
                  </a:moveTo>
                  <a:lnTo>
                    <a:pt x="457200" y="240632"/>
                  </a:lnTo>
                  <a:lnTo>
                    <a:pt x="457200" y="240632"/>
                  </a:lnTo>
                  <a:cubicBezTo>
                    <a:pt x="499310" y="200527"/>
                    <a:pt x="631658" y="110290"/>
                    <a:pt x="709863" y="0"/>
                  </a:cubicBezTo>
                </a:path>
              </a:pathLst>
            </a:custGeom>
            <a:noFill/>
            <a:ln w="76200" cap="rnd">
              <a:solidFill>
                <a:srgbClr val="FFFF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Freeform: Shape 7">
              <a:extLst>
                <a:ext uri="{FF2B5EF4-FFF2-40B4-BE49-F238E27FC236}">
                  <a16:creationId xmlns:a16="http://schemas.microsoft.com/office/drawing/2014/main" id="{FF39A735-A058-4631-9627-82CC621AC517}"/>
                </a:ext>
              </a:extLst>
            </p:cNvPr>
            <p:cNvSpPr/>
            <p:nvPr/>
          </p:nvSpPr>
          <p:spPr>
            <a:xfrm>
              <a:off x="541421" y="1990467"/>
              <a:ext cx="2687554" cy="1606975"/>
            </a:xfrm>
            <a:custGeom>
              <a:avLst/>
              <a:gdLst>
                <a:gd name="connsiteX0" fmla="*/ 0 w 926432"/>
                <a:gd name="connsiteY0" fmla="*/ 986589 h 986589"/>
                <a:gd name="connsiteX1" fmla="*/ 457200 w 926432"/>
                <a:gd name="connsiteY1" fmla="*/ 661737 h 986589"/>
                <a:gd name="connsiteX2" fmla="*/ 457200 w 926432"/>
                <a:gd name="connsiteY2" fmla="*/ 661737 h 986589"/>
                <a:gd name="connsiteX3" fmla="*/ 709863 w 926432"/>
                <a:gd name="connsiteY3" fmla="*/ 421105 h 986589"/>
                <a:gd name="connsiteX4" fmla="*/ 854242 w 926432"/>
                <a:gd name="connsiteY4" fmla="*/ 108284 h 986589"/>
                <a:gd name="connsiteX5" fmla="*/ 926432 w 926432"/>
                <a:gd name="connsiteY5" fmla="*/ 0 h 986589"/>
                <a:gd name="connsiteX0" fmla="*/ 0 w 926432"/>
                <a:gd name="connsiteY0" fmla="*/ 986589 h 986589"/>
                <a:gd name="connsiteX1" fmla="*/ 457200 w 926432"/>
                <a:gd name="connsiteY1" fmla="*/ 661737 h 986589"/>
                <a:gd name="connsiteX2" fmla="*/ 457200 w 926432"/>
                <a:gd name="connsiteY2" fmla="*/ 661737 h 986589"/>
                <a:gd name="connsiteX3" fmla="*/ 854242 w 926432"/>
                <a:gd name="connsiteY3" fmla="*/ 108284 h 986589"/>
                <a:gd name="connsiteX4" fmla="*/ 926432 w 926432"/>
                <a:gd name="connsiteY4" fmla="*/ 0 h 986589"/>
                <a:gd name="connsiteX0" fmla="*/ 0 w 926432"/>
                <a:gd name="connsiteY0" fmla="*/ 986589 h 986589"/>
                <a:gd name="connsiteX1" fmla="*/ 457200 w 926432"/>
                <a:gd name="connsiteY1" fmla="*/ 661737 h 986589"/>
                <a:gd name="connsiteX2" fmla="*/ 457200 w 926432"/>
                <a:gd name="connsiteY2" fmla="*/ 661737 h 986589"/>
                <a:gd name="connsiteX3" fmla="*/ 854242 w 926432"/>
                <a:gd name="connsiteY3" fmla="*/ 108284 h 986589"/>
                <a:gd name="connsiteX4" fmla="*/ 926432 w 926432"/>
                <a:gd name="connsiteY4" fmla="*/ 0 h 98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432" h="986589">
                  <a:moveTo>
                    <a:pt x="0" y="986589"/>
                  </a:moveTo>
                  <a:lnTo>
                    <a:pt x="457200" y="661737"/>
                  </a:lnTo>
                  <a:lnTo>
                    <a:pt x="457200" y="661737"/>
                  </a:lnTo>
                  <a:lnTo>
                    <a:pt x="854242" y="108284"/>
                  </a:lnTo>
                  <a:cubicBezTo>
                    <a:pt x="890337" y="38100"/>
                    <a:pt x="908384" y="19050"/>
                    <a:pt x="926432" y="0"/>
                  </a:cubicBezTo>
                </a:path>
              </a:pathLst>
            </a:custGeom>
            <a:noFill/>
            <a:ln w="76200" cap="rnd">
              <a:solidFill>
                <a:srgbClr val="FFFF00"/>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9" name="TextBox 8">
            <a:extLst>
              <a:ext uri="{FF2B5EF4-FFF2-40B4-BE49-F238E27FC236}">
                <a16:creationId xmlns:a16="http://schemas.microsoft.com/office/drawing/2014/main" id="{7A0ADD48-AF63-4D99-B0AF-ACBA16E1F6D2}"/>
              </a:ext>
            </a:extLst>
          </p:cNvPr>
          <p:cNvSpPr txBox="1"/>
          <p:nvPr/>
        </p:nvSpPr>
        <p:spPr>
          <a:xfrm>
            <a:off x="71573" y="446595"/>
            <a:ext cx="1404551" cy="738664"/>
          </a:xfrm>
          <a:prstGeom prst="rect">
            <a:avLst/>
          </a:prstGeom>
          <a:noFill/>
        </p:spPr>
        <p:txBody>
          <a:bodyPr wrap="none" rtlCol="0">
            <a:spAutoFit/>
          </a:bodyPr>
          <a:lstStyle/>
          <a:p>
            <a:pPr algn="ctr"/>
            <a:r>
              <a:rPr lang="en-US" sz="1400" b="1" dirty="0">
                <a:solidFill>
                  <a:srgbClr val="FFFF00"/>
                </a:solidFill>
                <a:latin typeface="Arial Black" panose="020B0A04020102020204" pitchFamily="34" charset="0"/>
              </a:rPr>
              <a:t>Appalachian</a:t>
            </a:r>
            <a:br>
              <a:rPr lang="en-US" sz="1400" b="1" dirty="0">
                <a:solidFill>
                  <a:srgbClr val="FFFF00"/>
                </a:solidFill>
                <a:latin typeface="Arial Black" panose="020B0A04020102020204" pitchFamily="34" charset="0"/>
              </a:rPr>
            </a:br>
            <a:r>
              <a:rPr lang="en-US" sz="1400" b="1" dirty="0">
                <a:solidFill>
                  <a:srgbClr val="FFFF00"/>
                </a:solidFill>
                <a:latin typeface="Arial Black" panose="020B0A04020102020204" pitchFamily="34" charset="0"/>
              </a:rPr>
              <a:t>Ridge </a:t>
            </a:r>
            <a:br>
              <a:rPr lang="en-US" sz="1400" b="1" dirty="0">
                <a:solidFill>
                  <a:srgbClr val="FFFF00"/>
                </a:solidFill>
                <a:latin typeface="Arial Black" panose="020B0A04020102020204" pitchFamily="34" charset="0"/>
              </a:rPr>
            </a:br>
            <a:r>
              <a:rPr lang="en-US" sz="1400" b="1" dirty="0">
                <a:solidFill>
                  <a:srgbClr val="FFFF00"/>
                </a:solidFill>
                <a:latin typeface="Arial Black" panose="020B0A04020102020204" pitchFamily="34" charset="0"/>
              </a:rPr>
              <a:t>and Valley</a:t>
            </a:r>
          </a:p>
        </p:txBody>
      </p:sp>
      <p:sp>
        <p:nvSpPr>
          <p:cNvPr id="10" name="TextBox 9">
            <a:extLst>
              <a:ext uri="{FF2B5EF4-FFF2-40B4-BE49-F238E27FC236}">
                <a16:creationId xmlns:a16="http://schemas.microsoft.com/office/drawing/2014/main" id="{33983FD0-25B4-4ACE-A5F7-28826A5EAC23}"/>
              </a:ext>
            </a:extLst>
          </p:cNvPr>
          <p:cNvSpPr txBox="1"/>
          <p:nvPr/>
        </p:nvSpPr>
        <p:spPr>
          <a:xfrm>
            <a:off x="2916956" y="341099"/>
            <a:ext cx="1162498" cy="307777"/>
          </a:xfrm>
          <a:prstGeom prst="rect">
            <a:avLst/>
          </a:prstGeom>
          <a:noFill/>
        </p:spPr>
        <p:txBody>
          <a:bodyPr wrap="none" rtlCol="0">
            <a:spAutoFit/>
          </a:bodyPr>
          <a:lstStyle/>
          <a:p>
            <a:r>
              <a:rPr lang="en-US" sz="1400" b="1" dirty="0">
                <a:solidFill>
                  <a:srgbClr val="FFFF00"/>
                </a:solidFill>
                <a:latin typeface="Arial Black" panose="020B0A04020102020204" pitchFamily="34" charset="0"/>
              </a:rPr>
              <a:t>Highlands</a:t>
            </a:r>
          </a:p>
        </p:txBody>
      </p:sp>
      <p:sp>
        <p:nvSpPr>
          <p:cNvPr id="11" name="TextBox 10">
            <a:extLst>
              <a:ext uri="{FF2B5EF4-FFF2-40B4-BE49-F238E27FC236}">
                <a16:creationId xmlns:a16="http://schemas.microsoft.com/office/drawing/2014/main" id="{0432C68C-A2AF-4022-84DA-5503AEDDF22E}"/>
              </a:ext>
            </a:extLst>
          </p:cNvPr>
          <p:cNvSpPr txBox="1"/>
          <p:nvPr/>
        </p:nvSpPr>
        <p:spPr>
          <a:xfrm>
            <a:off x="339071" y="1990467"/>
            <a:ext cx="933269" cy="738664"/>
          </a:xfrm>
          <a:prstGeom prst="rect">
            <a:avLst/>
          </a:prstGeom>
          <a:noFill/>
        </p:spPr>
        <p:txBody>
          <a:bodyPr wrap="none" rtlCol="0">
            <a:spAutoFit/>
          </a:bodyPr>
          <a:lstStyle/>
          <a:p>
            <a:pPr algn="ctr"/>
            <a:r>
              <a:rPr lang="en-US" sz="1400" b="1" dirty="0">
                <a:solidFill>
                  <a:srgbClr val="FFFF00"/>
                </a:solidFill>
                <a:latin typeface="Arial Black" panose="020B0A04020102020204" pitchFamily="34" charset="0"/>
              </a:rPr>
              <a:t>Inner</a:t>
            </a:r>
            <a:br>
              <a:rPr lang="en-US" sz="1400" b="1" dirty="0">
                <a:solidFill>
                  <a:srgbClr val="FFFF00"/>
                </a:solidFill>
                <a:latin typeface="Arial Black" panose="020B0A04020102020204" pitchFamily="34" charset="0"/>
              </a:rPr>
            </a:br>
            <a:r>
              <a:rPr lang="en-US" sz="1400" b="1" dirty="0">
                <a:solidFill>
                  <a:srgbClr val="FFFF00"/>
                </a:solidFill>
                <a:latin typeface="Arial Black" panose="020B0A04020102020204" pitchFamily="34" charset="0"/>
              </a:rPr>
              <a:t>Coastal</a:t>
            </a:r>
          </a:p>
          <a:p>
            <a:pPr algn="ctr"/>
            <a:r>
              <a:rPr lang="en-US" sz="1400" b="1" dirty="0">
                <a:solidFill>
                  <a:srgbClr val="FFFF00"/>
                </a:solidFill>
                <a:latin typeface="Arial Black" panose="020B0A04020102020204" pitchFamily="34" charset="0"/>
              </a:rPr>
              <a:t>Plain</a:t>
            </a:r>
          </a:p>
        </p:txBody>
      </p:sp>
      <p:sp>
        <p:nvSpPr>
          <p:cNvPr id="12" name="TextBox 11">
            <a:extLst>
              <a:ext uri="{FF2B5EF4-FFF2-40B4-BE49-F238E27FC236}">
                <a16:creationId xmlns:a16="http://schemas.microsoft.com/office/drawing/2014/main" id="{5C0E5BE1-1C55-464C-A3BF-1EC22B11D5F6}"/>
              </a:ext>
            </a:extLst>
          </p:cNvPr>
          <p:cNvSpPr txBox="1"/>
          <p:nvPr/>
        </p:nvSpPr>
        <p:spPr>
          <a:xfrm>
            <a:off x="3228975" y="2204202"/>
            <a:ext cx="963725" cy="738664"/>
          </a:xfrm>
          <a:prstGeom prst="rect">
            <a:avLst/>
          </a:prstGeom>
          <a:noFill/>
        </p:spPr>
        <p:txBody>
          <a:bodyPr wrap="none" rtlCol="0">
            <a:spAutoFit/>
          </a:bodyPr>
          <a:lstStyle/>
          <a:p>
            <a:pPr algn="ctr"/>
            <a:r>
              <a:rPr lang="en-US" sz="1400" b="1" dirty="0">
                <a:solidFill>
                  <a:srgbClr val="FFFF00"/>
                </a:solidFill>
                <a:latin typeface="Arial Black" panose="020B0A04020102020204" pitchFamily="34" charset="0"/>
              </a:rPr>
              <a:t>Atlantic</a:t>
            </a:r>
          </a:p>
          <a:p>
            <a:pPr algn="ctr"/>
            <a:r>
              <a:rPr lang="en-US" sz="1400" b="1" dirty="0">
                <a:solidFill>
                  <a:srgbClr val="FFFF00"/>
                </a:solidFill>
                <a:latin typeface="Arial Black" panose="020B0A04020102020204" pitchFamily="34" charset="0"/>
              </a:rPr>
              <a:t>Coastal</a:t>
            </a:r>
          </a:p>
          <a:p>
            <a:pPr algn="ctr"/>
            <a:r>
              <a:rPr lang="en-US" sz="1400" b="1" dirty="0">
                <a:solidFill>
                  <a:srgbClr val="FFFF00"/>
                </a:solidFill>
                <a:latin typeface="Arial Black" panose="020B0A04020102020204" pitchFamily="34" charset="0"/>
              </a:rPr>
              <a:t>Plain</a:t>
            </a:r>
          </a:p>
        </p:txBody>
      </p:sp>
      <p:sp>
        <p:nvSpPr>
          <p:cNvPr id="13" name="TextBox 12">
            <a:extLst>
              <a:ext uri="{FF2B5EF4-FFF2-40B4-BE49-F238E27FC236}">
                <a16:creationId xmlns:a16="http://schemas.microsoft.com/office/drawing/2014/main" id="{DEDE5C81-4281-4242-A544-9356CA85B07E}"/>
              </a:ext>
            </a:extLst>
          </p:cNvPr>
          <p:cNvSpPr txBox="1"/>
          <p:nvPr/>
        </p:nvSpPr>
        <p:spPr>
          <a:xfrm>
            <a:off x="2624625" y="3834633"/>
            <a:ext cx="1481496" cy="523220"/>
          </a:xfrm>
          <a:prstGeom prst="rect">
            <a:avLst/>
          </a:prstGeom>
          <a:noFill/>
        </p:spPr>
        <p:txBody>
          <a:bodyPr wrap="none" rtlCol="0">
            <a:spAutoFit/>
          </a:bodyPr>
          <a:lstStyle/>
          <a:p>
            <a:pPr algn="ctr"/>
            <a:r>
              <a:rPr lang="en-US" sz="1400" b="1" dirty="0">
                <a:solidFill>
                  <a:srgbClr val="FFFF00"/>
                </a:solidFill>
                <a:latin typeface="Arial Black" panose="020B0A04020102020204" pitchFamily="34" charset="0"/>
              </a:rPr>
              <a:t>Outer</a:t>
            </a:r>
            <a:br>
              <a:rPr lang="en-US" sz="1400" b="1" dirty="0">
                <a:solidFill>
                  <a:srgbClr val="FFFF00"/>
                </a:solidFill>
                <a:latin typeface="Arial Black" panose="020B0A04020102020204" pitchFamily="34" charset="0"/>
              </a:rPr>
            </a:br>
            <a:r>
              <a:rPr lang="en-US" sz="1400" b="1" dirty="0">
                <a:solidFill>
                  <a:srgbClr val="FFFF00"/>
                </a:solidFill>
                <a:latin typeface="Arial Black" panose="020B0A04020102020204" pitchFamily="34" charset="0"/>
              </a:rPr>
              <a:t>Coastal Plain</a:t>
            </a:r>
          </a:p>
        </p:txBody>
      </p:sp>
      <p:sp>
        <p:nvSpPr>
          <p:cNvPr id="14" name="TextBox 13">
            <a:extLst>
              <a:ext uri="{FF2B5EF4-FFF2-40B4-BE49-F238E27FC236}">
                <a16:creationId xmlns:a16="http://schemas.microsoft.com/office/drawing/2014/main" id="{26527537-CE05-4389-B5C8-0418F15E08ED}"/>
              </a:ext>
            </a:extLst>
          </p:cNvPr>
          <p:cNvSpPr txBox="1"/>
          <p:nvPr/>
        </p:nvSpPr>
        <p:spPr>
          <a:xfrm>
            <a:off x="3365373" y="1094760"/>
            <a:ext cx="3225050" cy="276999"/>
          </a:xfrm>
          <a:prstGeom prst="rect">
            <a:avLst/>
          </a:prstGeom>
          <a:noFill/>
        </p:spPr>
        <p:txBody>
          <a:bodyPr wrap="none" rtlCol="0">
            <a:spAutoFit/>
          </a:bodyPr>
          <a:lstStyle/>
          <a:p>
            <a:r>
              <a:rPr lang="en-US" sz="1200" b="1" dirty="0">
                <a:solidFill>
                  <a:srgbClr val="FFFF00"/>
                </a:solidFill>
                <a:latin typeface="Arial Black" panose="020B0A04020102020204" pitchFamily="34" charset="0"/>
              </a:rPr>
              <a:t>Central Corridor / Piedmont Region</a:t>
            </a:r>
          </a:p>
        </p:txBody>
      </p:sp>
      <p:grpSp>
        <p:nvGrpSpPr>
          <p:cNvPr id="27" name="Group 26">
            <a:extLst>
              <a:ext uri="{FF2B5EF4-FFF2-40B4-BE49-F238E27FC236}">
                <a16:creationId xmlns:a16="http://schemas.microsoft.com/office/drawing/2014/main" id="{ECD58069-3244-4ED9-B03F-F1B29CD1F64A}"/>
              </a:ext>
            </a:extLst>
          </p:cNvPr>
          <p:cNvGrpSpPr/>
          <p:nvPr/>
        </p:nvGrpSpPr>
        <p:grpSpPr>
          <a:xfrm>
            <a:off x="1028700" y="341099"/>
            <a:ext cx="2234079" cy="3570083"/>
            <a:chOff x="1028700" y="341099"/>
            <a:chExt cx="2234079" cy="3570083"/>
          </a:xfrm>
        </p:grpSpPr>
        <p:cxnSp>
          <p:nvCxnSpPr>
            <p:cNvPr id="16" name="Straight Arrow Connector 15">
              <a:extLst>
                <a:ext uri="{FF2B5EF4-FFF2-40B4-BE49-F238E27FC236}">
                  <a16:creationId xmlns:a16="http://schemas.microsoft.com/office/drawing/2014/main" id="{BDC183F1-60FD-430C-A959-343A4D7F61B7}"/>
                </a:ext>
              </a:extLst>
            </p:cNvPr>
            <p:cNvCxnSpPr/>
            <p:nvPr/>
          </p:nvCxnSpPr>
          <p:spPr>
            <a:xfrm>
              <a:off x="1028700" y="341099"/>
              <a:ext cx="764005" cy="244438"/>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B174035-C938-41CC-8FB4-DEBF5C66AA0F}"/>
                </a:ext>
              </a:extLst>
            </p:cNvPr>
            <p:cNvCxnSpPr/>
            <p:nvPr/>
          </p:nvCxnSpPr>
          <p:spPr>
            <a:xfrm>
              <a:off x="1028700" y="2570922"/>
              <a:ext cx="764005" cy="244438"/>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2817C5-02FF-4525-819F-7C54A5114943}"/>
                </a:ext>
              </a:extLst>
            </p:cNvPr>
            <p:cNvCxnSpPr>
              <a:cxnSpLocks/>
            </p:cNvCxnSpPr>
            <p:nvPr/>
          </p:nvCxnSpPr>
          <p:spPr>
            <a:xfrm flipH="1" flipV="1">
              <a:off x="2165229" y="3547811"/>
              <a:ext cx="587358" cy="363371"/>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F5E8C2E-4C8C-4F19-ABED-71842D5C51B9}"/>
                </a:ext>
              </a:extLst>
            </p:cNvPr>
            <p:cNvCxnSpPr>
              <a:cxnSpLocks/>
            </p:cNvCxnSpPr>
            <p:nvPr/>
          </p:nvCxnSpPr>
          <p:spPr>
            <a:xfrm flipH="1" flipV="1">
              <a:off x="2752587" y="2238219"/>
              <a:ext cx="510191" cy="294415"/>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EE1DE0-F63A-43F0-A1C6-4649322AE19B}"/>
                </a:ext>
              </a:extLst>
            </p:cNvPr>
            <p:cNvCxnSpPr>
              <a:cxnSpLocks/>
            </p:cNvCxnSpPr>
            <p:nvPr/>
          </p:nvCxnSpPr>
          <p:spPr>
            <a:xfrm flipH="1">
              <a:off x="2508911" y="1217356"/>
              <a:ext cx="753868" cy="369083"/>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F9A13F-DC03-41AB-BB6C-540D11003470}"/>
                </a:ext>
              </a:extLst>
            </p:cNvPr>
            <p:cNvCxnSpPr>
              <a:cxnSpLocks/>
            </p:cNvCxnSpPr>
            <p:nvPr/>
          </p:nvCxnSpPr>
          <p:spPr>
            <a:xfrm flipH="1">
              <a:off x="2165229" y="432048"/>
              <a:ext cx="753868" cy="369083"/>
            </a:xfrm>
            <a:prstGeom prst="straightConnector1">
              <a:avLst/>
            </a:prstGeom>
            <a:ln w="76200">
              <a:solidFill>
                <a:srgbClr val="F3011B"/>
              </a:solidFill>
              <a:tail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1714558"/>
      </p:ext>
    </p:extLst>
  </p:cSld>
  <p:clrMapOvr>
    <a:masterClrMapping/>
  </p:clrMapOvr>
</p:sld>
</file>

<file path=ppt/slides/slide23.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669751" y="1902165"/>
            <a:ext cx="4314465" cy="1606975"/>
          </a:xfrm>
        </p:spPr>
        <p:txBody>
          <a:bodyPr>
            <a:noAutofit/>
          </a:bodyPr>
          <a:lstStyle/>
          <a:p>
            <a:r>
              <a:rPr lang="en-US" sz="5400" b="1" dirty="0">
                <a:solidFill>
                  <a:schemeClr val="bg1"/>
                </a:solidFill>
                <a:latin typeface="Arial Narrow" panose="020B0606020202030204" pitchFamily="34" charset="0"/>
              </a:rPr>
              <a:t>The</a:t>
            </a:r>
            <a:br>
              <a:rPr lang="en-US" sz="5400" b="1" dirty="0">
                <a:solidFill>
                  <a:schemeClr val="bg1"/>
                </a:solidFill>
                <a:latin typeface="Arial Narrow" panose="020B0606020202030204" pitchFamily="34" charset="0"/>
              </a:rPr>
            </a:br>
            <a:r>
              <a:rPr lang="en-US" sz="5400" b="1" dirty="0">
                <a:solidFill>
                  <a:schemeClr val="bg1"/>
                </a:solidFill>
                <a:latin typeface="Arial Narrow" panose="020B0606020202030204" pitchFamily="34" charset="0"/>
              </a:rPr>
              <a:t>New Jersey</a:t>
            </a:r>
            <a:br>
              <a:rPr lang="en-US" sz="5400" b="1" dirty="0">
                <a:solidFill>
                  <a:schemeClr val="bg1"/>
                </a:solidFill>
                <a:latin typeface="Arial Narrow" panose="020B0606020202030204" pitchFamily="34" charset="0"/>
              </a:rPr>
            </a:br>
            <a:r>
              <a:rPr lang="en-US" sz="5400" b="1" dirty="0">
                <a:solidFill>
                  <a:schemeClr val="bg1"/>
                </a:solidFill>
                <a:latin typeface="Arial Narrow" panose="020B0606020202030204" pitchFamily="34" charset="0"/>
              </a:rPr>
              <a:t>State Seal</a:t>
            </a:r>
          </a:p>
        </p:txBody>
      </p:sp>
      <p:sp>
        <p:nvSpPr>
          <p:cNvPr id="15" name="Oval 14">
            <a:extLst>
              <a:ext uri="{FF2B5EF4-FFF2-40B4-BE49-F238E27FC236}">
                <a16:creationId xmlns:a16="http://schemas.microsoft.com/office/drawing/2014/main" id="{AB1564B1-EB4C-4DF9-8832-224FD2D12E26}"/>
              </a:ext>
            </a:extLst>
          </p:cNvPr>
          <p:cNvSpPr/>
          <p:nvPr/>
        </p:nvSpPr>
        <p:spPr>
          <a:xfrm>
            <a:off x="271458" y="200026"/>
            <a:ext cx="4943480" cy="4774778"/>
          </a:xfrm>
          <a:prstGeom prst="ellipse">
            <a:avLst/>
          </a:prstGeom>
          <a:blipFill>
            <a:blip r:embed="rId2"/>
            <a:stretch>
              <a:fillRect/>
            </a:stretch>
          </a:blipFill>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539103"/>
      </p:ext>
    </p:extLst>
  </p:cSld>
  <p:clrMapOvr>
    <a:masterClrMapping/>
  </p:clrMapOvr>
</p:sld>
</file>

<file path=ppt/slides/slide24.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669751" y="1902165"/>
            <a:ext cx="4314465" cy="1606975"/>
          </a:xfrm>
        </p:spPr>
        <p:txBody>
          <a:bodyPr>
            <a:noAutofit/>
          </a:bodyPr>
          <a:lstStyle/>
          <a:p>
            <a:r>
              <a:rPr lang="en-US" sz="5400" b="1" dirty="0">
                <a:solidFill>
                  <a:schemeClr val="bg1"/>
                </a:solidFill>
                <a:latin typeface="Arial Narrow" panose="020B0606020202030204" pitchFamily="34" charset="0"/>
              </a:rPr>
              <a:t>A raised seal and the machine that makes it.</a:t>
            </a:r>
          </a:p>
        </p:txBody>
      </p:sp>
      <p:pic>
        <p:nvPicPr>
          <p:cNvPr id="3074" name="Picture 2" descr="Image result for raised seal">
            <a:extLst>
              <a:ext uri="{FF2B5EF4-FFF2-40B4-BE49-F238E27FC236}">
                <a16:creationId xmlns:a16="http://schemas.microsoft.com/office/drawing/2014/main" id="{587DE5F7-7AA2-499F-AB8E-2FA48827C3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14337" y="574188"/>
            <a:ext cx="3733829" cy="28409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Embosser Seal with Text">
            <a:extLst>
              <a:ext uri="{FF2B5EF4-FFF2-40B4-BE49-F238E27FC236}">
                <a16:creationId xmlns:a16="http://schemas.microsoft.com/office/drawing/2014/main" id="{1E47D83A-A3D7-488B-963B-28593819B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65" y="2711978"/>
            <a:ext cx="2217637" cy="221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54315"/>
      </p:ext>
    </p:extLst>
  </p:cSld>
  <p:clrMapOvr>
    <a:masterClrMapping/>
  </p:clrMapOvr>
</p:sld>
</file>

<file path=ppt/slides/slide25.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228099" y="268402"/>
            <a:ext cx="4314465" cy="4131241"/>
          </a:xfrm>
        </p:spPr>
        <p:txBody>
          <a:bodyPr>
            <a:noAutofit/>
          </a:bodyPr>
          <a:lstStyle/>
          <a:p>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The</a:t>
            </a:r>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New Jersey</a:t>
            </a:r>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State Bird</a:t>
            </a:r>
            <a:br>
              <a:rPr lang="en-US" sz="4800" b="1" dirty="0">
                <a:solidFill>
                  <a:schemeClr val="bg1"/>
                </a:solidFill>
                <a:latin typeface="Arial Black" panose="020B0A04020102020204" pitchFamily="34" charset="0"/>
              </a:rPr>
            </a:br>
            <a:br>
              <a:rPr lang="en-US" sz="4800" dirty="0">
                <a:solidFill>
                  <a:schemeClr val="bg1"/>
                </a:solidFill>
                <a:latin typeface="+mn-lt"/>
              </a:rPr>
            </a:br>
            <a:r>
              <a:rPr lang="en-US" sz="4800" dirty="0">
                <a:solidFill>
                  <a:schemeClr val="bg1"/>
                </a:solidFill>
                <a:latin typeface="+mn-lt"/>
              </a:rPr>
              <a:t>Eastern Goldfinch</a:t>
            </a:r>
            <a:endParaRPr lang="en-US" sz="4800" b="1"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AAB2E5EC-6299-4725-A9A8-99CC8E8C19D3}"/>
              </a:ext>
            </a:extLst>
          </p:cNvPr>
          <p:cNvPicPr>
            <a:picLocks noChangeAspect="1"/>
          </p:cNvPicPr>
          <p:nvPr/>
        </p:nvPicPr>
        <p:blipFill>
          <a:blip r:embed="rId2"/>
          <a:stretch>
            <a:fillRect/>
          </a:stretch>
        </p:blipFill>
        <p:spPr>
          <a:xfrm>
            <a:off x="-613002" y="-24606"/>
            <a:ext cx="6174905" cy="5029200"/>
          </a:xfrm>
          <a:prstGeom prst="rect">
            <a:avLst/>
          </a:prstGeom>
        </p:spPr>
      </p:pic>
    </p:spTree>
    <p:extLst>
      <p:ext uri="{BB962C8B-B14F-4D97-AF65-F5344CB8AC3E}">
        <p14:creationId xmlns:p14="http://schemas.microsoft.com/office/powerpoint/2010/main" val="1699671800"/>
      </p:ext>
    </p:extLst>
  </p:cSld>
  <p:clrMapOvr>
    <a:masterClrMapping/>
  </p:clrMapOvr>
</p:sld>
</file>

<file path=ppt/slides/slide26.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991100" y="582455"/>
            <a:ext cx="3666765" cy="4131241"/>
          </a:xfrm>
        </p:spPr>
        <p:txBody>
          <a:bodyPr>
            <a:noAutofit/>
          </a:bodyPr>
          <a:lstStyle/>
          <a:p>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NJ State Animal</a:t>
            </a:r>
            <a:br>
              <a:rPr lang="en-US" sz="4800" b="1" dirty="0">
                <a:solidFill>
                  <a:schemeClr val="bg1"/>
                </a:solidFill>
                <a:latin typeface="Arial Black" panose="020B0A04020102020204" pitchFamily="34" charset="0"/>
              </a:rPr>
            </a:br>
            <a:br>
              <a:rPr lang="en-US" sz="4800" dirty="0">
                <a:solidFill>
                  <a:schemeClr val="bg1"/>
                </a:solidFill>
                <a:latin typeface="+mn-lt"/>
              </a:rPr>
            </a:br>
            <a:r>
              <a:rPr lang="en-US" sz="4800" dirty="0">
                <a:solidFill>
                  <a:schemeClr val="bg1"/>
                </a:solidFill>
                <a:latin typeface="+mn-lt"/>
              </a:rPr>
              <a:t>Horse</a:t>
            </a:r>
            <a:endParaRPr lang="en-US" sz="4800" b="1" dirty="0">
              <a:solidFill>
                <a:schemeClr val="bg1"/>
              </a:solidFill>
              <a:latin typeface="Arial Black" panose="020B0A04020102020204" pitchFamily="34" charset="0"/>
            </a:endParaRPr>
          </a:p>
        </p:txBody>
      </p:sp>
      <p:pic>
        <p:nvPicPr>
          <p:cNvPr id="2052" name="Picture 4" descr="Image result for nj state animal">
            <a:extLst>
              <a:ext uri="{FF2B5EF4-FFF2-40B4-BE49-F238E27FC236}">
                <a16:creationId xmlns:a16="http://schemas.microsoft.com/office/drawing/2014/main" id="{076B96F6-287A-453A-BE37-430F449D42D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3878" y="-48184"/>
            <a:ext cx="5154978" cy="51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15055"/>
      </p:ext>
    </p:extLst>
  </p:cSld>
  <p:clrMapOvr>
    <a:masterClrMapping/>
  </p:clrMapOvr>
</p:sld>
</file>

<file path=ppt/slides/slide27.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3147114" y="-636958"/>
            <a:ext cx="6333765" cy="1502515"/>
          </a:xfrm>
        </p:spPr>
        <p:txBody>
          <a:bodyPr>
            <a:noAutofit/>
          </a:bodyPr>
          <a:lstStyle/>
          <a:p>
            <a:br>
              <a:rPr lang="en-US" sz="4500" b="1" dirty="0">
                <a:solidFill>
                  <a:schemeClr val="bg1"/>
                </a:solidFill>
                <a:latin typeface="Arial Black" panose="020B0A04020102020204" pitchFamily="34" charset="0"/>
              </a:rPr>
            </a:br>
            <a:r>
              <a:rPr lang="en-US" sz="4500" b="1" dirty="0">
                <a:solidFill>
                  <a:schemeClr val="bg1"/>
                </a:solidFill>
                <a:latin typeface="Arial Black" panose="020B0A04020102020204" pitchFamily="34" charset="0"/>
              </a:rPr>
              <a:t>NJ State Flag</a:t>
            </a:r>
          </a:p>
        </p:txBody>
      </p:sp>
      <p:pic>
        <p:nvPicPr>
          <p:cNvPr id="3" name="Picture 2">
            <a:extLst>
              <a:ext uri="{FF2B5EF4-FFF2-40B4-BE49-F238E27FC236}">
                <a16:creationId xmlns:a16="http://schemas.microsoft.com/office/drawing/2014/main" id="{80ED5665-741B-4F21-A50D-50CF2304CFEF}"/>
              </a:ext>
            </a:extLst>
          </p:cNvPr>
          <p:cNvPicPr>
            <a:picLocks noChangeAspect="1"/>
          </p:cNvPicPr>
          <p:nvPr/>
        </p:nvPicPr>
        <p:blipFill>
          <a:blip r:embed="rId2"/>
          <a:stretch>
            <a:fillRect/>
          </a:stretch>
        </p:blipFill>
        <p:spPr>
          <a:xfrm>
            <a:off x="-295275" y="0"/>
            <a:ext cx="8065878" cy="5029200"/>
          </a:xfrm>
          <a:prstGeom prst="rect">
            <a:avLst/>
          </a:prstGeom>
        </p:spPr>
      </p:pic>
    </p:spTree>
    <p:extLst>
      <p:ext uri="{BB962C8B-B14F-4D97-AF65-F5344CB8AC3E}">
        <p14:creationId xmlns:p14="http://schemas.microsoft.com/office/powerpoint/2010/main" val="2680628083"/>
      </p:ext>
    </p:extLst>
  </p:cSld>
  <p:clrMapOvr>
    <a:masterClrMapping/>
  </p:clrMapOvr>
</p:sld>
</file>

<file path=ppt/slides/slide28.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991100" y="582455"/>
            <a:ext cx="3666765" cy="4131241"/>
          </a:xfrm>
        </p:spPr>
        <p:txBody>
          <a:bodyPr>
            <a:noAutofit/>
          </a:bodyPr>
          <a:lstStyle/>
          <a:p>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NJ State Animal</a:t>
            </a:r>
            <a:br>
              <a:rPr lang="en-US" sz="4800" b="1" dirty="0">
                <a:solidFill>
                  <a:schemeClr val="bg1"/>
                </a:solidFill>
                <a:latin typeface="Arial Black" panose="020B0A04020102020204" pitchFamily="34" charset="0"/>
              </a:rPr>
            </a:br>
            <a:br>
              <a:rPr lang="en-US" sz="4800" dirty="0">
                <a:solidFill>
                  <a:schemeClr val="bg1"/>
                </a:solidFill>
                <a:latin typeface="+mn-lt"/>
              </a:rPr>
            </a:br>
            <a:r>
              <a:rPr lang="en-US" sz="4800" dirty="0">
                <a:solidFill>
                  <a:schemeClr val="bg1"/>
                </a:solidFill>
                <a:latin typeface="+mn-lt"/>
              </a:rPr>
              <a:t>Honey Bee</a:t>
            </a:r>
            <a:endParaRPr lang="en-US" sz="4800" b="1" dirty="0">
              <a:solidFill>
                <a:schemeClr val="bg1"/>
              </a:solidFill>
              <a:latin typeface="Arial Black" panose="020B0A04020102020204" pitchFamily="34" charset="0"/>
            </a:endParaRPr>
          </a:p>
        </p:txBody>
      </p:sp>
      <p:pic>
        <p:nvPicPr>
          <p:cNvPr id="5" name="Picture 4">
            <a:extLst>
              <a:ext uri="{FF2B5EF4-FFF2-40B4-BE49-F238E27FC236}">
                <a16:creationId xmlns:a16="http://schemas.microsoft.com/office/drawing/2014/main" id="{A4AC2C2B-3802-401C-A03F-8E882BA571AC}"/>
              </a:ext>
            </a:extLst>
          </p:cNvPr>
          <p:cNvPicPr>
            <a:picLocks noChangeAspect="1"/>
          </p:cNvPicPr>
          <p:nvPr/>
        </p:nvPicPr>
        <p:blipFill>
          <a:blip r:embed="rId2"/>
          <a:stretch>
            <a:fillRect/>
          </a:stretch>
        </p:blipFill>
        <p:spPr>
          <a:xfrm>
            <a:off x="-6781800" y="4424362"/>
            <a:ext cx="5600700" cy="3457575"/>
          </a:xfrm>
          <a:prstGeom prst="rect">
            <a:avLst/>
          </a:prstGeom>
        </p:spPr>
      </p:pic>
    </p:spTree>
    <p:extLst>
      <p:ext uri="{BB962C8B-B14F-4D97-AF65-F5344CB8AC3E}">
        <p14:creationId xmlns:p14="http://schemas.microsoft.com/office/powerpoint/2010/main" val="9194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 decel="14%" fill="hold" nodeType="clickEffect">
                                  <p:stCondLst>
                                    <p:cond delay="0"/>
                                  </p:stCondLst>
                                  <p:childTnLst>
                                    <p:animMotion origin="layout" path="M 3.33333E-6 -0.00094 C 0.1493 0.0685 0.33991 0.27115 0.44791 0.20739 C 0.55427 0.14331 0.56451 -0.31218 0.64656 -0.38352 C 0.72862 -0.45486 0.87682 -0.12847 0.94024 -0.22064 C 1.00402 -0.31281 1.07401 -0.8226 1.02832 -0.93686 C 0.98702 -1.0726 0.6069 -0.94097 0.63761 -0.75094 " pathEditMode="relative" rAng="0" ptsTypes="AAAAAA">
                                      <p:cBhvr>
                                        <p:cTn id="6" dur="2000" fill="hold"/>
                                        <p:tgtEl>
                                          <p:spTgt spid="5"/>
                                        </p:tgtEl>
                                        <p:attrNameLst>
                                          <p:attrName>ppt_x</p:attrName>
                                          <p:attrName>ppt_y</p:attrName>
                                        </p:attrNameLst>
                                      </p:cBhvr>
                                      <p:rCtr x="52.138%" y="-3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991100" y="582455"/>
            <a:ext cx="3666765" cy="4131241"/>
          </a:xfrm>
        </p:spPr>
        <p:txBody>
          <a:bodyPr>
            <a:noAutofit/>
          </a:bodyPr>
          <a:lstStyle/>
          <a:p>
            <a:br>
              <a:rPr lang="en-US" sz="4800" b="1" dirty="0">
                <a:solidFill>
                  <a:schemeClr val="bg1"/>
                </a:solidFill>
                <a:latin typeface="Arial Black" panose="020B0A04020102020204" pitchFamily="34" charset="0"/>
              </a:rPr>
            </a:br>
            <a:r>
              <a:rPr lang="en-US" sz="4800" b="1" dirty="0">
                <a:solidFill>
                  <a:schemeClr val="bg1"/>
                </a:solidFill>
                <a:latin typeface="Arial Black" panose="020B0A04020102020204" pitchFamily="34" charset="0"/>
              </a:rPr>
              <a:t>NJ State Animal</a:t>
            </a:r>
            <a:br>
              <a:rPr lang="en-US" sz="4800" b="1" dirty="0">
                <a:solidFill>
                  <a:schemeClr val="bg1"/>
                </a:solidFill>
                <a:latin typeface="Arial Black" panose="020B0A04020102020204" pitchFamily="34" charset="0"/>
              </a:rPr>
            </a:br>
            <a:br>
              <a:rPr lang="en-US" sz="4800" dirty="0">
                <a:solidFill>
                  <a:schemeClr val="bg1"/>
                </a:solidFill>
                <a:latin typeface="+mn-lt"/>
              </a:rPr>
            </a:br>
            <a:r>
              <a:rPr lang="en-US" sz="4800" dirty="0">
                <a:solidFill>
                  <a:schemeClr val="bg1"/>
                </a:solidFill>
                <a:latin typeface="+mn-lt"/>
              </a:rPr>
              <a:t>Bee</a:t>
            </a:r>
            <a:endParaRPr lang="en-US" sz="4800" b="1" dirty="0">
              <a:solidFill>
                <a:schemeClr val="bg1"/>
              </a:solidFill>
              <a:latin typeface="Arial Black" panose="020B0A04020102020204" pitchFamily="34" charset="0"/>
            </a:endParaRPr>
          </a:p>
        </p:txBody>
      </p:sp>
      <p:pic>
        <p:nvPicPr>
          <p:cNvPr id="3076" name="Picture 4" descr="Related image">
            <a:extLst>
              <a:ext uri="{FF2B5EF4-FFF2-40B4-BE49-F238E27FC236}">
                <a16:creationId xmlns:a16="http://schemas.microsoft.com/office/drawing/2014/main" id="{9744255C-1240-4F69-803D-8D64408A70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5283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92875"/>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6" y="455032"/>
            <a:ext cx="4314465" cy="4375232"/>
          </a:xfrm>
        </p:spPr>
        <p:txBody>
          <a:bodyPr>
            <a:noAutofit/>
          </a:bodyPr>
          <a:lstStyle/>
          <a:p>
            <a:r>
              <a:rPr lang="en-US" sz="3600" dirty="0">
                <a:solidFill>
                  <a:schemeClr val="bg1"/>
                </a:solidFill>
                <a:latin typeface="Arial Black" panose="020B0A04020102020204" pitchFamily="34" charset="0"/>
              </a:rPr>
              <a:t>The Rocks of </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New Jersey</a:t>
            </a:r>
            <a:br>
              <a:rPr lang="en-US" sz="3600" dirty="0">
                <a:solidFill>
                  <a:schemeClr val="bg1"/>
                </a:solidFill>
                <a:latin typeface="Arial Black" panose="020B0A04020102020204" pitchFamily="34" charset="0"/>
              </a:rPr>
            </a:br>
            <a:br>
              <a:rPr lang="en-US" sz="3600" dirty="0">
                <a:solidFill>
                  <a:schemeClr val="bg1"/>
                </a:solidFill>
                <a:latin typeface="Arial Black" panose="020B0A04020102020204" pitchFamily="34" charset="0"/>
              </a:rPr>
            </a:br>
            <a:r>
              <a:rPr lang="en-US" sz="2698" dirty="0">
                <a:solidFill>
                  <a:schemeClr val="bg1"/>
                </a:solidFill>
                <a:latin typeface="+mn-lt"/>
              </a:rPr>
              <a:t>Our land in South Jersey is made mostly of clay and sand, but at the very top of New Jersey the land is made from slate, shale and other stones.  It is part of the Appalachian Mountains. Just like the Poconos</a:t>
            </a:r>
            <a:endParaRPr lang="en-US" sz="36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D3931004-0FAF-4764-BA65-0432DDD1E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4113787439"/>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1"/>
            <a:ext cx="4314465" cy="2059570"/>
          </a:xfrm>
        </p:spPr>
        <p:txBody>
          <a:bodyPr>
            <a:noAutofit/>
          </a:bodyPr>
          <a:lstStyle/>
          <a:p>
            <a:r>
              <a:rPr lang="en-US" sz="3300" dirty="0">
                <a:solidFill>
                  <a:schemeClr val="bg1"/>
                </a:solidFill>
                <a:latin typeface="Arial Black" panose="020B0A04020102020204" pitchFamily="34" charset="0"/>
              </a:rPr>
              <a:t>The Rocks of South Jersey are the newest rocks in New Jersey</a:t>
            </a:r>
          </a:p>
        </p:txBody>
      </p:sp>
      <p:grpSp>
        <p:nvGrpSpPr>
          <p:cNvPr id="6" name="Group 5">
            <a:extLst>
              <a:ext uri="{FF2B5EF4-FFF2-40B4-BE49-F238E27FC236}">
                <a16:creationId xmlns:a16="http://schemas.microsoft.com/office/drawing/2014/main" id="{E4A81CE8-483F-4B93-A961-21E1506B9536}"/>
              </a:ext>
            </a:extLst>
          </p:cNvPr>
          <p:cNvGrpSpPr/>
          <p:nvPr/>
        </p:nvGrpSpPr>
        <p:grpSpPr>
          <a:xfrm>
            <a:off x="4343402" y="2702833"/>
            <a:ext cx="3567293" cy="1248547"/>
            <a:chOff x="226703" y="173017"/>
            <a:chExt cx="4756390" cy="1664730"/>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8" y="173017"/>
              <a:ext cx="4518635" cy="1664730"/>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39"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23" name="Rectangle 22">
              <a:extLst>
                <a:ext uri="{FF2B5EF4-FFF2-40B4-BE49-F238E27FC236}">
                  <a16:creationId xmlns:a16="http://schemas.microsoft.com/office/drawing/2014/main" id="{CE237ECE-6CD2-4A11-9116-BA1A18479F4D}"/>
                </a:ext>
              </a:extLst>
            </p:cNvPr>
            <p:cNvSpPr/>
            <p:nvPr/>
          </p:nvSpPr>
          <p:spPr>
            <a:xfrm>
              <a:off x="226703" y="1349595"/>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dirty="0"/>
            </a:p>
          </p:txBody>
        </p:sp>
      </p:grpSp>
      <p:pic>
        <p:nvPicPr>
          <p:cNvPr id="9" name="Picture 8">
            <a:extLst>
              <a:ext uri="{FF2B5EF4-FFF2-40B4-BE49-F238E27FC236}">
                <a16:creationId xmlns:a16="http://schemas.microsoft.com/office/drawing/2014/main" id="{B31264CA-8947-4278-84C7-3926A6AE8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1187335436"/>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105402" y="800379"/>
            <a:ext cx="4314465" cy="3428450"/>
          </a:xfrm>
        </p:spPr>
        <p:txBody>
          <a:bodyPr>
            <a:noAutofit/>
          </a:bodyPr>
          <a:lstStyle/>
          <a:p>
            <a:r>
              <a:rPr lang="en-US" sz="3300" dirty="0">
                <a:solidFill>
                  <a:schemeClr val="bg1"/>
                </a:solidFill>
                <a:latin typeface="Arial Black" panose="020B0A04020102020204" pitchFamily="34" charset="0"/>
              </a:rPr>
              <a:t>All of the yellow is land that is mostly clay, marl, and sand.</a:t>
            </a:r>
            <a:br>
              <a:rPr lang="en-US" sz="3300" dirty="0">
                <a:solidFill>
                  <a:schemeClr val="bg1"/>
                </a:solidFill>
                <a:latin typeface="Arial Black" panose="020B0A04020102020204" pitchFamily="34" charset="0"/>
              </a:rPr>
            </a:br>
            <a:br>
              <a:rPr lang="en-US" sz="3300" dirty="0">
                <a:solidFill>
                  <a:schemeClr val="bg1"/>
                </a:solidFill>
                <a:latin typeface="Arial Black" panose="020B0A04020102020204" pitchFamily="34" charset="0"/>
              </a:rPr>
            </a:br>
            <a:r>
              <a:rPr lang="en-US" sz="3300" dirty="0">
                <a:solidFill>
                  <a:schemeClr val="bg1"/>
                </a:solidFill>
                <a:latin typeface="+mn-lt"/>
              </a:rPr>
              <a:t>It is very new land – it is less than 65 million years old!</a:t>
            </a:r>
          </a:p>
        </p:txBody>
      </p:sp>
      <p:pic>
        <p:nvPicPr>
          <p:cNvPr id="4" name="Picture 3">
            <a:extLst>
              <a:ext uri="{FF2B5EF4-FFF2-40B4-BE49-F238E27FC236}">
                <a16:creationId xmlns:a16="http://schemas.microsoft.com/office/drawing/2014/main" id="{714A2A31-DB51-4A94-BD65-45C4D2241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156723317"/>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105402" y="800379"/>
            <a:ext cx="4314465" cy="3428450"/>
          </a:xfrm>
        </p:spPr>
        <p:txBody>
          <a:bodyPr>
            <a:noAutofit/>
          </a:bodyPr>
          <a:lstStyle/>
          <a:p>
            <a:r>
              <a:rPr lang="en-US" sz="2698" dirty="0">
                <a:solidFill>
                  <a:schemeClr val="bg1"/>
                </a:solidFill>
                <a:latin typeface="Arial Black" panose="020B0A04020102020204" pitchFamily="34" charset="0"/>
              </a:rPr>
              <a:t>If you dig in your backyards you will probably find marl </a:t>
            </a:r>
            <a:br>
              <a:rPr lang="en-US" sz="2698" dirty="0">
                <a:solidFill>
                  <a:schemeClr val="bg1"/>
                </a:solidFill>
                <a:latin typeface="Arial Black" panose="020B0A04020102020204" pitchFamily="34" charset="0"/>
              </a:rPr>
            </a:br>
            <a:r>
              <a:rPr lang="en-US" sz="2698" dirty="0">
                <a:solidFill>
                  <a:schemeClr val="bg1"/>
                </a:solidFill>
                <a:latin typeface="Arial Black" panose="020B0A04020102020204" pitchFamily="34" charset="0"/>
              </a:rPr>
              <a:t>or clay.</a:t>
            </a:r>
            <a:br>
              <a:rPr lang="en-US" sz="2698" dirty="0">
                <a:solidFill>
                  <a:schemeClr val="bg1"/>
                </a:solidFill>
                <a:latin typeface="+mn-lt"/>
              </a:rPr>
            </a:br>
            <a:br>
              <a:rPr lang="en-US" sz="2698" dirty="0">
                <a:solidFill>
                  <a:schemeClr val="bg1"/>
                </a:solidFill>
                <a:latin typeface="+mn-lt"/>
              </a:rPr>
            </a:br>
            <a:r>
              <a:rPr lang="en-US" sz="2698" dirty="0">
                <a:solidFill>
                  <a:schemeClr val="bg1"/>
                </a:solidFill>
                <a:latin typeface="+mn-lt"/>
              </a:rPr>
              <a:t>They are both a light grey or white color and you can actually make things from this clay and fire it in a kiln!</a:t>
            </a:r>
          </a:p>
        </p:txBody>
      </p:sp>
      <p:pic>
        <p:nvPicPr>
          <p:cNvPr id="5" name="Picture 4">
            <a:extLst>
              <a:ext uri="{FF2B5EF4-FFF2-40B4-BE49-F238E27FC236}">
                <a16:creationId xmlns:a16="http://schemas.microsoft.com/office/drawing/2014/main" id="{3810C84A-C152-4ED9-86A0-5AFA371D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1901734007"/>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105402" y="800379"/>
            <a:ext cx="4314465" cy="3428450"/>
          </a:xfrm>
        </p:spPr>
        <p:txBody>
          <a:bodyPr>
            <a:noAutofit/>
          </a:bodyPr>
          <a:lstStyle/>
          <a:p>
            <a:r>
              <a:rPr lang="en-US" sz="3000" dirty="0">
                <a:solidFill>
                  <a:schemeClr val="bg1"/>
                </a:solidFill>
                <a:latin typeface="+mn-lt"/>
              </a:rPr>
              <a:t>New Jersey is famous for its porcelain plates, bricks and glass – all of which need clay and sand.  </a:t>
            </a:r>
            <a:br>
              <a:rPr lang="en-US" sz="3000" dirty="0">
                <a:solidFill>
                  <a:schemeClr val="bg1"/>
                </a:solidFill>
                <a:latin typeface="+mn-lt"/>
              </a:rPr>
            </a:br>
            <a:br>
              <a:rPr lang="en-US" sz="3000" dirty="0">
                <a:solidFill>
                  <a:schemeClr val="bg1"/>
                </a:solidFill>
                <a:latin typeface="+mn-lt"/>
              </a:rPr>
            </a:br>
            <a:r>
              <a:rPr lang="en-US" sz="3000" dirty="0">
                <a:solidFill>
                  <a:schemeClr val="bg1"/>
                </a:solidFill>
                <a:latin typeface="+mn-lt"/>
              </a:rPr>
              <a:t>Why do you think Glassboro is called that?  How about Bricktown?</a:t>
            </a:r>
          </a:p>
        </p:txBody>
      </p:sp>
      <p:pic>
        <p:nvPicPr>
          <p:cNvPr id="4" name="Picture 3">
            <a:extLst>
              <a:ext uri="{FF2B5EF4-FFF2-40B4-BE49-F238E27FC236}">
                <a16:creationId xmlns:a16="http://schemas.microsoft.com/office/drawing/2014/main" id="{61AF23A4-3CAD-4FA1-842A-A5FEFCFBD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2156315530"/>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pic>
        <p:nvPicPr>
          <p:cNvPr id="1028" name="Picture 4" descr="Image result for geological map of new jersey">
            <a:extLst>
              <a:ext uri="{FF2B5EF4-FFF2-40B4-BE49-F238E27FC236}">
                <a16:creationId xmlns:a16="http://schemas.microsoft.com/office/drawing/2014/main" id="{0FCB4842-ADE0-4192-AE4C-01E4CE0EC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958" y="-4026904"/>
            <a:ext cx="371832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0A52E7-B6E0-477C-BB6E-50A10A06E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5" y="-57145"/>
            <a:ext cx="3614175" cy="3935436"/>
          </a:xfrm>
          <a:prstGeom prst="rect">
            <a:avLst/>
          </a:prstGeom>
        </p:spPr>
      </p:pic>
      <p:pic>
        <p:nvPicPr>
          <p:cNvPr id="6" name="Picture 5">
            <a:extLst>
              <a:ext uri="{FF2B5EF4-FFF2-40B4-BE49-F238E27FC236}">
                <a16:creationId xmlns:a16="http://schemas.microsoft.com/office/drawing/2014/main" id="{B73C2748-4A39-4C0B-A253-D73C970BD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38753">
            <a:off x="1899139" y="1629717"/>
            <a:ext cx="4596620" cy="2366049"/>
          </a:xfrm>
          <a:prstGeom prst="rect">
            <a:avLst/>
          </a:prstGeom>
        </p:spPr>
      </p:pic>
      <p:pic>
        <p:nvPicPr>
          <p:cNvPr id="8" name="Picture 7">
            <a:extLst>
              <a:ext uri="{FF2B5EF4-FFF2-40B4-BE49-F238E27FC236}">
                <a16:creationId xmlns:a16="http://schemas.microsoft.com/office/drawing/2014/main" id="{74EE7B55-8665-4EC5-BB20-DA15737C5F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0177" y="3225153"/>
            <a:ext cx="2816943" cy="1748203"/>
          </a:xfrm>
          <a:prstGeom prst="rect">
            <a:avLst/>
          </a:prstGeom>
        </p:spPr>
      </p:pic>
      <p:pic>
        <p:nvPicPr>
          <p:cNvPr id="9" name="Picture 8">
            <a:extLst>
              <a:ext uri="{FF2B5EF4-FFF2-40B4-BE49-F238E27FC236}">
                <a16:creationId xmlns:a16="http://schemas.microsoft.com/office/drawing/2014/main" id="{C90BB4BB-C908-47A1-91A5-22D7569245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8620" y="2022378"/>
            <a:ext cx="4596223" cy="2746425"/>
          </a:xfrm>
          <a:prstGeom prst="rect">
            <a:avLst/>
          </a:prstGeom>
        </p:spPr>
      </p:pic>
    </p:spTree>
    <p:extLst>
      <p:ext uri="{BB962C8B-B14F-4D97-AF65-F5344CB8AC3E}">
        <p14:creationId xmlns:p14="http://schemas.microsoft.com/office/powerpoint/2010/main" val="2094431875"/>
      </p:ext>
    </p:extLst>
  </p:cSld>
  <p:clrMapOvr>
    <a:masterClrMapping/>
  </p:clrMapOvr>
</p:sld>
</file>

<file path=ppt/slides/slide9.xml><?xml version="1.0" encoding="utf-8"?>
<p:sld xmlns:a="http://purl.oclc.org/ooxml/drawingml/main" xmlns:r="http://purl.oclc.org/ooxml/officeDocument/relationships" xmlns:p="http://purl.oclc.org/ooxml/presentationml/main">
  <p:cSld>
    <p:bg>
      <p:bgPr>
        <a:gradFill>
          <a:gsLst>
            <a:gs pos="92%">
              <a:srgbClr val="164366"/>
            </a:gs>
            <a:gs pos="0.885%">
              <a:schemeClr val="tx1"/>
            </a:gs>
            <a:gs pos="53%">
              <a:schemeClr val="tx2">
                <a:lumMod val="50%"/>
              </a:schemeClr>
            </a:gs>
            <a:gs pos="76%">
              <a:srgbClr val="0070C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C604-3647-4BC7-9F9A-2BA933B5BDDA}"/>
              </a:ext>
            </a:extLst>
          </p:cNvPr>
          <p:cNvSpPr>
            <a:spLocks noGrp="1"/>
          </p:cNvSpPr>
          <p:nvPr>
            <p:ph type="ctrTitle"/>
          </p:nvPr>
        </p:nvSpPr>
        <p:spPr>
          <a:xfrm>
            <a:off x="4077185" y="455030"/>
            <a:ext cx="4314465" cy="3700593"/>
          </a:xfrm>
        </p:spPr>
        <p:txBody>
          <a:bodyPr>
            <a:noAutofit/>
          </a:bodyPr>
          <a:lstStyle/>
          <a:p>
            <a:r>
              <a:rPr lang="en-US" sz="3300" dirty="0">
                <a:solidFill>
                  <a:schemeClr val="bg1"/>
                </a:solidFill>
                <a:latin typeface="Arial Black" panose="020B0A04020102020204" pitchFamily="34" charset="0"/>
              </a:rPr>
              <a:t>So anyway…</a:t>
            </a:r>
            <a:br>
              <a:rPr lang="en-US" sz="3300" dirty="0">
                <a:solidFill>
                  <a:schemeClr val="bg1"/>
                </a:solidFill>
                <a:latin typeface="Arial Black" panose="020B0A04020102020204" pitchFamily="34" charset="0"/>
              </a:rPr>
            </a:br>
            <a:r>
              <a:rPr lang="en-US" sz="3300" dirty="0">
                <a:solidFill>
                  <a:schemeClr val="bg1"/>
                </a:solidFill>
                <a:latin typeface="Arial Black" panose="020B0A04020102020204" pitchFamily="34" charset="0"/>
              </a:rPr>
              <a:t>This land was created over the last 65 million years.</a:t>
            </a:r>
            <a:br>
              <a:rPr lang="en-US" sz="3300" dirty="0">
                <a:solidFill>
                  <a:schemeClr val="bg1"/>
                </a:solidFill>
                <a:latin typeface="Arial Black" panose="020B0A04020102020204" pitchFamily="34" charset="0"/>
              </a:rPr>
            </a:br>
            <a:endParaRPr lang="en-US" sz="3300" dirty="0">
              <a:solidFill>
                <a:schemeClr val="bg1"/>
              </a:solidFill>
              <a:latin typeface="Arial Black" panose="020B0A04020102020204" pitchFamily="34" charset="0"/>
            </a:endParaRPr>
          </a:p>
        </p:txBody>
      </p:sp>
      <p:grpSp>
        <p:nvGrpSpPr>
          <p:cNvPr id="6" name="Group 5">
            <a:extLst>
              <a:ext uri="{FF2B5EF4-FFF2-40B4-BE49-F238E27FC236}">
                <a16:creationId xmlns:a16="http://schemas.microsoft.com/office/drawing/2014/main" id="{E4A81CE8-483F-4B93-A961-21E1506B9536}"/>
              </a:ext>
            </a:extLst>
          </p:cNvPr>
          <p:cNvGrpSpPr/>
          <p:nvPr/>
        </p:nvGrpSpPr>
        <p:grpSpPr>
          <a:xfrm>
            <a:off x="9067800" y="147100"/>
            <a:ext cx="3567293" cy="1248547"/>
            <a:chOff x="226703" y="173017"/>
            <a:chExt cx="4756390" cy="31616177"/>
          </a:xfrm>
        </p:grpSpPr>
        <p:sp>
          <p:nvSpPr>
            <p:cNvPr id="4" name="Rectangle 3">
              <a:extLst>
                <a:ext uri="{FF2B5EF4-FFF2-40B4-BE49-F238E27FC236}">
                  <a16:creationId xmlns:a16="http://schemas.microsoft.com/office/drawing/2014/main" id="{4154EDC3-D732-49CE-83F2-5CCFF3490923}"/>
                </a:ext>
              </a:extLst>
            </p:cNvPr>
            <p:cNvSpPr/>
            <p:nvPr/>
          </p:nvSpPr>
          <p:spPr>
            <a:xfrm>
              <a:off x="243840" y="274320"/>
              <a:ext cx="259080" cy="167640"/>
            </a:xfrm>
            <a:prstGeom prst="rect">
              <a:avLst/>
            </a:prstGeom>
            <a:solidFill>
              <a:srgbClr val="FFFF00"/>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5" name="TextBox 4">
              <a:extLst>
                <a:ext uri="{FF2B5EF4-FFF2-40B4-BE49-F238E27FC236}">
                  <a16:creationId xmlns:a16="http://schemas.microsoft.com/office/drawing/2014/main" id="{66DF2A4F-705A-4566-8F59-96D0C47CB94B}"/>
                </a:ext>
              </a:extLst>
            </p:cNvPr>
            <p:cNvSpPr txBox="1"/>
            <p:nvPr/>
          </p:nvSpPr>
          <p:spPr>
            <a:xfrm>
              <a:off x="464458" y="173017"/>
              <a:ext cx="4518635" cy="31616177"/>
            </a:xfrm>
            <a:prstGeom prst="rect">
              <a:avLst/>
            </a:prstGeom>
            <a:solidFill>
              <a:schemeClr val="bg1"/>
            </a:solidFill>
            <a:ln>
              <a:noFill/>
            </a:ln>
          </p:spPr>
          <p:txBody>
            <a:bodyPr wrap="square" rtlCol="0">
              <a:spAutoFit/>
            </a:bodyPr>
            <a:lstStyle/>
            <a:p>
              <a:r>
                <a:rPr lang="en-US" sz="939" dirty="0">
                  <a:latin typeface="Arial Black" panose="020B0A04020102020204" pitchFamily="34" charset="0"/>
                </a:rPr>
                <a:t>up to 65 million years old</a:t>
              </a:r>
            </a:p>
            <a:p>
              <a:r>
                <a:rPr lang="en-US" sz="939" dirty="0"/>
                <a:t>during the Cenozoic Era – this rock is very new!  It is mostly clay, marl, and sand.</a:t>
              </a:r>
            </a:p>
            <a:p>
              <a:endParaRPr lang="en-US" sz="939" dirty="0"/>
            </a:p>
            <a:p>
              <a:r>
                <a:rPr lang="en-US" sz="939" dirty="0"/>
                <a:t> </a:t>
              </a:r>
              <a:r>
                <a:rPr lang="en-US" sz="939" dirty="0">
                  <a:latin typeface="Arial Black" panose="020B0A04020102020204" pitchFamily="34" charset="0"/>
                </a:rPr>
                <a:t>more than 65 million years old</a:t>
              </a:r>
            </a:p>
            <a:p>
              <a:r>
                <a:rPr lang="en-US" sz="939" dirty="0"/>
                <a:t>during the Mesozoic Era – sand, clay, marl, siltstone, shale (soft rocks) (this rock formed during the Triassic, the Jurassic, and Cretaceous</a:t>
              </a:r>
            </a:p>
          </p:txBody>
        </p:sp>
        <p:sp>
          <p:nvSpPr>
            <p:cNvPr id="8" name="Rectangle 7">
              <a:extLst>
                <a:ext uri="{FF2B5EF4-FFF2-40B4-BE49-F238E27FC236}">
                  <a16:creationId xmlns:a16="http://schemas.microsoft.com/office/drawing/2014/main" id="{DAE461F5-398C-422A-ADC5-4B27F0080316}"/>
                </a:ext>
              </a:extLst>
            </p:cNvPr>
            <p:cNvSpPr/>
            <p:nvPr/>
          </p:nvSpPr>
          <p:spPr>
            <a:xfrm>
              <a:off x="243840" y="542349"/>
              <a:ext cx="259080" cy="167640"/>
            </a:xfrm>
            <a:prstGeom prst="rect">
              <a:avLst/>
            </a:prstGeom>
            <a:solidFill>
              <a:srgbClr val="FBC91C"/>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a:p>
          </p:txBody>
        </p:sp>
        <p:sp>
          <p:nvSpPr>
            <p:cNvPr id="23" name="Rectangle 22">
              <a:extLst>
                <a:ext uri="{FF2B5EF4-FFF2-40B4-BE49-F238E27FC236}">
                  <a16:creationId xmlns:a16="http://schemas.microsoft.com/office/drawing/2014/main" id="{CE237ECE-6CD2-4A11-9116-BA1A18479F4D}"/>
                </a:ext>
              </a:extLst>
            </p:cNvPr>
            <p:cNvSpPr/>
            <p:nvPr/>
          </p:nvSpPr>
          <p:spPr>
            <a:xfrm>
              <a:off x="226703" y="1349595"/>
              <a:ext cx="259080" cy="167640"/>
            </a:xfrm>
            <a:prstGeom prst="rect">
              <a:avLst/>
            </a:prstGeom>
            <a:solidFill>
              <a:srgbClr val="5AFA29"/>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US" sz="939" dirty="0"/>
            </a:p>
          </p:txBody>
        </p:sp>
      </p:grpSp>
      <p:pic>
        <p:nvPicPr>
          <p:cNvPr id="9" name="Picture 8">
            <a:extLst>
              <a:ext uri="{FF2B5EF4-FFF2-40B4-BE49-F238E27FC236}">
                <a16:creationId xmlns:a16="http://schemas.microsoft.com/office/drawing/2014/main" id="{EF098637-8440-4048-B464-430EF94CD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22169"/>
            <a:ext cx="3457574" cy="4784865"/>
          </a:xfrm>
          <a:prstGeom prst="rect">
            <a:avLst/>
          </a:prstGeom>
        </p:spPr>
      </p:pic>
    </p:spTree>
    <p:extLst>
      <p:ext uri="{BB962C8B-B14F-4D97-AF65-F5344CB8AC3E}">
        <p14:creationId xmlns:p14="http://schemas.microsoft.com/office/powerpoint/2010/main" val="4043949642"/>
      </p:ext>
    </p:extLst>
  </p:cSld>
  <p:clrMapOvr>
    <a:masterClrMapping/>
  </p:clrMapOvr>
</p:sld>
</file>

<file path=ppt/theme/theme1.xml><?xml version="1.0" encoding="utf-8"?>
<a:theme xmlns:a="http://purl.oclc.org/ooxml/drawingml/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Office Theme</Template>
  <TotalTime>291</TotalTime>
  <Words>913</Words>
  <Application>Microsoft Office PowerPoint</Application>
  <PresentationFormat>Custom</PresentationFormat>
  <Paragraphs>94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Arial Narrow</vt:lpstr>
      <vt:lpstr>Calibri</vt:lpstr>
      <vt:lpstr>Calibri Light</vt:lpstr>
      <vt:lpstr>Office Theme</vt:lpstr>
      <vt:lpstr>The Rocks of  New Jersey</vt:lpstr>
      <vt:lpstr>The Rocks of  New Jersey  These rocks were formed in many different eras in many different ways.</vt:lpstr>
      <vt:lpstr>The Rocks of  New Jersey  Our land in South Jersey is made mostly of clay and sand, but at the very top of New Jersey the land is made from slate, shale and other stones.  It is part of the Appalachian Mountains. Just like the Poconos</vt:lpstr>
      <vt:lpstr>The Rocks of South Jersey are the newest rocks in New Jersey</vt:lpstr>
      <vt:lpstr>All of the yellow is land that is mostly clay, marl, and sand.  It is very new land – it is less than 65 million years old!</vt:lpstr>
      <vt:lpstr>If you dig in your backyards you will probably find marl  or clay.  They are both a light grey or white color and you can actually make things from this clay and fire it in a kiln!</vt:lpstr>
      <vt:lpstr>New Jersey is famous for its porcelain plates, bricks and glass – all of which need clay and sand.    Why do you think Glassboro is called that?  How about Bricktown?</vt:lpstr>
      <vt:lpstr>PowerPoint Presentation</vt:lpstr>
      <vt:lpstr>So anyway… This land was created over the last 65 million years. </vt:lpstr>
      <vt:lpstr>It was made from the debris at the bottom of the ocean.  After a very long time the extreme weight of the ocean presses the floor of the ocean so much that it becomes rock.</vt:lpstr>
      <vt:lpstr>This new land was made during the Cenozoic Era.  That is the time from  65 million years ago until today.</vt:lpstr>
      <vt:lpstr>This new land was made during the Cenozoic Era.  That is the time from  65 million years ago until today.</vt:lpstr>
      <vt:lpstr>Cenozoic </vt:lpstr>
      <vt:lpstr>Cenozoic </vt:lpstr>
      <vt:lpstr>The Rocks of  New Jersey</vt:lpstr>
      <vt:lpstr>PowerPoint Presentation</vt:lpstr>
      <vt:lpstr>Dinosaurs in NJ</vt:lpstr>
      <vt:lpstr>The Rocks of  New Jersey</vt:lpstr>
      <vt:lpstr>PowerPoint Presentation</vt:lpstr>
      <vt:lpstr>The Rocks of  New Jersey</vt:lpstr>
      <vt:lpstr>NJ State Tree</vt:lpstr>
      <vt:lpstr>The Rocks of  New Jersey</vt:lpstr>
      <vt:lpstr>The New Jersey State Seal</vt:lpstr>
      <vt:lpstr>A raised seal and the machine that makes it.</vt:lpstr>
      <vt:lpstr> The New Jersey State Bird  Eastern Goldfinch</vt:lpstr>
      <vt:lpstr> NJ State Animal  Horse</vt:lpstr>
      <vt:lpstr> NJ State Flag</vt:lpstr>
      <vt:lpstr> NJ State Animal  Honey Bee</vt:lpstr>
      <vt:lpstr> NJ State Animal  Bee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Rocks of  New Jersey</dc:title>
  <dc:creator>Lynn Cronin</dc:creator>
  <cp:lastModifiedBy>Lynn Cronin</cp:lastModifiedBy>
  <cp:revision>34</cp:revision>
  <dcterms:created xsi:type="dcterms:W3CDTF">2019-04-05T19:38:27Z</dcterms:created>
  <dcterms:modified xsi:type="dcterms:W3CDTF">2019-04-10T19:30:41Z</dcterms:modified>
</cp:coreProperties>
</file>