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0" r:id="rId7"/>
    <p:sldId id="263" r:id="rId8"/>
    <p:sldId id="266" r:id="rId9"/>
    <p:sldId id="262" r:id="rId10"/>
    <p:sldId id="264" r:id="rId11"/>
    <p:sldId id="267" r:id="rId12"/>
    <p:sldId id="268" r:id="rId13"/>
    <p:sldId id="259" r:id="rId14"/>
    <p:sldId id="270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9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A955-5FA2-40AF-98EB-69DD1EA0BF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0077-5A4B-4DB3-AD13-DA7D121B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F0"/>
                </a:solidFill>
                <a:latin typeface="Arial Black" panose="020B0A04020102020204" pitchFamily="34" charset="0"/>
              </a:rPr>
              <a:t>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66FFFF"/>
                </a:solidFill>
              </a:rPr>
              <a:t>How to make a spotted chicken – </a:t>
            </a:r>
            <a:r>
              <a:rPr lang="en-US">
                <a:solidFill>
                  <a:srgbClr val="66FFFF"/>
                </a:solidFill>
              </a:rPr>
              <a:t>and other </a:t>
            </a:r>
            <a:r>
              <a:rPr lang="en-US" dirty="0">
                <a:solidFill>
                  <a:srgbClr val="66FFFF"/>
                </a:solidFill>
              </a:rPr>
              <a:t>fancy stuff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7" t="27626" r="42130" b="18343"/>
          <a:stretch/>
        </p:blipFill>
        <p:spPr>
          <a:xfrm>
            <a:off x="498764" y="0"/>
            <a:ext cx="1463040" cy="64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0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04086" y="2710361"/>
            <a:ext cx="114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r>
              <a:rPr lang="en-US" sz="3600" baseline="30000">
                <a:solidFill>
                  <a:srgbClr val="00B0F0"/>
                </a:solidFill>
                <a:latin typeface="Arial Black" panose="020B0A04020102020204" pitchFamily="34" charset="0"/>
              </a:rPr>
              <a:t>W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4086" y="4074466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7669" y="1698888"/>
            <a:ext cx="65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r>
              <a:rPr lang="en-US" sz="3200" baseline="30000" dirty="0">
                <a:solidFill>
                  <a:srgbClr val="00B0F0"/>
                </a:solidFill>
                <a:latin typeface="Arial Black" panose="020B0A04020102020204" pitchFamily="34" charset="0"/>
              </a:rPr>
              <a:t>B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3303" y="1698888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351" y="310342"/>
            <a:ext cx="9006460" cy="1126981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</a:rPr>
              <a:t>Codominance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87974" y="2309418"/>
          <a:ext cx="3357798" cy="304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899">
                  <a:extLst>
                    <a:ext uri="{9D8B030D-6E8A-4147-A177-3AD203B41FA5}">
                      <a16:colId xmlns:a16="http://schemas.microsoft.com/office/drawing/2014/main" val="2142961364"/>
                    </a:ext>
                  </a:extLst>
                </a:gridCol>
                <a:gridCol w="1678899">
                  <a:extLst>
                    <a:ext uri="{9D8B030D-6E8A-4147-A177-3AD203B41FA5}">
                      <a16:colId xmlns:a16="http://schemas.microsoft.com/office/drawing/2014/main" val="3879018790"/>
                    </a:ext>
                  </a:extLst>
                </a:gridCol>
              </a:tblGrid>
              <a:tr h="1521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395100"/>
                  </a:ext>
                </a:extLst>
              </a:tr>
              <a:tr h="1521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4413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52669" y="1693888"/>
            <a:ext cx="74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r>
              <a:rPr lang="en-US" sz="3200" baseline="30000" dirty="0">
                <a:solidFill>
                  <a:srgbClr val="00B0F0"/>
                </a:solidFill>
                <a:latin typeface="Arial Black" panose="020B0A04020102020204" pitchFamily="34" charset="0"/>
              </a:rPr>
              <a:t>B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8303" y="1693888"/>
            <a:ext cx="41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9086" y="4069466"/>
            <a:ext cx="22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0179" y="1651418"/>
            <a:ext cx="68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r>
              <a:rPr lang="en-US" sz="3600" baseline="30000" dirty="0">
                <a:solidFill>
                  <a:srgbClr val="00B0F0"/>
                </a:solidFill>
                <a:latin typeface="Arial Black" panose="020B0A04020102020204" pitchFamily="34" charset="0"/>
              </a:rPr>
              <a:t>B</a:t>
            </a:r>
            <a:endParaRPr lang="en-US" sz="3200" baseline="30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0803" y="1696388"/>
            <a:ext cx="18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432315" y="2707861"/>
            <a:ext cx="76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r>
              <a:rPr lang="en-US" sz="3600" baseline="30000" dirty="0">
                <a:solidFill>
                  <a:srgbClr val="00B0F0"/>
                </a:solidFill>
                <a:latin typeface="Arial Black" panose="020B0A04020102020204" pitchFamily="34" charset="0"/>
              </a:rPr>
              <a:t>W</a:t>
            </a:r>
            <a:endParaRPr lang="en-US" sz="3200" baseline="30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1586" y="4071966"/>
            <a:ext cx="22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67" y="2340219"/>
            <a:ext cx="7210826" cy="35678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flipH="1">
            <a:off x="2419825" y="2710361"/>
            <a:ext cx="76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r>
              <a:rPr lang="en-US" sz="3600" baseline="30000" dirty="0">
                <a:solidFill>
                  <a:srgbClr val="00B0F0"/>
                </a:solidFill>
                <a:latin typeface="Arial Black" panose="020B0A04020102020204" pitchFamily="34" charset="0"/>
              </a:rPr>
              <a:t>W</a:t>
            </a:r>
            <a:endParaRPr lang="en-US" sz="3200" baseline="30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02643 0.1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3398 0.19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3372 0.39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2734 0.39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3997 0.0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375 0.047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25703 0.047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6693 0.047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3" grpId="0"/>
      <p:bldP spid="24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144041" y="524655"/>
            <a:ext cx="9653217" cy="89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codominance </a:t>
            </a:r>
            <a:r>
              <a:rPr lang="en-US" dirty="0">
                <a:solidFill>
                  <a:srgbClr val="66FFFF"/>
                </a:solidFill>
              </a:rPr>
              <a:t>four phenotypes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74403" y="5340025"/>
            <a:ext cx="9653217" cy="89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Black, White, spotted and Tan</a:t>
            </a:r>
          </a:p>
        </p:txBody>
      </p:sp>
      <p:pic>
        <p:nvPicPr>
          <p:cNvPr id="8" name="Picture 2" descr="http://www.backyardchickens.com/image/id/16380033/width/900/height/900/flags/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9" b="11411"/>
          <a:stretch/>
        </p:blipFill>
        <p:spPr bwMode="auto">
          <a:xfrm>
            <a:off x="2174403" y="1683004"/>
            <a:ext cx="8845888" cy="33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074966" y="-360632"/>
            <a:ext cx="6575244" cy="3163503"/>
            <a:chOff x="-290225" y="686449"/>
            <a:chExt cx="9983423" cy="5892829"/>
          </a:xfrm>
        </p:grpSpPr>
        <p:pic>
          <p:nvPicPr>
            <p:cNvPr id="12290" name="Picture 2" descr="https://geckskin.umass.edu/sites/geckskin.umass.edu/files/images/tokay_gecko_gekko_gecko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8" t="28427" b="19523"/>
            <a:stretch/>
          </p:blipFill>
          <p:spPr bwMode="auto">
            <a:xfrm>
              <a:off x="606199" y="2730410"/>
              <a:ext cx="3910055" cy="1489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https://s-media-cache-ak0.pinimg.com/736x/b7/a5/e1/b7a5e13fd86ba22d6160e5df0ff6f9d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24738" r="7493" b="17119"/>
            <a:stretch/>
          </p:blipFill>
          <p:spPr bwMode="auto">
            <a:xfrm>
              <a:off x="5825362" y="694845"/>
              <a:ext cx="3867836" cy="197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 descr="http://leopard-gecko-cz.com/foto/WYSOL(EC)hR_M1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6" b="21487"/>
            <a:stretch/>
          </p:blipFill>
          <p:spPr bwMode="auto">
            <a:xfrm>
              <a:off x="-290225" y="686449"/>
              <a:ext cx="6096000" cy="187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 descr="http://i188.photobucket.com/albums/z117/Griesi79/P1020895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" t="16206" r="4825" b="9828"/>
            <a:stretch/>
          </p:blipFill>
          <p:spPr bwMode="auto">
            <a:xfrm>
              <a:off x="4656106" y="2730410"/>
              <a:ext cx="3524702" cy="151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http://www.fabsreptiles.co.uk/images/trempe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858" y="4272417"/>
              <a:ext cx="2682396" cy="2306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4" name="Picture 16" descr="http://www.theurbangecko.com/files/diablo_blanco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5" t="25442" r="11604" b="22551"/>
            <a:stretch/>
          </p:blipFill>
          <p:spPr bwMode="auto">
            <a:xfrm>
              <a:off x="4680160" y="4366270"/>
              <a:ext cx="3476595" cy="1829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34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144041" y="524655"/>
            <a:ext cx="9653217" cy="89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codominance </a:t>
            </a:r>
            <a:r>
              <a:rPr lang="en-US" dirty="0">
                <a:solidFill>
                  <a:srgbClr val="66FFFF"/>
                </a:solidFill>
              </a:rPr>
              <a:t>four phenotypes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485638" y="3551202"/>
            <a:ext cx="2342663" cy="2786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four phenotypes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White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Yellow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Spotted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brown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330841" y="1242754"/>
            <a:ext cx="9861160" cy="62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Mom                                                                 Dad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41" y="1741002"/>
            <a:ext cx="8282195" cy="45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7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069090" y="659567"/>
            <a:ext cx="4046897" cy="989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Which type?</a:t>
            </a:r>
            <a:endParaRPr lang="en-US" dirty="0">
              <a:solidFill>
                <a:srgbClr val="66FFFF"/>
              </a:solidFill>
            </a:endParaRPr>
          </a:p>
        </p:txBody>
      </p:sp>
      <p:pic>
        <p:nvPicPr>
          <p:cNvPr id="6146" name="Picture 2" descr="http://moodle2.rockyview.ab.ca/pluginfile.php/64202/mod_book/chapter/25822/biology_30/images/m6/b30_m6_01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90" y="1484026"/>
            <a:ext cx="6055579" cy="40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8124669" y="3552419"/>
            <a:ext cx="2342663" cy="2786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Mommy is white with black spots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Daddy is black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174021" y="5590752"/>
            <a:ext cx="9773140" cy="989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B0F0"/>
                </a:solidFill>
                <a:latin typeface="Arial Black" panose="020B0A04020102020204" pitchFamily="34" charset="0"/>
              </a:rPr>
              <a:t>Incomplete </a:t>
            </a:r>
            <a:r>
              <a:rPr lang="en-US" dirty="0">
                <a:solidFill>
                  <a:srgbClr val="66FFFF"/>
                </a:solidFill>
              </a:rPr>
              <a:t>the babies are white black &amp; grey (3 phenotypes)</a:t>
            </a:r>
          </a:p>
        </p:txBody>
      </p:sp>
    </p:spTree>
    <p:extLst>
      <p:ext uri="{BB962C8B-B14F-4D97-AF65-F5344CB8AC3E}">
        <p14:creationId xmlns:p14="http://schemas.microsoft.com/office/powerpoint/2010/main" val="6050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069090" y="659567"/>
            <a:ext cx="4046897" cy="989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Which type?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245683" y="3822492"/>
            <a:ext cx="4176822" cy="141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Mommy and Daddy have brown skin – the child is an albino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All of the other children are brown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174021" y="5590752"/>
            <a:ext cx="9773140" cy="989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B0F0"/>
                </a:solidFill>
                <a:latin typeface="Arial Black" panose="020B0A04020102020204" pitchFamily="34" charset="0"/>
              </a:rPr>
              <a:t>complete </a:t>
            </a:r>
            <a:r>
              <a:rPr lang="en-US" dirty="0">
                <a:solidFill>
                  <a:srgbClr val="66FFFF"/>
                </a:solidFill>
              </a:rPr>
              <a:t>there are only two phenotypes – brown or albino</a:t>
            </a:r>
          </a:p>
        </p:txBody>
      </p:sp>
      <p:pic>
        <p:nvPicPr>
          <p:cNvPr id="15362" name="Picture 2" descr="https://upload.wikimedia.org/wikipedia/commons/a/a2/Albinistic_girl_papua_new_guin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21" y="1492952"/>
            <a:ext cx="4796405" cy="37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069090" y="659567"/>
            <a:ext cx="4046897" cy="989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Which type?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245683" y="3822492"/>
            <a:ext cx="4176822" cy="141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Mommy is red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Daddy is white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Some of the babies are yellow!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174021" y="5590752"/>
            <a:ext cx="9773140" cy="989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B0F0"/>
                </a:solidFill>
                <a:latin typeface="Arial Black" panose="020B0A04020102020204" pitchFamily="34" charset="0"/>
              </a:rPr>
              <a:t>Codominance </a:t>
            </a:r>
            <a:r>
              <a:rPr lang="en-US" dirty="0">
                <a:solidFill>
                  <a:srgbClr val="66FFFF"/>
                </a:solidFill>
              </a:rPr>
              <a:t>four phenotypes</a:t>
            </a:r>
          </a:p>
        </p:txBody>
      </p:sp>
      <p:pic>
        <p:nvPicPr>
          <p:cNvPr id="16388" name="Picture 4" descr="https://markjwallis.files.wordpress.com/2011/10/candy-striped-petun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21" y="2004171"/>
            <a:ext cx="43033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278952" y="1708878"/>
            <a:ext cx="9653217" cy="428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Complete dominance </a:t>
            </a:r>
            <a:r>
              <a:rPr lang="en-US" dirty="0">
                <a:solidFill>
                  <a:srgbClr val="66FFFF"/>
                </a:solidFill>
              </a:rPr>
              <a:t>two phenotypes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66FFFF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Incomplete dominance </a:t>
            </a:r>
            <a:r>
              <a:rPr lang="en-US" dirty="0">
                <a:solidFill>
                  <a:srgbClr val="66FFFF"/>
                </a:solidFill>
              </a:rPr>
              <a:t>three phenotypes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66FFFF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Codominance </a:t>
            </a:r>
            <a:r>
              <a:rPr lang="en-US" dirty="0">
                <a:solidFill>
                  <a:srgbClr val="66FFFF"/>
                </a:solidFill>
              </a:rPr>
              <a:t>four phenotypes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138275" y="442786"/>
            <a:ext cx="9653217" cy="428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What happened here?</a:t>
            </a:r>
            <a:endParaRPr lang="en-US" dirty="0">
              <a:solidFill>
                <a:srgbClr val="66FFFF"/>
              </a:solidFill>
            </a:endParaRPr>
          </a:p>
        </p:txBody>
      </p:sp>
      <p:pic>
        <p:nvPicPr>
          <p:cNvPr id="4" name="Picture 4" descr="Valais Blackneck Goat ... hardly seems real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7324"/>
          <a:stretch/>
        </p:blipFill>
        <p:spPr bwMode="auto">
          <a:xfrm>
            <a:off x="2293034" y="1407975"/>
            <a:ext cx="8665911" cy="49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F0"/>
                </a:solidFill>
                <a:latin typeface="Arial Black" panose="020B0A04020102020204" pitchFamily="34" charset="0"/>
              </a:rPr>
              <a:t>Mendel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6451" y="3602038"/>
            <a:ext cx="6639098" cy="1655762"/>
          </a:xfrm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The father </a:t>
            </a:r>
            <a:r>
              <a:rPr lang="en-US" dirty="0">
                <a:solidFill>
                  <a:srgbClr val="66FFFF"/>
                </a:solidFill>
              </a:rPr>
              <a:t>of </a:t>
            </a:r>
            <a:r>
              <a:rPr lang="en-US">
                <a:solidFill>
                  <a:srgbClr val="66FFFF"/>
                </a:solidFill>
              </a:rPr>
              <a:t>genetics figured </a:t>
            </a:r>
            <a:r>
              <a:rPr lang="en-US" dirty="0">
                <a:solidFill>
                  <a:srgbClr val="66FFFF"/>
                </a:solidFill>
              </a:rPr>
              <a:t>out how complete </a:t>
            </a:r>
            <a:r>
              <a:rPr lang="en-US">
                <a:solidFill>
                  <a:srgbClr val="66FFFF"/>
                </a:solidFill>
              </a:rPr>
              <a:t>dominance worked</a:t>
            </a:r>
            <a:r>
              <a:rPr lang="en-US" dirty="0">
                <a:solidFill>
                  <a:srgbClr val="66FFFF"/>
                </a:solidFill>
              </a:rPr>
              <a:t>. But we now know that complete dominance is not the </a:t>
            </a:r>
            <a:r>
              <a:rPr lang="en-US">
                <a:solidFill>
                  <a:srgbClr val="66FFFF"/>
                </a:solidFill>
              </a:rPr>
              <a:t>complete story</a:t>
            </a:r>
            <a:r>
              <a:rPr lang="en-US" dirty="0">
                <a:solidFill>
                  <a:srgbClr val="66FFFF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8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227" y="410094"/>
            <a:ext cx="3946780" cy="1126981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>
                <a:solidFill>
                  <a:srgbClr val="00B0F0"/>
                </a:solidFill>
                <a:latin typeface="Arial Black" panose="020B0A04020102020204" pitchFamily="34" charset="0"/>
              </a:rPr>
              <a:t>Mendel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2007" y="709194"/>
            <a:ext cx="5237019" cy="726137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rgbClr val="66FFFF"/>
                </a:solidFill>
              </a:rPr>
              <a:t>In complete </a:t>
            </a:r>
            <a:r>
              <a:rPr lang="en-US">
                <a:solidFill>
                  <a:srgbClr val="66FFFF"/>
                </a:solidFill>
              </a:rPr>
              <a:t>dominance there are </a:t>
            </a:r>
            <a:r>
              <a:rPr lang="en-US" dirty="0">
                <a:solidFill>
                  <a:srgbClr val="66FFFF"/>
                </a:solidFill>
              </a:rPr>
              <a:t>two possible </a:t>
            </a:r>
            <a:r>
              <a:rPr lang="en-US">
                <a:solidFill>
                  <a:srgbClr val="66FFFF"/>
                </a:solidFill>
              </a:rPr>
              <a:t>phenotypes from three </a:t>
            </a:r>
            <a:r>
              <a:rPr lang="en-US" dirty="0">
                <a:solidFill>
                  <a:srgbClr val="66FFFF"/>
                </a:solidFill>
              </a:rPr>
              <a:t>genotypes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44023"/>
              </p:ext>
            </p:extLst>
          </p:nvPr>
        </p:nvGraphicFramePr>
        <p:xfrm>
          <a:off x="8303915" y="2234747"/>
          <a:ext cx="2715492" cy="301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746">
                  <a:extLst>
                    <a:ext uri="{9D8B030D-6E8A-4147-A177-3AD203B41FA5}">
                      <a16:colId xmlns:a16="http://schemas.microsoft.com/office/drawing/2014/main" val="2232808709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2271249633"/>
                    </a:ext>
                  </a:extLst>
                </a:gridCol>
              </a:tblGrid>
              <a:tr h="4089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Genotype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Phenotype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943557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F0"/>
                          </a:solidFill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Purple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325286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F0"/>
                          </a:solidFill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Purple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328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F0"/>
                          </a:solidFill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F0"/>
                          </a:solidFill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805319"/>
                  </a:ext>
                </a:extLst>
              </a:tr>
              <a:tr h="5953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7030A0"/>
                          </a:solidFill>
                        </a:rPr>
                        <a:t>The hybrid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takes the </a:t>
                      </a:r>
                      <a:r>
                        <a:rPr lang="en-US" sz="2400">
                          <a:solidFill>
                            <a:srgbClr val="7030A0"/>
                          </a:solidFill>
                        </a:rPr>
                        <a:t>dominant trait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477855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27" y="2234747"/>
            <a:ext cx="5440243" cy="23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144041" y="524655"/>
            <a:ext cx="9653217" cy="89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Complete dominance </a:t>
            </a:r>
            <a:r>
              <a:rPr lang="en-US" dirty="0">
                <a:solidFill>
                  <a:srgbClr val="66FFFF"/>
                </a:solidFill>
              </a:rPr>
              <a:t>two phenotypes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66FFFF"/>
              </a:solidFill>
            </a:endParaRPr>
          </a:p>
        </p:txBody>
      </p:sp>
      <p:pic>
        <p:nvPicPr>
          <p:cNvPr id="8194" name="Picture 2" descr="https://lh3.googleusercontent.com/-Y-geoUT92UA/UJHEYGz9MPI/AAAAAAAAA9k/vOCWWiBlr38/s1600/Phenotyp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20" y="1424066"/>
            <a:ext cx="9034856" cy="39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144041" y="5680693"/>
            <a:ext cx="9653217" cy="89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either freckles or not – either a widows peak or not</a:t>
            </a:r>
          </a:p>
        </p:txBody>
      </p:sp>
    </p:spTree>
    <p:extLst>
      <p:ext uri="{BB962C8B-B14F-4D97-AF65-F5344CB8AC3E}">
        <p14:creationId xmlns:p14="http://schemas.microsoft.com/office/powerpoint/2010/main" val="407731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Non-Mendelian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6451" y="3602038"/>
            <a:ext cx="6639098" cy="1655762"/>
          </a:xfrm>
        </p:spPr>
        <p:txBody>
          <a:bodyPr/>
          <a:lstStyle/>
          <a:p>
            <a:r>
              <a:rPr lang="en-US" dirty="0">
                <a:solidFill>
                  <a:srgbClr val="66FFFF"/>
                </a:solidFill>
              </a:rPr>
              <a:t>Beyond </a:t>
            </a:r>
            <a:r>
              <a:rPr lang="en-US">
                <a:solidFill>
                  <a:srgbClr val="66FFFF"/>
                </a:solidFill>
              </a:rPr>
              <a:t>Mendel there are three </a:t>
            </a:r>
            <a:r>
              <a:rPr lang="en-US" dirty="0">
                <a:solidFill>
                  <a:srgbClr val="66FFFF"/>
                </a:solidFill>
              </a:rPr>
              <a:t>additional types </a:t>
            </a:r>
            <a:r>
              <a:rPr lang="en-US">
                <a:solidFill>
                  <a:srgbClr val="66FFFF"/>
                </a:solidFill>
              </a:rPr>
              <a:t>of reproduction </a:t>
            </a:r>
            <a:r>
              <a:rPr lang="en-US" dirty="0">
                <a:solidFill>
                  <a:srgbClr val="66FFFF"/>
                </a:solidFill>
              </a:rPr>
              <a:t>– incomplete dominance – codominance  and sex linked dominance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351" y="310342"/>
            <a:ext cx="9006460" cy="1126981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</a:rPr>
              <a:t>Incomplete Dominance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5351" y="1542254"/>
            <a:ext cx="8773704" cy="797145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66FFFF"/>
                </a:solidFill>
              </a:rPr>
              <a:t>Neither </a:t>
            </a:r>
            <a:r>
              <a:rPr lang="en-US" dirty="0">
                <a:solidFill>
                  <a:srgbClr val="66FFFF"/>
                </a:solidFill>
              </a:rPr>
              <a:t>gene </a:t>
            </a:r>
            <a:r>
              <a:rPr lang="en-US">
                <a:solidFill>
                  <a:srgbClr val="66FFFF"/>
                </a:solidFill>
              </a:rPr>
              <a:t>is strong </a:t>
            </a:r>
            <a:r>
              <a:rPr lang="en-US" dirty="0">
                <a:solidFill>
                  <a:srgbClr val="66FFFF"/>
                </a:solidFill>
              </a:rPr>
              <a:t>enough to fully take </a:t>
            </a:r>
            <a:r>
              <a:rPr lang="en-US">
                <a:solidFill>
                  <a:srgbClr val="66FFFF"/>
                </a:solidFill>
              </a:rPr>
              <a:t>the trait</a:t>
            </a:r>
            <a:r>
              <a:rPr lang="en-US" dirty="0">
                <a:solidFill>
                  <a:srgbClr val="66FFFF"/>
                </a:solidFill>
              </a:rPr>
              <a:t>.  Each gene shows at the same time and you end up </a:t>
            </a:r>
            <a:r>
              <a:rPr lang="en-US">
                <a:solidFill>
                  <a:srgbClr val="66FFFF"/>
                </a:solidFill>
              </a:rPr>
              <a:t>with three </a:t>
            </a:r>
            <a:r>
              <a:rPr lang="en-US" dirty="0">
                <a:solidFill>
                  <a:srgbClr val="66FFFF"/>
                </a:solidFill>
              </a:rPr>
              <a:t>phenotypes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07920"/>
              </p:ext>
            </p:extLst>
          </p:nvPr>
        </p:nvGraphicFramePr>
        <p:xfrm>
          <a:off x="7433918" y="2804094"/>
          <a:ext cx="3535612" cy="301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06">
                  <a:extLst>
                    <a:ext uri="{9D8B030D-6E8A-4147-A177-3AD203B41FA5}">
                      <a16:colId xmlns:a16="http://schemas.microsoft.com/office/drawing/2014/main" val="2232808709"/>
                    </a:ext>
                  </a:extLst>
                </a:gridCol>
                <a:gridCol w="1767806">
                  <a:extLst>
                    <a:ext uri="{9D8B030D-6E8A-4147-A177-3AD203B41FA5}">
                      <a16:colId xmlns:a16="http://schemas.microsoft.com/office/drawing/2014/main" val="2271249633"/>
                    </a:ext>
                  </a:extLst>
                </a:gridCol>
              </a:tblGrid>
              <a:tr h="4089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Genotype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Phenotype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943557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RR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Red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325286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Rr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F0"/>
                          </a:solidFill>
                        </a:rPr>
                        <a:t>Pink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328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rr</a:t>
                      </a:r>
                      <a:r>
                        <a:rPr lang="en-US" sz="2800" baseline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F0"/>
                          </a:solidFill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805319"/>
                  </a:ext>
                </a:extLst>
              </a:tr>
              <a:tr h="5953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7030A0"/>
                          </a:solidFill>
                        </a:rPr>
                        <a:t>The hybrid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mixes </a:t>
                      </a:r>
                      <a:r>
                        <a:rPr lang="en-US" sz="2400">
                          <a:solidFill>
                            <a:srgbClr val="7030A0"/>
                          </a:solidFill>
                        </a:rPr>
                        <a:t>the traits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477855"/>
                  </a:ext>
                </a:extLst>
              </a:tr>
            </a:tbl>
          </a:graphicData>
        </a:graphic>
      </p:graphicFrame>
      <p:pic>
        <p:nvPicPr>
          <p:cNvPr id="5122" name="Picture 2" descr="http://media.web.britannica.com/eb-media/62/106862-004-C06997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00" y="2804095"/>
            <a:ext cx="4418631" cy="29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7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04086" y="2710361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4086" y="4074466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7669" y="1698888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3303" y="1698888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351" y="310342"/>
            <a:ext cx="9006460" cy="1126981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</a:rPr>
              <a:t>Incomplete Dominance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09750"/>
              </p:ext>
            </p:extLst>
          </p:nvPr>
        </p:nvGraphicFramePr>
        <p:xfrm>
          <a:off x="7403938" y="2309418"/>
          <a:ext cx="3535612" cy="301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06">
                  <a:extLst>
                    <a:ext uri="{9D8B030D-6E8A-4147-A177-3AD203B41FA5}">
                      <a16:colId xmlns:a16="http://schemas.microsoft.com/office/drawing/2014/main" val="2232808709"/>
                    </a:ext>
                  </a:extLst>
                </a:gridCol>
                <a:gridCol w="1767806">
                  <a:extLst>
                    <a:ext uri="{9D8B030D-6E8A-4147-A177-3AD203B41FA5}">
                      <a16:colId xmlns:a16="http://schemas.microsoft.com/office/drawing/2014/main" val="2271249633"/>
                    </a:ext>
                  </a:extLst>
                </a:gridCol>
              </a:tblGrid>
              <a:tr h="4089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Genotype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Phenotype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943557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RR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Red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325286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Rr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F0"/>
                          </a:solidFill>
                        </a:rPr>
                        <a:t>Pink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328"/>
                  </a:ext>
                </a:extLst>
              </a:tr>
              <a:tr h="59531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rr</a:t>
                      </a:r>
                      <a:r>
                        <a:rPr lang="en-US" sz="2800" baseline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F0"/>
                          </a:solidFill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805319"/>
                  </a:ext>
                </a:extLst>
              </a:tr>
              <a:tr h="5953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7030A0"/>
                          </a:solidFill>
                        </a:rPr>
                        <a:t>The hybrid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mixes </a:t>
                      </a:r>
                      <a:r>
                        <a:rPr lang="en-US" sz="2400">
                          <a:solidFill>
                            <a:srgbClr val="7030A0"/>
                          </a:solidFill>
                        </a:rPr>
                        <a:t>the traits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47785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14500"/>
              </p:ext>
            </p:extLst>
          </p:nvPr>
        </p:nvGraphicFramePr>
        <p:xfrm>
          <a:off x="3087974" y="2309418"/>
          <a:ext cx="3357798" cy="304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899">
                  <a:extLst>
                    <a:ext uri="{9D8B030D-6E8A-4147-A177-3AD203B41FA5}">
                      <a16:colId xmlns:a16="http://schemas.microsoft.com/office/drawing/2014/main" val="2142961364"/>
                    </a:ext>
                  </a:extLst>
                </a:gridCol>
                <a:gridCol w="1678899">
                  <a:extLst>
                    <a:ext uri="{9D8B030D-6E8A-4147-A177-3AD203B41FA5}">
                      <a16:colId xmlns:a16="http://schemas.microsoft.com/office/drawing/2014/main" val="3879018790"/>
                    </a:ext>
                  </a:extLst>
                </a:gridCol>
              </a:tblGrid>
              <a:tr h="1521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395100"/>
                  </a:ext>
                </a:extLst>
              </a:tr>
              <a:tr h="1521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4413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52669" y="1693888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8303" y="1693888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9086" y="2705361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9086" y="4069466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5169" y="1696388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0803" y="1696388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1586" y="2707861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1586" y="4071966"/>
            <a:ext cx="6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endParaRPr lang="en-US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2643 0.1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3398 0.19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3372 0.39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2734 0.39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3997 0.0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375 0.047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25703 0.047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26693 0.047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3" grpId="0"/>
      <p:bldP spid="24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144041" y="524655"/>
            <a:ext cx="9653217" cy="89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Incomplete dominance </a:t>
            </a:r>
            <a:r>
              <a:rPr lang="en-US" dirty="0">
                <a:solidFill>
                  <a:srgbClr val="66FFFF"/>
                </a:solidFill>
              </a:rPr>
              <a:t>three phenotypes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44041" y="4181677"/>
            <a:ext cx="9653217" cy="89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FFFF"/>
                </a:solidFill>
              </a:rPr>
              <a:t>      skin color            </a:t>
            </a:r>
            <a:r>
              <a:rPr lang="en-US" sz="1400" dirty="0">
                <a:solidFill>
                  <a:srgbClr val="66FFFF"/>
                </a:solidFill>
              </a:rPr>
              <a:t> </a:t>
            </a:r>
            <a:r>
              <a:rPr lang="en-US" dirty="0">
                <a:solidFill>
                  <a:srgbClr val="66FFFF"/>
                </a:solidFill>
              </a:rPr>
              <a:t> hair - curly straight wavy      height – tall short  medium</a:t>
            </a:r>
          </a:p>
        </p:txBody>
      </p:sp>
      <p:pic>
        <p:nvPicPr>
          <p:cNvPr id="11266" name="Picture 2" descr="http://media.npr.org/assets/img/2014/02/14/gettyimages_151874911_custom-5d314caa1f843920f7f7e3e7e8534ceecc7de038-s300-c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5946" r="16264" b="40196"/>
          <a:stretch/>
        </p:blipFill>
        <p:spPr bwMode="auto">
          <a:xfrm>
            <a:off x="2335871" y="1753850"/>
            <a:ext cx="2158585" cy="23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humbs.dreamstime.com/x/happy-mother-father-cute-son-121467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6" b="8361"/>
          <a:stretch/>
        </p:blipFill>
        <p:spPr bwMode="auto">
          <a:xfrm>
            <a:off x="4739733" y="1683584"/>
            <a:ext cx="3197458" cy="23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mnangel.org/wp-content/themes/mnangel/images/cmsimage/1462_mediumt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68" y="1683005"/>
            <a:ext cx="3188259" cy="23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1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8973" y="210588"/>
            <a:ext cx="9006460" cy="1126981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</a:rPr>
              <a:t>Codominance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973" y="1442473"/>
            <a:ext cx="8773704" cy="797145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rgbClr val="66FFFF"/>
                </a:solidFill>
              </a:rPr>
              <a:t>Both </a:t>
            </a:r>
            <a:r>
              <a:rPr lang="en-US">
                <a:solidFill>
                  <a:srgbClr val="66FFFF"/>
                </a:solidFill>
              </a:rPr>
              <a:t>genes are very strong </a:t>
            </a:r>
            <a:r>
              <a:rPr lang="en-US" dirty="0">
                <a:solidFill>
                  <a:srgbClr val="66FFFF"/>
                </a:solidFill>
              </a:rPr>
              <a:t>and show in </a:t>
            </a:r>
            <a:r>
              <a:rPr lang="en-US">
                <a:solidFill>
                  <a:srgbClr val="66FFFF"/>
                </a:solidFill>
              </a:rPr>
              <a:t>a hybrid </a:t>
            </a:r>
            <a:r>
              <a:rPr lang="en-US" dirty="0">
                <a:solidFill>
                  <a:srgbClr val="66FFFF"/>
                </a:solidFill>
              </a:rPr>
              <a:t>– so you end up </a:t>
            </a:r>
            <a:r>
              <a:rPr lang="en-US">
                <a:solidFill>
                  <a:srgbClr val="66FFFF"/>
                </a:solidFill>
              </a:rPr>
              <a:t>with four </a:t>
            </a:r>
            <a:r>
              <a:rPr lang="en-US" dirty="0">
                <a:solidFill>
                  <a:srgbClr val="66FFFF"/>
                </a:solidFill>
              </a:rPr>
              <a:t>phenotypes – two fully dominants, one combination and </a:t>
            </a:r>
            <a:r>
              <a:rPr lang="en-US">
                <a:solidFill>
                  <a:srgbClr val="66FFFF"/>
                </a:solidFill>
              </a:rPr>
              <a:t>one recessive</a:t>
            </a:r>
            <a:endParaRPr lang="en-US" dirty="0">
              <a:solidFill>
                <a:srgbClr val="66FFFF"/>
              </a:solidFill>
            </a:endParaRPr>
          </a:p>
        </p:txBody>
      </p:sp>
      <p:pic>
        <p:nvPicPr>
          <p:cNvPr id="8" name="Picture 4" descr="http://hgtvhome.sndimg.com/content/dam/images/grdn/fullset/2015/1/29/0/Original_flock.jpg.rend.hgtvcom.966.6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10" y="2704339"/>
            <a:ext cx="4280015" cy="30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008" y="2704339"/>
            <a:ext cx="7210826" cy="3567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3" y="-277896"/>
            <a:ext cx="155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5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334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Genetics</vt:lpstr>
      <vt:lpstr>Mendel</vt:lpstr>
      <vt:lpstr>Mendel</vt:lpstr>
      <vt:lpstr>PowerPoint Presentation</vt:lpstr>
      <vt:lpstr>Non-Mendelian</vt:lpstr>
      <vt:lpstr>Incomplete Dominance</vt:lpstr>
      <vt:lpstr>Incomplete Dominance</vt:lpstr>
      <vt:lpstr>PowerPoint Presentation</vt:lpstr>
      <vt:lpstr>Codominance</vt:lpstr>
      <vt:lpstr>Codominance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Lynn Cronin</cp:lastModifiedBy>
  <cp:revision>29</cp:revision>
  <dcterms:created xsi:type="dcterms:W3CDTF">2016-05-22T15:01:46Z</dcterms:created>
  <dcterms:modified xsi:type="dcterms:W3CDTF">2016-05-22T18:09:07Z</dcterms:modified>
</cp:coreProperties>
</file>