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3" r:id="rId3"/>
    <p:sldId id="257" r:id="rId4"/>
    <p:sldId id="258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5407" autoAdjust="0"/>
  </p:normalViewPr>
  <p:slideViewPr>
    <p:cSldViewPr snapToGrid="0">
      <p:cViewPr>
        <p:scale>
          <a:sx n="66" d="100"/>
          <a:sy n="66" d="100"/>
        </p:scale>
        <p:origin x="768" y="5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6AB23-A951-4A33-94B6-F72CC7DBA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DF4E61-4D26-46C8-81FC-110EB76D58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E3EBD-01DC-4C52-8F6B-592C478EA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438BC-D157-49D0-985D-8E5E4A1740E5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8EBBB-DA2D-4D16-9B5D-6945CBC71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AFFCF-AE7D-4187-A13F-43910E5A4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925F3-B7C0-4DEE-ABF7-52558BFB0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55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03B9D-63B2-4F04-B815-97E63C393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A012D8-D88F-4387-9EB5-732735C177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B65FF-004F-4B97-AA99-161CBB4AE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438BC-D157-49D0-985D-8E5E4A1740E5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90F7AC-A37F-41CB-AFEB-DD649E6F8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C3CC3-61D7-4147-884B-86D9BB30E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925F3-B7C0-4DEE-ABF7-52558BFB0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68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863ED6-7DE6-4B4B-B39D-B723946A56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5F64AF-14E7-4AAE-ACD8-6E73AD16E7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C3CB8-2075-499C-90B0-EF0626A08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438BC-D157-49D0-985D-8E5E4A1740E5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50AB3-11D1-403D-B9E2-D045E55CD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7B533-7C9D-483E-997A-16EBD8764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925F3-B7C0-4DEE-ABF7-52558BFB0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626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66FD4-0EF9-4DFF-9EB1-415CA1204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B46DF-51D6-4B61-B10F-6E0E8E741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68A02-F87D-4359-8CB7-227110134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438BC-D157-49D0-985D-8E5E4A1740E5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1BAA7-65AF-4D9D-B80E-200DD7DF1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549F9-CFC6-4B12-94FF-BDD7173EE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925F3-B7C0-4DEE-ABF7-52558BFB0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254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45757-F50D-43C2-940B-33FD3EB40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46AC2E-7E30-4794-90DB-B08027334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5C11D-39D3-46F3-A394-432DCC444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438BC-D157-49D0-985D-8E5E4A1740E5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7418B-F198-4E01-AD7C-1F5983AA0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0244F-18FB-40EF-A493-72859163F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925F3-B7C0-4DEE-ABF7-52558BFB0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61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C3C75-91FA-499F-AF78-6200D34DF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A4D98-194B-49F2-BA6A-511F64B6ED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71D140-B538-488C-A3B1-736CE03EA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DD2764-2C48-4A24-B961-6EF52464D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438BC-D157-49D0-985D-8E5E4A1740E5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E23E78-0981-4C78-974B-183E26BCD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5A4FB4-FED1-416F-AB56-B2CDB4BCF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925F3-B7C0-4DEE-ABF7-52558BFB0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794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C0A09-C9D4-4CF8-A161-5369C28D1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D7AE67-766F-45D0-8EB0-35748EF27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C4633D-A737-47F5-8ECA-2FCD3E5E51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884022-CA50-4F58-9220-DE7171C8D8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2A5617-0A3F-4429-9548-4FB55DD775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8AD8FE-05DA-4DFF-A003-854EAEE0A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438BC-D157-49D0-985D-8E5E4A1740E5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04659A-068A-4F1C-919D-AF50D4A41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BACFA7-3656-4B89-BD77-75F2E5EFD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925F3-B7C0-4DEE-ABF7-52558BFB0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54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E061D-4CB1-4936-9243-53B148B1E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4FE440-C2A4-4EB7-8210-766722063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438BC-D157-49D0-985D-8E5E4A1740E5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280679-0F23-4298-91F9-DC4622CC3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1E9886-81FE-4BA6-BBE2-A498A882B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925F3-B7C0-4DEE-ABF7-52558BFB0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845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26332C-C961-46BF-AC78-EE2E92498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438BC-D157-49D0-985D-8E5E4A1740E5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FC93C7-7DE5-463B-A352-F41F0381B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9EB3F2-E3D6-47DD-B56D-60FDA02F3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925F3-B7C0-4DEE-ABF7-52558BFB0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596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FB81E-EBA1-499D-8425-5016A98CD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A65E2-1788-45B3-BAE7-588958DB3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AD4AC0-7D3C-4F09-8008-65935867F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623492-6BA0-48EF-B26B-CE34F8C48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438BC-D157-49D0-985D-8E5E4A1740E5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A0BDA2-6535-49D0-B3BC-D2A353C19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299BD9-B40E-4A3D-86D5-8DE8B0E09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925F3-B7C0-4DEE-ABF7-52558BFB0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975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0132A-F203-4549-9DEC-12305BFA8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CF6A66-AA4D-4DF3-9240-D4D24BA909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E5BED7-1E1A-4EA5-8D09-36D645BFB7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393DF6-B370-4F14-AAFA-CE7087439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438BC-D157-49D0-985D-8E5E4A1740E5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BB6396-26A8-461D-AD6C-8AF94D3A5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156911-CF7D-4BA4-821D-37F76E1C6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925F3-B7C0-4DEE-ABF7-52558BFB0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01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331E77-063F-4DA4-BFB0-30183F113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C5CBC-DE18-455C-AC06-740BCEE5B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F7752-9653-48DB-BA6A-C356689220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438BC-D157-49D0-985D-8E5E4A1740E5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2A93E-68FB-4596-A1FB-27D4990477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F0A16F-BFDD-4E9F-B2AC-522C55F004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925F3-B7C0-4DEE-ABF7-52558BFB0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45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7020E1-7D36-4D8D-BCBC-4A195654C641}"/>
              </a:ext>
            </a:extLst>
          </p:cNvPr>
          <p:cNvSpPr/>
          <p:nvPr/>
        </p:nvSpPr>
        <p:spPr>
          <a:xfrm>
            <a:off x="336884" y="321177"/>
            <a:ext cx="11390659" cy="6215646"/>
          </a:xfrm>
          <a:prstGeom prst="rect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565DE8-E2A6-4047-8121-4742FF11D383}"/>
              </a:ext>
            </a:extLst>
          </p:cNvPr>
          <p:cNvSpPr/>
          <p:nvPr/>
        </p:nvSpPr>
        <p:spPr>
          <a:xfrm>
            <a:off x="489284" y="473577"/>
            <a:ext cx="11028479" cy="5883680"/>
          </a:xfrm>
          <a:prstGeom prst="rect">
            <a:avLst/>
          </a:prstGeom>
          <a:solidFill>
            <a:schemeClr val="bg2">
              <a:lumMod val="50000"/>
            </a:schemeClr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dirty="0"/>
              <a:t> </a:t>
            </a:r>
          </a:p>
          <a:p>
            <a:pPr algn="ctr" fontAlgn="base"/>
            <a:r>
              <a:rPr lang="en-US" sz="3200" b="1" u="sng" dirty="0">
                <a:latin typeface="Georgia Pro Semibold" panose="020B0604020202020204" pitchFamily="18" charset="0"/>
              </a:rPr>
              <a:t>Excerpt from The Colossus by Emma Lazarus </a:t>
            </a:r>
          </a:p>
          <a:p>
            <a:pPr algn="ctr" fontAlgn="base"/>
            <a:r>
              <a:rPr lang="en-US" sz="3200" dirty="0">
                <a:latin typeface="Georgia Pro Semibold" panose="020B0604020202020204" pitchFamily="18" charset="0"/>
              </a:rPr>
              <a:t> </a:t>
            </a:r>
          </a:p>
          <a:p>
            <a:pPr algn="ctr" fontAlgn="base"/>
            <a:r>
              <a:rPr lang="en-US" sz="3200" dirty="0">
                <a:latin typeface="Georgia Pro Semibold" panose="020B0604020202020204" pitchFamily="18" charset="0"/>
              </a:rPr>
              <a:t>“Give me your tired, your poor,</a:t>
            </a:r>
          </a:p>
          <a:p>
            <a:pPr algn="ctr" fontAlgn="base"/>
            <a:r>
              <a:rPr lang="en-US" sz="3200" dirty="0">
                <a:latin typeface="Georgia Pro Semibold" panose="020B0604020202020204" pitchFamily="18" charset="0"/>
              </a:rPr>
              <a:t>Your huddled masses yearning to breathe free,</a:t>
            </a:r>
          </a:p>
          <a:p>
            <a:pPr algn="ctr" fontAlgn="base"/>
            <a:r>
              <a:rPr lang="en-US" sz="3200" dirty="0">
                <a:latin typeface="Georgia Pro Semibold" panose="020B0604020202020204" pitchFamily="18" charset="0"/>
              </a:rPr>
              <a:t>The wretched refuse of your teeming shore.</a:t>
            </a:r>
          </a:p>
          <a:p>
            <a:pPr algn="ctr" fontAlgn="base"/>
            <a:r>
              <a:rPr lang="en-US" sz="3200" dirty="0">
                <a:latin typeface="Georgia Pro Semibold" panose="020B0604020202020204" pitchFamily="18" charset="0"/>
              </a:rPr>
              <a:t>Send these, the homeless, tempest-</a:t>
            </a:r>
            <a:r>
              <a:rPr lang="en-US" sz="3200" dirty="0" err="1">
                <a:latin typeface="Georgia Pro Semibold" panose="020B0604020202020204" pitchFamily="18" charset="0"/>
              </a:rPr>
              <a:t>tost</a:t>
            </a:r>
            <a:r>
              <a:rPr lang="en-US" sz="3200" dirty="0">
                <a:latin typeface="Georgia Pro Semibold" panose="020B0604020202020204" pitchFamily="18" charset="0"/>
              </a:rPr>
              <a:t> to me,</a:t>
            </a:r>
          </a:p>
          <a:p>
            <a:pPr algn="ctr" fontAlgn="base"/>
            <a:r>
              <a:rPr lang="en-US" sz="3200" dirty="0">
                <a:latin typeface="Georgia Pro Semibold" panose="020B0604020202020204" pitchFamily="18" charset="0"/>
              </a:rPr>
              <a:t>I lift my lamp beside the golden door!”</a:t>
            </a:r>
          </a:p>
          <a:p>
            <a:pPr algn="ctr" fontAlgn="base"/>
            <a:endParaRPr lang="en-US" sz="3200" dirty="0">
              <a:latin typeface="Georgia Pro Semibold" panose="020B0604020202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347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77FC0D-D881-4927-B6D8-EA6CB7AC09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237" y="914400"/>
            <a:ext cx="3657600" cy="2887579"/>
          </a:xfrm>
        </p:spPr>
        <p:txBody>
          <a:bodyPr>
            <a:normAutofit/>
          </a:bodyPr>
          <a:lstStyle/>
          <a:p>
            <a:pPr fontAlgn="base"/>
            <a:r>
              <a:rPr lang="en-US" sz="48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huddled masses</a:t>
            </a:r>
          </a:p>
          <a:p>
            <a:pPr fontAlgn="base"/>
            <a:r>
              <a:rPr lang="en-US" sz="3700" i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 </a:t>
            </a:r>
            <a:endParaRPr lang="en-US" sz="37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A9C0C8-3C1F-49F4-ADB4-F69F6D840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237" y="4170501"/>
            <a:ext cx="3657600" cy="1525597"/>
          </a:xfrm>
        </p:spPr>
        <p:txBody>
          <a:bodyPr>
            <a:normAutofit/>
          </a:bodyPr>
          <a:lstStyle/>
          <a:p>
            <a:r>
              <a:rPr lang="en-US" sz="2000" i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(very poor people in a large crowd)</a:t>
            </a:r>
            <a:endParaRPr lang="en-US" sz="20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endParaRPr lang="en-US" sz="2000" dirty="0">
              <a:solidFill>
                <a:srgbClr val="FFFFFF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immigrants at ellis island pictures">
            <a:extLst>
              <a:ext uri="{FF2B5EF4-FFF2-40B4-BE49-F238E27FC236}">
                <a16:creationId xmlns:a16="http://schemas.microsoft.com/office/drawing/2014/main" id="{B608B4CB-593B-41EA-85F8-03F75DECA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877088"/>
            <a:ext cx="6553545" cy="511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775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E67689-A24A-43A8-9D38-8560BA931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fontAlgn="base"/>
            <a:r>
              <a:rPr lang="en-US" sz="34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wretched refuse</a:t>
            </a:r>
          </a:p>
          <a:p>
            <a:pPr algn="ctr" fontAlgn="base"/>
            <a:r>
              <a:rPr lang="en-US" sz="3400" i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 </a:t>
            </a:r>
            <a:endParaRPr lang="en-US" sz="3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2" descr="Eu migrant crisis.jpg?ixlib=rails 2.1">
            <a:extLst>
              <a:ext uri="{FF2B5EF4-FFF2-40B4-BE49-F238E27FC236}">
                <a16:creationId xmlns:a16="http://schemas.microsoft.com/office/drawing/2014/main" id="{AA77E5C5-53CE-4FF2-9791-2A63AB0C60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1262109"/>
            <a:ext cx="6553545" cy="434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E051DBC-8F45-4912-B895-11784F5D7623}"/>
              </a:ext>
            </a:extLst>
          </p:cNvPr>
          <p:cNvSpPr/>
          <p:nvPr/>
        </p:nvSpPr>
        <p:spPr>
          <a:xfrm>
            <a:off x="1025692" y="4008052"/>
            <a:ext cx="2917657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en-US" sz="2800" b="1" i="1" dirty="0">
                <a:solidFill>
                  <a:srgbClr val="FFFFFF"/>
                </a:solidFill>
              </a:rPr>
              <a:t>wretched</a:t>
            </a:r>
          </a:p>
          <a:p>
            <a:pPr algn="ctr" fontAlgn="base"/>
            <a:r>
              <a:rPr lang="en-US" i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(extremely poor or miserable)</a:t>
            </a:r>
          </a:p>
          <a:p>
            <a:pPr algn="ctr" fontAlgn="base"/>
            <a:endParaRPr lang="en-US" b="1" i="1" dirty="0">
              <a:solidFill>
                <a:srgbClr val="FFFFFF"/>
              </a:solidFill>
            </a:endParaRPr>
          </a:p>
          <a:p>
            <a:pPr algn="ctr" fontAlgn="base"/>
            <a:r>
              <a:rPr lang="en-US" sz="2800" b="1" i="1" dirty="0">
                <a:solidFill>
                  <a:srgbClr val="FFFFFF"/>
                </a:solidFill>
              </a:rPr>
              <a:t>refuse</a:t>
            </a:r>
            <a:endParaRPr lang="en-US" b="1" i="1" dirty="0">
              <a:solidFill>
                <a:srgbClr val="FFFFFF"/>
              </a:solidFill>
            </a:endParaRPr>
          </a:p>
          <a:p>
            <a:pPr algn="ctr" fontAlgn="base"/>
            <a:r>
              <a:rPr lang="en-US" i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(trash or garbage)</a:t>
            </a:r>
            <a:endParaRPr lang="en-US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29527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2C17D3-E757-4F00-BE05-101E2C960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fontAlgn="base"/>
            <a:r>
              <a:rPr lang="en-US" sz="37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yearning</a:t>
            </a:r>
          </a:p>
          <a:p>
            <a:pPr algn="ctr" fontAlgn="base"/>
            <a:r>
              <a:rPr lang="en-US" sz="3700" i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 </a:t>
            </a:r>
            <a:endParaRPr lang="en-US" sz="37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2" descr="Image result for yearning picture">
            <a:extLst>
              <a:ext uri="{FF2B5EF4-FFF2-40B4-BE49-F238E27FC236}">
                <a16:creationId xmlns:a16="http://schemas.microsoft.com/office/drawing/2014/main" id="{2493FC50-F75B-48E1-9128-A9C59907A8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72"/>
          <a:stretch/>
        </p:blipFill>
        <p:spPr bwMode="auto">
          <a:xfrm>
            <a:off x="5013009" y="1073471"/>
            <a:ext cx="6556248" cy="467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D243F44-CD03-447F-8FED-C8D7EB0D76ED}"/>
              </a:ext>
            </a:extLst>
          </p:cNvPr>
          <p:cNvSpPr/>
          <p:nvPr/>
        </p:nvSpPr>
        <p:spPr>
          <a:xfrm>
            <a:off x="886214" y="4543211"/>
            <a:ext cx="3445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FFFF"/>
                </a:solidFill>
              </a:rPr>
              <a:t>(longing, wanting desperately to…)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209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61FD27-C761-4947-87C0-8022F375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fontAlgn="base"/>
            <a:r>
              <a:rPr lang="en-US" sz="48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teeming </a:t>
            </a:r>
          </a:p>
          <a:p>
            <a:pPr algn="ctr"/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2" descr="Related image">
            <a:extLst>
              <a:ext uri="{FF2B5EF4-FFF2-40B4-BE49-F238E27FC236}">
                <a16:creationId xmlns:a16="http://schemas.microsoft.com/office/drawing/2014/main" id="{CD19CE46-AB7C-462A-BF27-7AB33F89993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1237533"/>
            <a:ext cx="6553545" cy="43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AE25476-321B-4E15-B921-2B51AD4181EE}"/>
              </a:ext>
            </a:extLst>
          </p:cNvPr>
          <p:cNvSpPr/>
          <p:nvPr/>
        </p:nvSpPr>
        <p:spPr>
          <a:xfrm>
            <a:off x="1128067" y="4210536"/>
            <a:ext cx="2522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en-US" i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(full of or swarming with)</a:t>
            </a:r>
            <a:endParaRPr lang="en-US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38955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F65CA8-A958-4F19-A8DD-8480824BD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fontAlgn="base"/>
            <a:r>
              <a:rPr lang="en-US" sz="37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tempest-</a:t>
            </a:r>
            <a:r>
              <a:rPr lang="en-US" sz="370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tost</a:t>
            </a:r>
            <a:r>
              <a:rPr lang="en-US" sz="37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(tempest-tossed)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Related image">
            <a:extLst>
              <a:ext uri="{FF2B5EF4-FFF2-40B4-BE49-F238E27FC236}">
                <a16:creationId xmlns:a16="http://schemas.microsoft.com/office/drawing/2014/main" id="{B2E698A6-D891-4F70-A582-6CCB6E5241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99"/>
          <a:stretch/>
        </p:blipFill>
        <p:spPr bwMode="auto">
          <a:xfrm>
            <a:off x="5153822" y="1262802"/>
            <a:ext cx="6553545" cy="434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D4DD3AE-0895-429F-B86F-355B19FD4E9B}"/>
              </a:ext>
            </a:extLst>
          </p:cNvPr>
          <p:cNvSpPr/>
          <p:nvPr/>
        </p:nvSpPr>
        <p:spPr>
          <a:xfrm>
            <a:off x="710253" y="4210536"/>
            <a:ext cx="3661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en-US" i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(pounded or hit repeatedly by storms)</a:t>
            </a:r>
            <a:endParaRPr lang="en-US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43583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F65CA8-A958-4F19-A8DD-8480824BD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fontAlgn="base"/>
            <a:r>
              <a:rPr lang="en-US" sz="37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what do yo</a:t>
            </a:r>
            <a:r>
              <a:rPr lang="en-US" sz="3700" dirty="0">
                <a:solidFill>
                  <a:srgbClr val="FFFFFF"/>
                </a:solidFill>
              </a:rPr>
              <a:t>u </a:t>
            </a:r>
            <a:br>
              <a:rPr lang="en-US" sz="3700" dirty="0">
                <a:solidFill>
                  <a:srgbClr val="FFFFFF"/>
                </a:solidFill>
              </a:rPr>
            </a:br>
            <a:r>
              <a:rPr lang="en-US" sz="3700" dirty="0">
                <a:solidFill>
                  <a:srgbClr val="FFFFFF"/>
                </a:solidFill>
              </a:rPr>
              <a:t>think the </a:t>
            </a:r>
            <a:br>
              <a:rPr lang="en-US" sz="3700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Golden Door </a:t>
            </a:r>
            <a:r>
              <a:rPr lang="en-US" sz="3700" dirty="0">
                <a:solidFill>
                  <a:srgbClr val="FFFFFF"/>
                </a:solidFill>
              </a:rPr>
              <a:t>is?</a:t>
            </a:r>
            <a:endParaRPr lang="en-US" sz="3700" kern="1200" dirty="0"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3F8D16C-6DCC-46EA-A6D5-82404F738709}"/>
              </a:ext>
            </a:extLst>
          </p:cNvPr>
          <p:cNvSpPr txBox="1"/>
          <p:nvPr/>
        </p:nvSpPr>
        <p:spPr>
          <a:xfrm>
            <a:off x="6072851" y="-60617"/>
            <a:ext cx="46298" cy="77251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107950" prstMaterial="softEdge">
              <a:extrusionClr>
                <a:schemeClr val="accent4">
                  <a:lumMod val="60000"/>
                  <a:lumOff val="40000"/>
                </a:schemeClr>
              </a:extrusionClr>
            </a:sp3d>
          </a:bodyPr>
          <a:lstStyle/>
          <a:p>
            <a:r>
              <a:rPr lang="en-US" sz="49600" dirty="0">
                <a:ln>
                  <a:solidFill>
                    <a:srgbClr val="FF9900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57390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58</Words>
  <Application>Microsoft Office PowerPoint</Application>
  <PresentationFormat>Widescreen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Georgia Pro Semibold</vt:lpstr>
      <vt:lpstr>Office Theme</vt:lpstr>
      <vt:lpstr>PowerPoint Presentation</vt:lpstr>
      <vt:lpstr>huddled masses  </vt:lpstr>
      <vt:lpstr>wretched refuse  </vt:lpstr>
      <vt:lpstr>yearning  </vt:lpstr>
      <vt:lpstr>teeming  </vt:lpstr>
      <vt:lpstr>tempest-tost (tempest-tossed)</vt:lpstr>
      <vt:lpstr>what do you  think the  Golden Door is?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huddled masses</dc:title>
  <dc:creator>Lynn Cronin</dc:creator>
  <cp:lastModifiedBy>Lynn Cronin</cp:lastModifiedBy>
  <cp:revision>2</cp:revision>
  <dcterms:created xsi:type="dcterms:W3CDTF">2019-04-17T17:59:43Z</dcterms:created>
  <dcterms:modified xsi:type="dcterms:W3CDTF">2019-04-17T18:08:03Z</dcterms:modified>
</cp:coreProperties>
</file>