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65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98" r:id="rId12"/>
    <p:sldId id="399" r:id="rId13"/>
    <p:sldId id="400" r:id="rId14"/>
    <p:sldId id="397" r:id="rId15"/>
    <p:sldId id="391" r:id="rId16"/>
    <p:sldId id="401" r:id="rId17"/>
    <p:sldId id="403" r:id="rId18"/>
    <p:sldId id="402" r:id="rId19"/>
    <p:sldId id="404" r:id="rId20"/>
    <p:sldId id="405" r:id="rId21"/>
    <p:sldId id="341" r:id="rId22"/>
    <p:sldId id="387" r:id="rId23"/>
    <p:sldId id="388" r:id="rId24"/>
    <p:sldId id="389" r:id="rId25"/>
    <p:sldId id="390" r:id="rId26"/>
    <p:sldId id="407" r:id="rId27"/>
    <p:sldId id="392" r:id="rId28"/>
    <p:sldId id="393" r:id="rId29"/>
    <p:sldId id="25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  <a:srgbClr val="33CCFF"/>
    <a:srgbClr val="00CC00"/>
    <a:srgbClr val="00AC00"/>
    <a:srgbClr val="FCF600"/>
    <a:srgbClr val="009900"/>
    <a:srgbClr val="00FF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87013" autoAdjust="0"/>
  </p:normalViewPr>
  <p:slideViewPr>
    <p:cSldViewPr snapToGrid="0">
      <p:cViewPr varScale="1">
        <p:scale>
          <a:sx n="63" d="100"/>
          <a:sy n="63" d="100"/>
        </p:scale>
        <p:origin x="906" y="60"/>
      </p:cViewPr>
      <p:guideLst/>
    </p:cSldViewPr>
  </p:slideViewPr>
  <p:outlineViewPr>
    <p:cViewPr>
      <p:scale>
        <a:sx n="33" d="100"/>
        <a:sy n="33" d="100"/>
      </p:scale>
      <p:origin x="0" y="-170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AB7C8-78A8-427A-8238-79FA2AB9E97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FB5D-8C41-4B5B-AC8F-6646F066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5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67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03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00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2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5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7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0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90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056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8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30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8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83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777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33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2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3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0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4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6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94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2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5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B5D-8C41-4B5B-AC8F-6646F0666B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8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CDF6-A374-4B25-ABA2-187337CC5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98" y="147540"/>
            <a:ext cx="9144000" cy="2387600"/>
          </a:xfrm>
        </p:spPr>
        <p:txBody>
          <a:bodyPr anchor="t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21606-B721-44A8-B473-734BFBB93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81D04-5B4A-4BE4-8FB2-73739D9B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0C09C-8948-4DF1-9424-18C91D62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00376-EF1C-4F01-86D3-DADD0C2C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44B41-4A84-4E75-AC95-32D5CB89E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397B5-0A6E-4DCA-A1A6-0BD62A0EB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036640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4DC89-7B35-42E7-9D5D-8A74E633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A370E-5164-46FD-BB95-6CC941B4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80023-B8B1-4E3F-85FA-5C280CFA9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E214F0-C5B7-4E77-BE9F-5C7A267B9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52A98-1866-4B2C-A903-E6A30CE74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FE5C4-9D90-4DAC-B7F6-FA3560CC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A40C7-41F5-47F3-9859-3F5FB9C1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7F3DB-2B2F-4D74-8EC7-C1B3FFD7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91DD-434F-474D-8482-FA9221E8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C132-52AB-494F-9775-4589A4B6C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664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085C6-7266-4A64-A2E2-DDCB985E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FE055-CA30-4CFC-9A23-213EDC05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DC792-F907-4AD3-B77E-2FEB22F4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2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58D9-D471-4B89-A3AE-8CD19EAC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1" y="177008"/>
            <a:ext cx="1051560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541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D1CA-ADA9-40D2-B351-9259FEEE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3322-4E77-409A-ADE6-AD2007E7A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9B9FB-1D16-45A2-971D-EC4A38072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D6E76-EC4B-4919-841A-044A56F7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38B4C-B974-402C-ABAB-274C4521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8FCFF-97C9-4C98-855C-9CA635ED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1100-961B-40E8-A731-6380BACC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FB6F1-132D-4948-BA9B-4F6FBB717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F6753-4C76-441C-AAF4-0AF25CA10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F011D-8525-4141-B3BE-C716722BE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24AFD-E542-4C89-942E-3CE3581C6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38311-85A2-4413-BF6D-682F6B7F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BF0E2-40BF-4926-9292-2A7E5836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700C9-D9F2-4E75-996C-A7E98A9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88AC-A158-46F8-876D-009391C3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2B0AB-C662-4002-B825-8420650C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E161C-C952-400B-8989-D0E3D9D0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A1E0D-6964-4007-BA2D-A8D25055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2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B0F19-322D-426C-A41D-0DD2F499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D3B93-9397-4FC2-BE99-88126FDA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71CAA-FA13-46C9-8A11-8637F876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6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ED6E-3AA3-4C44-BB79-4C856E28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E292-D0B1-4115-8432-ACC2BEA12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A874E-6280-43E3-A892-3CE085D7D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B5064-014B-4418-84DB-E31C6145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B61D-A627-4E90-A1F8-D1E0C536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17E0E-D278-43F9-91B9-8847F4CF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0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51E5-AF56-41E9-81AB-5879BC54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97ED6-19D4-4266-B598-32EBC3022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055AA-E92D-4948-B18A-5BA70FB14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00098-88C2-4F50-BA01-B2A8D425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124726-11CB-4C09-8B84-C65668F68D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03271-2E99-48FD-9F7C-8F103FD5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DA4B4-E291-45CF-9452-41777DCA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F5AFCF-82EE-454D-8E20-EAEF5839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000F1B"/>
            </a:gs>
            <a:gs pos="22000">
              <a:srgbClr val="002948"/>
            </a:gs>
            <a:gs pos="0">
              <a:srgbClr val="0070C0"/>
            </a:gs>
            <a:gs pos="100000">
              <a:schemeClr val="tx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5B2EC-4138-4C92-855C-BDD11DDA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83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19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FFFF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18099B-AC57-4625-8956-2E3AD54C2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6BBE93-9828-4505-8F04-1558E09E6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5591444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4000" b="1" dirty="0">
                <a:solidFill>
                  <a:srgbClr val="00FFFF"/>
                </a:solidFill>
                <a:latin typeface="Comic Sans MS" panose="030F0702030302020204" pitchFamily="66" charset="0"/>
              </a:rPr>
              <a:t>Good</a:t>
            </a:r>
            <a:r>
              <a:rPr lang="en-US" sz="4000" b="1" baseline="0" dirty="0">
                <a:solidFill>
                  <a:srgbClr val="00FFFF"/>
                </a:solidFill>
                <a:latin typeface="Comic Sans MS" panose="030F0702030302020204" pitchFamily="66" charset="0"/>
              </a:rPr>
              <a:t> Morning!</a:t>
            </a:r>
            <a:br>
              <a:rPr lang="en-US" sz="4000" b="1" baseline="0" dirty="0">
                <a:solidFill>
                  <a:srgbClr val="00FFFF"/>
                </a:solidFill>
                <a:latin typeface="Comic Sans MS" panose="030F0702030302020204" pitchFamily="66" charset="0"/>
              </a:rPr>
            </a:br>
            <a:br>
              <a:rPr lang="en-US" sz="4000" b="1" baseline="0" dirty="0">
                <a:solidFill>
                  <a:srgbClr val="00FFFF"/>
                </a:solidFill>
                <a:latin typeface="Comic Sans MS" panose="030F0702030302020204" pitchFamily="66" charset="0"/>
              </a:rPr>
            </a:br>
            <a:r>
              <a:rPr lang="en-US" sz="2800" baseline="0" dirty="0">
                <a:solidFill>
                  <a:srgbClr val="FCF600"/>
                </a:solidFill>
                <a:latin typeface="Comic Sans MS" panose="030F0702030302020204" pitchFamily="66" charset="0"/>
              </a:rPr>
              <a:t>Today we will work on countin</a:t>
            </a:r>
            <a:r>
              <a:rPr lang="en-US" sz="2800" dirty="0">
                <a:solidFill>
                  <a:srgbClr val="FCF600"/>
                </a:solidFill>
              </a:rPr>
              <a:t>g in </a:t>
            </a:r>
            <a:br>
              <a:rPr lang="en-US" sz="2800" dirty="0">
                <a:solidFill>
                  <a:srgbClr val="FCF600"/>
                </a:solidFill>
              </a:rPr>
            </a:br>
            <a:r>
              <a:rPr lang="en-US" sz="2800" dirty="0">
                <a:solidFill>
                  <a:srgbClr val="FCF600"/>
                </a:solidFill>
              </a:rPr>
              <a:t>sets of ten again, and we will also look</a:t>
            </a:r>
            <a:br>
              <a:rPr lang="en-US" sz="2800" dirty="0">
                <a:solidFill>
                  <a:srgbClr val="FCF600"/>
                </a:solidFill>
              </a:rPr>
            </a:br>
            <a:r>
              <a:rPr lang="en-US" sz="2800" dirty="0">
                <a:solidFill>
                  <a:srgbClr val="FCF600"/>
                </a:solidFill>
              </a:rPr>
              <a:t>for our new favorite words:</a:t>
            </a:r>
            <a:br>
              <a:rPr lang="en-US" sz="2800" dirty="0">
                <a:solidFill>
                  <a:srgbClr val="FCF600"/>
                </a:solidFill>
              </a:rPr>
            </a:br>
            <a:br>
              <a:rPr 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sz="4000" b="1" dirty="0">
                <a:solidFill>
                  <a:srgbClr val="00FF00"/>
                </a:solidFill>
              </a:rPr>
              <a:t>Estimate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3399"/>
                </a:solidFill>
              </a:rPr>
              <a:t>Round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About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/>
              <a:t>Almost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37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10+30=40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8" y="5176151"/>
            <a:ext cx="8166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Did you get that?  </a:t>
            </a:r>
            <a:b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  <a:t>You are the greatest!</a:t>
            </a:r>
            <a:endParaRPr lang="en-US" sz="40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2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 </a:t>
            </a:r>
            <a:r>
              <a:rPr lang="en-US" sz="3200" b="1" dirty="0"/>
              <a:t>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37+21=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8" y="5523002"/>
            <a:ext cx="8166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round both numbers, rewrite the problem, then check on the next page.</a:t>
            </a:r>
            <a:endParaRPr lang="en-US" sz="32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68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 </a:t>
            </a:r>
            <a:r>
              <a:rPr lang="en-US" sz="3200" b="1" dirty="0"/>
              <a:t>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37+21=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6" y="6083085"/>
            <a:ext cx="8712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solve the problem, then check on the next page.</a:t>
            </a:r>
            <a:endParaRPr lang="en-US" sz="32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A62D6-3044-492D-9A36-158F4835F60F}"/>
              </a:ext>
            </a:extLst>
          </p:cNvPr>
          <p:cNvSpPr/>
          <p:nvPr/>
        </p:nvSpPr>
        <p:spPr>
          <a:xfrm>
            <a:off x="294466" y="1525854"/>
            <a:ext cx="11240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81B0FC-964A-4B80-BF87-D3D926C7CB57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6247884-B970-4A3E-8C25-33BEF46D2F7A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C5F9110-88F0-4567-8160-645DAB3852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E082751-E00B-4040-BD81-3F008337D0E0}"/>
              </a:ext>
            </a:extLst>
          </p:cNvPr>
          <p:cNvSpPr/>
          <p:nvPr/>
        </p:nvSpPr>
        <p:spPr>
          <a:xfrm>
            <a:off x="1243559" y="1525854"/>
            <a:ext cx="25207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+20=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CC82CD-5E4A-43F5-864E-DBD4A240AF2C}"/>
              </a:ext>
            </a:extLst>
          </p:cNvPr>
          <p:cNvGrpSpPr/>
          <p:nvPr/>
        </p:nvGrpSpPr>
        <p:grpSpPr>
          <a:xfrm>
            <a:off x="1728985" y="2430652"/>
            <a:ext cx="879835" cy="944880"/>
            <a:chOff x="294468" y="2270760"/>
            <a:chExt cx="879835" cy="94488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524F2A8-6EB2-421D-84FC-DBD95EC2C10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7CFB6F-4EB2-49DD-AA2C-83CB1BCD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86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 </a:t>
            </a:r>
            <a:r>
              <a:rPr lang="en-US" sz="3200" b="1" dirty="0"/>
              <a:t>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37+21=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6" y="6083085"/>
            <a:ext cx="8712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Yay!</a:t>
            </a:r>
            <a:endParaRPr lang="en-US" sz="32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A62D6-3044-492D-9A36-158F4835F60F}"/>
              </a:ext>
            </a:extLst>
          </p:cNvPr>
          <p:cNvSpPr/>
          <p:nvPr/>
        </p:nvSpPr>
        <p:spPr>
          <a:xfrm>
            <a:off x="294466" y="1525854"/>
            <a:ext cx="11240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81B0FC-964A-4B80-BF87-D3D926C7CB57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6247884-B970-4A3E-8C25-33BEF46D2F7A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C5F9110-88F0-4567-8160-645DAB3852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E082751-E00B-4040-BD81-3F008337D0E0}"/>
              </a:ext>
            </a:extLst>
          </p:cNvPr>
          <p:cNvSpPr/>
          <p:nvPr/>
        </p:nvSpPr>
        <p:spPr>
          <a:xfrm>
            <a:off x="1243559" y="1525854"/>
            <a:ext cx="3910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+20=60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CC82CD-5E4A-43F5-864E-DBD4A240AF2C}"/>
              </a:ext>
            </a:extLst>
          </p:cNvPr>
          <p:cNvGrpSpPr/>
          <p:nvPr/>
        </p:nvGrpSpPr>
        <p:grpSpPr>
          <a:xfrm>
            <a:off x="1728985" y="2430652"/>
            <a:ext cx="879835" cy="944880"/>
            <a:chOff x="294468" y="2270760"/>
            <a:chExt cx="879835" cy="94488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524F2A8-6EB2-421D-84FC-DBD95EC2C10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7CFB6F-4EB2-49DD-AA2C-83CB1BCD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8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49-20=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Whoa – that’s a subtraction problem!</a:t>
            </a:r>
          </a:p>
          <a:p>
            <a:endParaRPr lang="en-US" sz="32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>
                <a:solidFill>
                  <a:srgbClr val="33CCFF"/>
                </a:solidFill>
                <a:latin typeface="Comic Sans MS" panose="030F0702030302020204" pitchFamily="66" charset="0"/>
              </a:rPr>
              <a:t>Can we do that the same way?</a:t>
            </a:r>
          </a:p>
          <a:p>
            <a:endParaRPr lang="en-US" sz="3200" b="1" dirty="0">
              <a:solidFill>
                <a:srgbClr val="33CCFF"/>
              </a:solidFill>
              <a:latin typeface="Comic Sans MS" panose="030F0702030302020204" pitchFamily="66" charset="0"/>
            </a:endParaRPr>
          </a:p>
          <a:p>
            <a:endParaRPr lang="en-US" sz="3200" b="1" dirty="0">
              <a:solidFill>
                <a:srgbClr val="33CCFF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decide which number to round,  </a:t>
            </a: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then round it and check.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1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49-20=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Of course we can do that the same way!</a:t>
            </a:r>
          </a:p>
          <a:p>
            <a:r>
              <a:rPr lang="en-US" sz="2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Which number should you round?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Round that number and solve the equation.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7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3629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49-20=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Forty-nine rounds to 50!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4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50-20=30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2D791-246F-40E5-9427-45F2A1DAA5A4}"/>
              </a:ext>
            </a:extLst>
          </p:cNvPr>
          <p:cNvSpPr/>
          <p:nvPr/>
        </p:nvSpPr>
        <p:spPr>
          <a:xfrm>
            <a:off x="294466" y="1617294"/>
            <a:ext cx="35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50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D00DF-213C-45BE-A89A-8C82A5E3E6FE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D2DFA6-F8E9-4D69-9FC2-15EF242F50C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4A12D8-2961-4F85-8448-0B6F70EEE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488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3629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61-10=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Round then solve.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2D791-246F-40E5-9427-45F2A1DAA5A4}"/>
              </a:ext>
            </a:extLst>
          </p:cNvPr>
          <p:cNvSpPr/>
          <p:nvPr/>
        </p:nvSpPr>
        <p:spPr>
          <a:xfrm>
            <a:off x="-1773007" y="1730062"/>
            <a:ext cx="35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50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D00DF-213C-45BE-A89A-8C82A5E3E6FE}"/>
              </a:ext>
            </a:extLst>
          </p:cNvPr>
          <p:cNvGrpSpPr/>
          <p:nvPr/>
        </p:nvGrpSpPr>
        <p:grpSpPr>
          <a:xfrm>
            <a:off x="-1703748" y="2543420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D2DFA6-F8E9-4D69-9FC2-15EF242F50C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4A12D8-2961-4F85-8448-0B6F70EEE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046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3629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61-10=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Sixty-one rounds to 60!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4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60-10=50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2D791-246F-40E5-9427-45F2A1DAA5A4}"/>
              </a:ext>
            </a:extLst>
          </p:cNvPr>
          <p:cNvSpPr/>
          <p:nvPr/>
        </p:nvSpPr>
        <p:spPr>
          <a:xfrm>
            <a:off x="309707" y="1589092"/>
            <a:ext cx="35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60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D00DF-213C-45BE-A89A-8C82A5E3E6FE}"/>
              </a:ext>
            </a:extLst>
          </p:cNvPr>
          <p:cNvGrpSpPr/>
          <p:nvPr/>
        </p:nvGrpSpPr>
        <p:grpSpPr>
          <a:xfrm>
            <a:off x="378966" y="2402450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D2DFA6-F8E9-4D69-9FC2-15EF242F50C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4A12D8-2961-4F85-8448-0B6F70EEE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93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3629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88-50=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Round then solve.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2D791-246F-40E5-9427-45F2A1DAA5A4}"/>
              </a:ext>
            </a:extLst>
          </p:cNvPr>
          <p:cNvSpPr/>
          <p:nvPr/>
        </p:nvSpPr>
        <p:spPr>
          <a:xfrm>
            <a:off x="-1773007" y="1730062"/>
            <a:ext cx="35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50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D00DF-213C-45BE-A89A-8C82A5E3E6FE}"/>
              </a:ext>
            </a:extLst>
          </p:cNvPr>
          <p:cNvGrpSpPr/>
          <p:nvPr/>
        </p:nvGrpSpPr>
        <p:grpSpPr>
          <a:xfrm>
            <a:off x="-1703748" y="2543420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D2DFA6-F8E9-4D69-9FC2-15EF242F50C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4A12D8-2961-4F85-8448-0B6F70EEE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73">
            <a:extLst>
              <a:ext uri="{FF2B5EF4-FFF2-40B4-BE49-F238E27FC236}">
                <a16:creationId xmlns:a16="http://schemas.microsoft.com/office/drawing/2014/main" id="{821670E6-613E-4E3B-8333-85F75ABBE57B}"/>
              </a:ext>
            </a:extLst>
          </p:cNvPr>
          <p:cNvSpPr txBox="1">
            <a:spLocks/>
          </p:cNvSpPr>
          <p:nvPr/>
        </p:nvSpPr>
        <p:spPr>
          <a:xfrm rot="21163201">
            <a:off x="63948" y="99474"/>
            <a:ext cx="2738292" cy="11835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FFFF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FF00"/>
                </a:solidFill>
              </a:rPr>
              <a:t>One more!</a:t>
            </a:r>
            <a:endParaRPr lang="en-US" sz="2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2350E86-C63E-48C2-AB0A-70717A945FA2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18+60= 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Comic Sans MS" panose="030F0702030302020204" pitchFamily="66" charset="0"/>
              </a:rPr>
              <a:t>There is that word estimate! </a:t>
            </a: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>
                <a:solidFill>
                  <a:srgbClr val="FCF600"/>
                </a:solidFill>
                <a:latin typeface="Comic Sans MS" panose="030F0702030302020204" pitchFamily="66" charset="0"/>
              </a:rPr>
              <a:t>Which one should we round? </a:t>
            </a:r>
          </a:p>
          <a:p>
            <a:br>
              <a:rPr lang="en-US" sz="2400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round it then resume to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3977135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3629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88-50=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309708" y="3182070"/>
            <a:ext cx="816688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00FF00"/>
                </a:solidFill>
                <a:latin typeface="Comic Sans MS" panose="030F0702030302020204" pitchFamily="66" charset="0"/>
              </a:rPr>
              <a:t>Eighty-eight rounds to 90!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4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90-50=40</a:t>
            </a: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US" sz="32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2D791-246F-40E5-9427-45F2A1DAA5A4}"/>
              </a:ext>
            </a:extLst>
          </p:cNvPr>
          <p:cNvSpPr/>
          <p:nvPr/>
        </p:nvSpPr>
        <p:spPr>
          <a:xfrm>
            <a:off x="309707" y="1589092"/>
            <a:ext cx="35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D00DF-213C-45BE-A89A-8C82A5E3E6FE}"/>
              </a:ext>
            </a:extLst>
          </p:cNvPr>
          <p:cNvGrpSpPr/>
          <p:nvPr/>
        </p:nvGrpSpPr>
        <p:grpSpPr>
          <a:xfrm>
            <a:off x="378966" y="2402450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D2DFA6-F8E9-4D69-9FC2-15EF242F50CD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4A12D8-2961-4F85-8448-0B6F70EEE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817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Let’s practice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62+28=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Hit pause, round both numbers, re-write the problem,</a:t>
            </a:r>
            <a:br>
              <a:rPr lang="en-US" sz="2400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solve, then check your answer.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77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 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62+28=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r>
              <a:rPr lang="en-US" sz="4000" dirty="0">
                <a:solidFill>
                  <a:srgbClr val="00FF00"/>
                </a:solidFill>
              </a:rPr>
              <a:t>62+28= about 90</a:t>
            </a:r>
            <a:br>
              <a:rPr lang="en-US" sz="4800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sixty-two plus twenty-eight equals about ninety.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4" name="Title 73">
            <a:extLst>
              <a:ext uri="{FF2B5EF4-FFF2-40B4-BE49-F238E27FC236}">
                <a16:creationId xmlns:a16="http://schemas.microsoft.com/office/drawing/2014/main" id="{8C51FBC5-AB34-4584-8797-358F078DDC4B}"/>
              </a:ext>
            </a:extLst>
          </p:cNvPr>
          <p:cNvSpPr txBox="1">
            <a:spLocks/>
          </p:cNvSpPr>
          <p:nvPr/>
        </p:nvSpPr>
        <p:spPr>
          <a:xfrm>
            <a:off x="337103" y="2174548"/>
            <a:ext cx="5149297" cy="207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FFFF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FFC000"/>
                </a:solidFill>
              </a:rPr>
              <a:t>60+30=90</a:t>
            </a:r>
            <a:endParaRPr lang="en-US" sz="2400" dirty="0">
              <a:solidFill>
                <a:srgbClr val="00FF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86F666-F7D1-4C84-B2AD-8356EBDE322B}"/>
              </a:ext>
            </a:extLst>
          </p:cNvPr>
          <p:cNvCxnSpPr>
            <a:cxnSpLocks/>
          </p:cNvCxnSpPr>
          <p:nvPr/>
        </p:nvCxnSpPr>
        <p:spPr>
          <a:xfrm>
            <a:off x="337103" y="3429000"/>
            <a:ext cx="29585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225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Let’s practice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57-41=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Hit pause, round both numbers and </a:t>
            </a:r>
            <a:br>
              <a:rPr lang="en-US" sz="2400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re-write the problem.  Then check your answer.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64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 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57-41=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endParaRPr lang="en-US" sz="2400" dirty="0">
              <a:solidFill>
                <a:srgbClr val="00FF00"/>
              </a:solidFill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4" name="Title 73">
            <a:extLst>
              <a:ext uri="{FF2B5EF4-FFF2-40B4-BE49-F238E27FC236}">
                <a16:creationId xmlns:a16="http://schemas.microsoft.com/office/drawing/2014/main" id="{8C51FBC5-AB34-4584-8797-358F078DDC4B}"/>
              </a:ext>
            </a:extLst>
          </p:cNvPr>
          <p:cNvSpPr txBox="1">
            <a:spLocks/>
          </p:cNvSpPr>
          <p:nvPr/>
        </p:nvSpPr>
        <p:spPr>
          <a:xfrm>
            <a:off x="337103" y="2174548"/>
            <a:ext cx="4981657" cy="207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FFFF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FFC000"/>
                </a:solidFill>
              </a:rPr>
              <a:t>60-40=20</a:t>
            </a:r>
            <a:endParaRPr lang="en-US" sz="2400" dirty="0">
              <a:solidFill>
                <a:srgbClr val="00FF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86F666-F7D1-4C84-B2AD-8356EBDE322B}"/>
              </a:ext>
            </a:extLst>
          </p:cNvPr>
          <p:cNvCxnSpPr>
            <a:cxnSpLocks/>
          </p:cNvCxnSpPr>
          <p:nvPr/>
        </p:nvCxnSpPr>
        <p:spPr>
          <a:xfrm>
            <a:off x="337103" y="3429000"/>
            <a:ext cx="29585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540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 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51-19=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endParaRPr lang="en-US" sz="4800" dirty="0">
              <a:solidFill>
                <a:srgbClr val="00FF00"/>
              </a:solidFill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4" name="Title 73">
            <a:extLst>
              <a:ext uri="{FF2B5EF4-FFF2-40B4-BE49-F238E27FC236}">
                <a16:creationId xmlns:a16="http://schemas.microsoft.com/office/drawing/2014/main" id="{8C51FBC5-AB34-4584-8797-358F078DDC4B}"/>
              </a:ext>
            </a:extLst>
          </p:cNvPr>
          <p:cNvSpPr txBox="1">
            <a:spLocks/>
          </p:cNvSpPr>
          <p:nvPr/>
        </p:nvSpPr>
        <p:spPr>
          <a:xfrm>
            <a:off x="337103" y="2174548"/>
            <a:ext cx="5149297" cy="207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FFFF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FFC000"/>
                </a:solidFill>
              </a:rPr>
              <a:t>50-20=30</a:t>
            </a:r>
            <a:endParaRPr lang="en-US" sz="2400" dirty="0">
              <a:solidFill>
                <a:srgbClr val="00FF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86F666-F7D1-4C84-B2AD-8356EBDE322B}"/>
              </a:ext>
            </a:extLst>
          </p:cNvPr>
          <p:cNvCxnSpPr>
            <a:cxnSpLocks/>
          </p:cNvCxnSpPr>
          <p:nvPr/>
        </p:nvCxnSpPr>
        <p:spPr>
          <a:xfrm>
            <a:off x="337103" y="3429000"/>
            <a:ext cx="29585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EA44995-0D3A-43A4-BBA9-3A891AC1DC0A}"/>
              </a:ext>
            </a:extLst>
          </p:cNvPr>
          <p:cNvSpPr/>
          <p:nvPr/>
        </p:nvSpPr>
        <p:spPr>
          <a:xfrm>
            <a:off x="226434" y="6266934"/>
            <a:ext cx="9621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FF00"/>
                </a:solidFill>
                <a:latin typeface="Century Gothic" panose="020B0502020202020204" pitchFamily="34" charset="0"/>
              </a:rPr>
              <a:t>Hit pause, solve the problem, then check your answer.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37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 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51-19=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endParaRPr lang="en-US" sz="4800" dirty="0">
              <a:solidFill>
                <a:srgbClr val="00FF00"/>
              </a:solidFill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A44995-0D3A-43A4-BBA9-3A891AC1DC0A}"/>
              </a:ext>
            </a:extLst>
          </p:cNvPr>
          <p:cNvSpPr/>
          <p:nvPr/>
        </p:nvSpPr>
        <p:spPr>
          <a:xfrm>
            <a:off x="226434" y="6266934"/>
            <a:ext cx="9621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FF00"/>
                </a:solidFill>
                <a:latin typeface="Century Gothic" panose="020B0502020202020204" pitchFamily="34" charset="0"/>
              </a:rPr>
              <a:t>Hit pause, solve the problem, then check your answer.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40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Let’s practice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88-8=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Hit pause, round both numbers and </a:t>
            </a:r>
            <a:br>
              <a:rPr lang="en-US" sz="2400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re-write the problem.  Then check your answer.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68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/>
              <a:t> 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b="1" dirty="0">
                <a:solidFill>
                  <a:srgbClr val="FFC000"/>
                </a:solidFill>
              </a:rPr>
              <a:t>88-8=</a:t>
            </a: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48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br>
              <a:rPr lang="en-US" sz="2400" b="1" dirty="0">
                <a:solidFill>
                  <a:srgbClr val="00FF00"/>
                </a:solidFill>
              </a:rPr>
            </a:br>
            <a:r>
              <a:rPr lang="en-US" sz="2400" dirty="0">
                <a:solidFill>
                  <a:srgbClr val="00FF00"/>
                </a:solidFill>
              </a:rPr>
              <a:t>Hit pause, solve the problem, then check your answer.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4FB9BF4-70F5-4635-A7B2-33F27B30D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  <p:sp>
        <p:nvSpPr>
          <p:cNvPr id="4" name="Title 73">
            <a:extLst>
              <a:ext uri="{FF2B5EF4-FFF2-40B4-BE49-F238E27FC236}">
                <a16:creationId xmlns:a16="http://schemas.microsoft.com/office/drawing/2014/main" id="{8C51FBC5-AB34-4584-8797-358F078DDC4B}"/>
              </a:ext>
            </a:extLst>
          </p:cNvPr>
          <p:cNvSpPr txBox="1">
            <a:spLocks/>
          </p:cNvSpPr>
          <p:nvPr/>
        </p:nvSpPr>
        <p:spPr>
          <a:xfrm>
            <a:off x="337103" y="2174548"/>
            <a:ext cx="4646377" cy="207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FFFF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FFC000"/>
                </a:solidFill>
              </a:rPr>
              <a:t>90-10=80</a:t>
            </a:r>
            <a:endParaRPr lang="en-US" sz="2400" dirty="0">
              <a:solidFill>
                <a:srgbClr val="00FF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86F666-F7D1-4C84-B2AD-8356EBDE322B}"/>
              </a:ext>
            </a:extLst>
          </p:cNvPr>
          <p:cNvCxnSpPr>
            <a:cxnSpLocks/>
          </p:cNvCxnSpPr>
          <p:nvPr/>
        </p:nvCxnSpPr>
        <p:spPr>
          <a:xfrm>
            <a:off x="337103" y="3429000"/>
            <a:ext cx="29585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560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AE1E-2250-44BA-BF2A-1040308F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4565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Wow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4000" b="1" dirty="0">
                <a:solidFill>
                  <a:srgbClr val="FFFF00"/>
                </a:solidFill>
              </a:rPr>
              <a:t>I am tired – how bout you?</a:t>
            </a:r>
            <a:br>
              <a:rPr lang="en-US" sz="4000" b="1" dirty="0">
                <a:solidFill>
                  <a:srgbClr val="FFFF00"/>
                </a:solidFill>
              </a:rPr>
            </a:b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00FF00"/>
                </a:solidFill>
              </a:rPr>
              <a:t>Let’s do the puzzle piece</a:t>
            </a:r>
            <a:br>
              <a:rPr lang="en-US" sz="4000" b="1" dirty="0">
                <a:solidFill>
                  <a:srgbClr val="00FF00"/>
                </a:solidFill>
              </a:rPr>
            </a:br>
            <a:r>
              <a:rPr lang="en-US" sz="4000" b="1" dirty="0">
                <a:solidFill>
                  <a:srgbClr val="00FF00"/>
                </a:solidFill>
              </a:rPr>
              <a:t>assessment.</a:t>
            </a:r>
            <a:endParaRPr lang="en-US" sz="1800" b="1" dirty="0">
              <a:solidFill>
                <a:srgbClr val="00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C2CC9-5F89-4D53-8CE3-06D56D653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296" y="-9198"/>
            <a:ext cx="5817704" cy="687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0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18+60= 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Now do the math!</a:t>
            </a: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4400" dirty="0">
                <a:solidFill>
                  <a:srgbClr val="FCF600"/>
                </a:solidFill>
                <a:latin typeface="Comic Sans MS" panose="030F0702030302020204" pitchFamily="66" charset="0"/>
              </a:rPr>
              <a:t>Solve:</a:t>
            </a:r>
            <a:r>
              <a:rPr lang="en-US" sz="4400" b="1" dirty="0">
                <a:solidFill>
                  <a:srgbClr val="FCF600"/>
                </a:solidFill>
                <a:latin typeface="Comic Sans MS" panose="030F0702030302020204" pitchFamily="66" charset="0"/>
              </a:rPr>
              <a:t>  20+60=</a:t>
            </a:r>
            <a:br>
              <a:rPr lang="en-US" sz="3200" b="1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solve 20+60, then resume to check your answer.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0FFC1EC-8967-43DD-B4E0-70C95D6EF17E}"/>
              </a:ext>
            </a:extLst>
          </p:cNvPr>
          <p:cNvSpPr/>
          <p:nvPr/>
        </p:nvSpPr>
        <p:spPr>
          <a:xfrm>
            <a:off x="294466" y="1617294"/>
            <a:ext cx="1124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C9B77E2-2DD2-4238-8A6D-E9177786708A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E7CD5E3-24D3-4BF3-82B5-6C008C1D74AF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CF81917-5FA6-4642-AB3C-181F1F5B13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207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20+60=80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8" y="5176151"/>
            <a:ext cx="8166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Did you get that?  </a:t>
            </a:r>
            <a:b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  <a:t>We will practice again!</a:t>
            </a:r>
            <a:endParaRPr lang="en-US" sz="40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4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2350E86-C63E-48C2-AB0A-70717A945FA2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39+40= 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 </a:t>
            </a:r>
            <a:r>
              <a:rPr lang="en-US" sz="3200" b="1" dirty="0"/>
              <a:t>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Comic Sans MS" panose="030F0702030302020204" pitchFamily="66" charset="0"/>
              </a:rPr>
              <a:t>There is that word round! </a:t>
            </a: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>
                <a:solidFill>
                  <a:srgbClr val="FCF600"/>
                </a:solidFill>
                <a:latin typeface="Comic Sans MS" panose="030F0702030302020204" pitchFamily="66" charset="0"/>
              </a:rPr>
              <a:t>Which one should we round? </a:t>
            </a:r>
          </a:p>
          <a:p>
            <a:br>
              <a:rPr lang="en-US" sz="2400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round it then resume to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102324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39+40=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Now do the math!</a:t>
            </a: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4400" dirty="0">
                <a:solidFill>
                  <a:srgbClr val="FCF600"/>
                </a:solidFill>
                <a:latin typeface="Comic Sans MS" panose="030F0702030302020204" pitchFamily="66" charset="0"/>
              </a:rPr>
              <a:t>Solve:</a:t>
            </a:r>
            <a:r>
              <a:rPr lang="en-US" sz="4400" b="1" dirty="0">
                <a:solidFill>
                  <a:srgbClr val="FCF600"/>
                </a:solidFill>
                <a:latin typeface="Comic Sans MS" panose="030F0702030302020204" pitchFamily="66" charset="0"/>
              </a:rPr>
              <a:t>  40+40=</a:t>
            </a:r>
            <a:br>
              <a:rPr lang="en-US" sz="3200" b="1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solve 40+40, then resume to check your answer.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0FFC1EC-8967-43DD-B4E0-70C95D6EF17E}"/>
              </a:ext>
            </a:extLst>
          </p:cNvPr>
          <p:cNvSpPr/>
          <p:nvPr/>
        </p:nvSpPr>
        <p:spPr>
          <a:xfrm>
            <a:off x="294466" y="1617294"/>
            <a:ext cx="1124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C9B77E2-2DD2-4238-8A6D-E9177786708A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E7CD5E3-24D3-4BF3-82B5-6C008C1D74AF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CF81917-5FA6-4642-AB3C-181F1F5B13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68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Estimate</a:t>
            </a:r>
            <a:r>
              <a:rPr lang="en-US" sz="3200" b="1" dirty="0"/>
              <a:t>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309708" y="2040511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40+40=80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94468" y="5176151"/>
            <a:ext cx="8166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Did you get that?  </a:t>
            </a:r>
            <a:b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US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  <a:t>One more – I love this stuff!</a:t>
            </a:r>
            <a:endParaRPr lang="en-US" sz="40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7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2350E86-C63E-48C2-AB0A-70717A945FA2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11+31= 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About </a:t>
            </a:r>
            <a:r>
              <a:rPr lang="en-US" sz="3200" b="1" dirty="0"/>
              <a:t>how much is this</a:t>
            </a:r>
            <a:endParaRPr lang="en-US" sz="2400" dirty="0">
              <a:solidFill>
                <a:srgbClr val="00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FF00"/>
                </a:solidFill>
                <a:latin typeface="Comic Sans MS" panose="030F0702030302020204" pitchFamily="66" charset="0"/>
              </a:rPr>
              <a:t>There is that word about! </a:t>
            </a:r>
            <a:endParaRPr lang="en-US" sz="28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>
                <a:solidFill>
                  <a:srgbClr val="FCF600"/>
                </a:solidFill>
                <a:latin typeface="Comic Sans MS" panose="030F0702030302020204" pitchFamily="66" charset="0"/>
              </a:rPr>
              <a:t>Which one should we round?</a:t>
            </a:r>
          </a:p>
          <a:p>
            <a:r>
              <a:rPr lang="en-US" sz="2800" b="1" dirty="0">
                <a:solidFill>
                  <a:srgbClr val="FF3399"/>
                </a:solidFill>
                <a:latin typeface="Comic Sans MS" panose="030F0702030302020204" pitchFamily="66" charset="0"/>
              </a:rPr>
              <a:t>Wait – should we round only one?</a:t>
            </a:r>
            <a:r>
              <a:rPr lang="en-US" sz="2800" b="1" dirty="0">
                <a:solidFill>
                  <a:srgbClr val="FCF600"/>
                </a:solidFill>
                <a:latin typeface="Comic Sans MS" panose="030F0702030302020204" pitchFamily="66" charset="0"/>
              </a:rPr>
              <a:t> </a:t>
            </a:r>
            <a:br>
              <a:rPr lang="en-US" sz="2400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round </a:t>
            </a:r>
            <a:r>
              <a:rPr lang="en-US" sz="2400" u="sng" dirty="0">
                <a:solidFill>
                  <a:srgbClr val="00FF00"/>
                </a:solidFill>
                <a:latin typeface="Comic Sans MS" panose="030F0702030302020204" pitchFamily="66" charset="0"/>
              </a:rPr>
              <a:t>both</a:t>
            </a:r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 numbers and re-write the problem.</a:t>
            </a: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Then resume to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141422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CAF32EB-85CE-47A1-852B-A5C58BA4B128}"/>
              </a:ext>
            </a:extLst>
          </p:cNvPr>
          <p:cNvSpPr/>
          <p:nvPr/>
        </p:nvSpPr>
        <p:spPr>
          <a:xfrm>
            <a:off x="0" y="0"/>
            <a:ext cx="12192000" cy="15849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73">
            <a:extLst>
              <a:ext uri="{FF2B5EF4-FFF2-40B4-BE49-F238E27FC236}">
                <a16:creationId xmlns:a16="http://schemas.microsoft.com/office/drawing/2014/main" id="{8DDF0448-722F-4882-BE74-D3FB113C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504001"/>
            <a:ext cx="8988680" cy="1183513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3399"/>
                </a:solidFill>
              </a:rPr>
              <a:t>Round</a:t>
            </a:r>
            <a:r>
              <a:rPr lang="en-US" sz="3200" b="1" dirty="0"/>
              <a:t> to solve this problem.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ADA285-188E-426A-AF57-0CE30D96256F}"/>
              </a:ext>
            </a:extLst>
          </p:cNvPr>
          <p:cNvSpPr/>
          <p:nvPr/>
        </p:nvSpPr>
        <p:spPr>
          <a:xfrm>
            <a:off x="294467" y="2040512"/>
            <a:ext cx="49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11+31=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28A7C0-3ADB-4F2C-8A67-11B01825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14" y="774915"/>
            <a:ext cx="5154385" cy="6093024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7C404B0-058D-4B4C-BF83-17CD1417A0DD}"/>
              </a:ext>
            </a:extLst>
          </p:cNvPr>
          <p:cNvSpPr/>
          <p:nvPr/>
        </p:nvSpPr>
        <p:spPr>
          <a:xfrm>
            <a:off x="276479" y="3965261"/>
            <a:ext cx="89886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mic Sans MS" panose="030F0702030302020204" pitchFamily="66" charset="0"/>
              </a:rPr>
              <a:t>Now do the math!</a:t>
            </a: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4400" dirty="0">
                <a:solidFill>
                  <a:srgbClr val="FCF600"/>
                </a:solidFill>
                <a:latin typeface="Comic Sans MS" panose="030F0702030302020204" pitchFamily="66" charset="0"/>
              </a:rPr>
              <a:t>Solve:</a:t>
            </a:r>
            <a:r>
              <a:rPr lang="en-US" sz="4400" b="1" dirty="0">
                <a:solidFill>
                  <a:srgbClr val="FCF600"/>
                </a:solidFill>
                <a:latin typeface="Comic Sans MS" panose="030F0702030302020204" pitchFamily="66" charset="0"/>
              </a:rPr>
              <a:t>  10+30=</a:t>
            </a:r>
            <a:br>
              <a:rPr lang="en-US" sz="3200" b="1" dirty="0">
                <a:solidFill>
                  <a:srgbClr val="FCF60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rgbClr val="FCF6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Hit Pause, solve 10+30, then resume to check your answer.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F4466D-1512-4210-88B6-7E5BAF001C6F}"/>
              </a:ext>
            </a:extLst>
          </p:cNvPr>
          <p:cNvSpPr/>
          <p:nvPr/>
        </p:nvSpPr>
        <p:spPr>
          <a:xfrm>
            <a:off x="294466" y="1617294"/>
            <a:ext cx="11240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A4F6F3-B89E-4BCE-865F-21C6476E3D5F}"/>
              </a:ext>
            </a:extLst>
          </p:cNvPr>
          <p:cNvGrpSpPr/>
          <p:nvPr/>
        </p:nvGrpSpPr>
        <p:grpSpPr>
          <a:xfrm>
            <a:off x="363725" y="2430652"/>
            <a:ext cx="879835" cy="944880"/>
            <a:chOff x="294468" y="2270760"/>
            <a:chExt cx="879835" cy="94488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66C142-5664-4BC8-A4CB-A7C6E4831011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AD1F5D5-33DC-4180-9E94-BF9ED3EEC5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9BF8CDF-D3EF-4054-AC8F-4E45857C6FC2}"/>
              </a:ext>
            </a:extLst>
          </p:cNvPr>
          <p:cNvSpPr/>
          <p:nvPr/>
        </p:nvSpPr>
        <p:spPr>
          <a:xfrm>
            <a:off x="1243559" y="1617294"/>
            <a:ext cx="17645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+30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55E0FA-5AB1-4F9F-B535-43BC4B34B420}"/>
              </a:ext>
            </a:extLst>
          </p:cNvPr>
          <p:cNvGrpSpPr/>
          <p:nvPr/>
        </p:nvGrpSpPr>
        <p:grpSpPr>
          <a:xfrm>
            <a:off x="1728985" y="2430652"/>
            <a:ext cx="879835" cy="944880"/>
            <a:chOff x="294468" y="2270760"/>
            <a:chExt cx="879835" cy="94488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E55B83F-98F6-417E-AB89-92C4C06F2746}"/>
                </a:ext>
              </a:extLst>
            </p:cNvPr>
            <p:cNvCxnSpPr/>
            <p:nvPr/>
          </p:nvCxnSpPr>
          <p:spPr>
            <a:xfrm>
              <a:off x="294468" y="2270760"/>
              <a:ext cx="879835" cy="944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F5B5E4-1FE5-4BD6-A983-34D6710920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468" y="2538718"/>
              <a:ext cx="879835" cy="523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23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e 3 Template.potx" id="{01809031-532A-41DF-B161-C51AD57ED765}" vid="{765C38F6-FCCA-48D7-AB98-B205AE9FD5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765</Words>
  <Application>Microsoft Office PowerPoint</Application>
  <PresentationFormat>Widescreen</PresentationFormat>
  <Paragraphs>184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Comic Sans MS</vt:lpstr>
      <vt:lpstr>Office Theme</vt:lpstr>
      <vt:lpstr>Good Morning!  Today we will work on counting in  sets of ten again, and we will also look for our new favorite words:  Estimate Round About Almost</vt:lpstr>
      <vt:lpstr>Estimate this problem.</vt:lpstr>
      <vt:lpstr>Estimate this problem.</vt:lpstr>
      <vt:lpstr>Estimate this problem.</vt:lpstr>
      <vt:lpstr>Round to solve this problem.</vt:lpstr>
      <vt:lpstr>Round to solve this problem.</vt:lpstr>
      <vt:lpstr>Estimate this problem.</vt:lpstr>
      <vt:lpstr>About how much is this</vt:lpstr>
      <vt:lpstr>Round to solve this problem.</vt:lpstr>
      <vt:lpstr>Estimate this problem.</vt:lpstr>
      <vt:lpstr>Round to solve this problem.</vt:lpstr>
      <vt:lpstr>Round to solve this problem.</vt:lpstr>
      <vt:lpstr>Round to solve this problem.</vt:lpstr>
      <vt:lpstr>Estimate this problem.</vt:lpstr>
      <vt:lpstr>Estimate this problem.</vt:lpstr>
      <vt:lpstr>Estimate this problem.</vt:lpstr>
      <vt:lpstr>Round to solve this problem.</vt:lpstr>
      <vt:lpstr>Round to solve this problem.</vt:lpstr>
      <vt:lpstr>Round to solve this problem.</vt:lpstr>
      <vt:lpstr>Round to solve this problem.</vt:lpstr>
      <vt:lpstr>Let’s practice    62+28=    Hit pause, round both numbers, re-write the problem, solve, then check your answer.</vt:lpstr>
      <vt:lpstr>     62+28=   62+28= about 90 sixty-two plus twenty-eight equals about ninety.</vt:lpstr>
      <vt:lpstr>Let’s practice    57-41=    Hit pause, round both numbers and  re-write the problem.  Then check your answer.</vt:lpstr>
      <vt:lpstr>     57-41=     </vt:lpstr>
      <vt:lpstr>     51-19=  </vt:lpstr>
      <vt:lpstr>     51-19=  </vt:lpstr>
      <vt:lpstr>Let’s practice    88-8=    Hit pause, round both numbers and  re-write the problem.  Then check your answer.</vt:lpstr>
      <vt:lpstr>     88-8=     Hit pause, solve the problem, then check your answer.</vt:lpstr>
      <vt:lpstr>Wow  I am tired – how bout you?  Let’s do the puzzle piece assessment.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LJ’</dc:title>
  <dc:creator>lynn cronin</dc:creator>
  <cp:lastModifiedBy>lynn cronin</cp:lastModifiedBy>
  <cp:revision>53</cp:revision>
  <dcterms:created xsi:type="dcterms:W3CDTF">2020-10-02T18:30:57Z</dcterms:created>
  <dcterms:modified xsi:type="dcterms:W3CDTF">2020-10-08T21:57:58Z</dcterms:modified>
</cp:coreProperties>
</file>