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0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62" autoAdjust="0"/>
  </p:normalViewPr>
  <p:slideViewPr>
    <p:cSldViewPr>
      <p:cViewPr>
        <p:scale>
          <a:sx n="60" d="100"/>
          <a:sy n="60" d="100"/>
        </p:scale>
        <p:origin x="-1620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F3DFC1-AC37-452F-A91B-FEDAC3CFAB24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FA7E7C-DEB2-4210-B37C-C61CF72B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46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F3DFC1-AC37-452F-A91B-FEDAC3CFAB24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FA7E7C-DEB2-4210-B37C-C61CF72B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908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F3DFC1-AC37-452F-A91B-FEDAC3CFAB24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FA7E7C-DEB2-4210-B37C-C61CF72B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600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F3DFC1-AC37-452F-A91B-FEDAC3CFAB24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FA7E7C-DEB2-4210-B37C-C61CF72B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608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F3DFC1-AC37-452F-A91B-FEDAC3CFAB24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FA7E7C-DEB2-4210-B37C-C61CF72B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79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3810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F3DFC1-AC37-452F-A91B-FEDAC3CFAB24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FA7E7C-DEB2-4210-B37C-C61CF72B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191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rgbClr val="0075B7"/>
            </a:gs>
            <a:gs pos="45000">
              <a:srgbClr val="DDEDF5"/>
            </a:gs>
            <a:gs pos="0">
              <a:schemeClr val="tx1"/>
            </a:gs>
            <a:gs pos="100000">
              <a:schemeClr val="bg2">
                <a:shade val="20000"/>
                <a:satMod val="255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776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Unit 1 Week 2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Concentrate on marking words for digraphs, </a:t>
            </a:r>
            <a:r>
              <a:rPr lang="en-US" sz="2400" dirty="0" err="1" smtClean="0">
                <a:solidFill>
                  <a:schemeClr val="bg1"/>
                </a:solidFill>
              </a:rPr>
              <a:t>trigraphs</a:t>
            </a:r>
            <a:r>
              <a:rPr lang="en-US" sz="2400" dirty="0" smtClean="0">
                <a:solidFill>
                  <a:schemeClr val="bg1"/>
                </a:solidFill>
              </a:rPr>
              <a:t> and closed syllables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Look over the Unit 1 Trick Words.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9200" y="1066800"/>
            <a:ext cx="67056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0" dirty="0" err="1" smtClean="0">
                <a:latin typeface="Arial Black" panose="020B0A04020102020204" pitchFamily="34" charset="0"/>
              </a:rPr>
              <a:t>Fundations</a:t>
            </a:r>
            <a:r>
              <a:rPr lang="en-US" sz="5000" dirty="0" smtClean="0">
                <a:latin typeface="Arial Black" panose="020B0A04020102020204" pitchFamily="34" charset="0"/>
              </a:rPr>
              <a:t> Level 3</a:t>
            </a:r>
            <a:endParaRPr lang="en-US" sz="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0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1500" kern="1200" dirty="0" smtClean="0"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stretch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83176"/>
            <a:ext cx="509004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Does it have blends digraphs or </a:t>
            </a:r>
            <a:r>
              <a:rPr lang="en-US" sz="2200" b="1" dirty="0" err="1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trigraphs</a:t>
            </a:r>
            <a:r>
              <a:rPr lang="en-US" sz="22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sz="22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0" y="380998"/>
            <a:ext cx="2372829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Yes</a:t>
            </a:r>
            <a:r>
              <a:rPr lang="en-US" sz="22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two </a:t>
            </a:r>
            <a:r>
              <a:rPr lang="en-US" sz="2200" b="1" dirty="0" err="1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trigraphs</a:t>
            </a:r>
            <a:endParaRPr lang="en-US" sz="22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198" y="961367"/>
            <a:ext cx="3713261" cy="67710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it a closed </a:t>
            </a:r>
            <a:r>
              <a:rPr lang="en-US" sz="22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syllable? 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One 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short 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vowel 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followed by at least one consonant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81600" y="990600"/>
            <a:ext cx="2269083" cy="67710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Yes 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short vowel </a:t>
            </a:r>
            <a:b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followed by a consonant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52600" y="1828800"/>
            <a:ext cx="1369029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Mark it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692031" y="4191000"/>
            <a:ext cx="5758652" cy="1865531"/>
            <a:chOff x="2819400" y="2895600"/>
            <a:chExt cx="3581400" cy="1865531"/>
          </a:xfrm>
        </p:grpSpPr>
        <p:sp>
          <p:nvSpPr>
            <p:cNvPr id="12" name="Arc 11"/>
            <p:cNvSpPr/>
            <p:nvPr/>
          </p:nvSpPr>
          <p:spPr>
            <a:xfrm flipV="1">
              <a:off x="2819400" y="2895600"/>
              <a:ext cx="3581400" cy="1295400"/>
            </a:xfrm>
            <a:prstGeom prst="arc">
              <a:avLst>
                <a:gd name="adj1" fmla="val 10712192"/>
                <a:gd name="adj2" fmla="val 0"/>
              </a:avLst>
            </a:prstGeom>
            <a:noFill/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445272" y="4114800"/>
              <a:ext cx="431528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chemeClr val="bg1"/>
                  </a:solidFill>
                </a:rPr>
                <a:t>C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752600" y="4886178"/>
            <a:ext cx="5562600" cy="0"/>
            <a:chOff x="1219200" y="4886178"/>
            <a:chExt cx="5562600" cy="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4466793" y="4886178"/>
              <a:ext cx="2109882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219200" y="4886178"/>
              <a:ext cx="2133600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943600" y="4886178"/>
              <a:ext cx="838200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70217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1500" kern="1200" dirty="0" smtClean="0"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skunk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383176"/>
            <a:ext cx="509004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Does it have blends digraphs or </a:t>
            </a:r>
            <a:r>
              <a:rPr lang="en-US" sz="2200" b="1" dirty="0" err="1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trigraphs</a:t>
            </a:r>
            <a:r>
              <a:rPr lang="en-US" sz="22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sz="22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62600" y="380998"/>
            <a:ext cx="2758127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Yes</a:t>
            </a:r>
            <a:r>
              <a:rPr lang="en-US" sz="22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Mark </a:t>
            </a:r>
            <a: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blend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9198" y="961367"/>
            <a:ext cx="3713261" cy="67710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it a closed </a:t>
            </a:r>
            <a:r>
              <a:rPr lang="en-US" sz="22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syllable? 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One 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short 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vowel 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followed by at least one consonant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81600" y="990600"/>
            <a:ext cx="2269083" cy="67710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Yes</a:t>
            </a:r>
            <a: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short vowel </a:t>
            </a:r>
            <a:b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followed by a consonant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600" y="1828800"/>
            <a:ext cx="1369029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Mark it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979914" y="4191000"/>
            <a:ext cx="5106686" cy="1752600"/>
            <a:chOff x="2819400" y="3008531"/>
            <a:chExt cx="3581400" cy="1752600"/>
          </a:xfrm>
        </p:grpSpPr>
        <p:sp>
          <p:nvSpPr>
            <p:cNvPr id="9" name="Arc 8"/>
            <p:cNvSpPr/>
            <p:nvPr/>
          </p:nvSpPr>
          <p:spPr>
            <a:xfrm flipV="1">
              <a:off x="2819400" y="3008531"/>
              <a:ext cx="3581400" cy="1094601"/>
            </a:xfrm>
            <a:prstGeom prst="arc">
              <a:avLst>
                <a:gd name="adj1" fmla="val 10712192"/>
                <a:gd name="adj2" fmla="val 0"/>
              </a:avLst>
            </a:prstGeom>
            <a:noFill/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45272" y="4114800"/>
              <a:ext cx="431528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chemeClr val="bg1"/>
                  </a:solidFill>
                </a:rPr>
                <a:t>C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209800" y="4876800"/>
            <a:ext cx="1905000" cy="0"/>
            <a:chOff x="4800600" y="3886200"/>
            <a:chExt cx="1905000" cy="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4800600" y="3886200"/>
              <a:ext cx="838200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771120" y="3886200"/>
              <a:ext cx="934480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44343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1500" kern="1200" dirty="0" smtClean="0"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child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383176"/>
            <a:ext cx="509004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Does it have blends digraphs or </a:t>
            </a:r>
            <a:r>
              <a:rPr lang="en-US" sz="2200" b="1" dirty="0" err="1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trigraphs</a:t>
            </a:r>
            <a:r>
              <a:rPr lang="en-US" sz="22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sz="22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62600" y="380998"/>
            <a:ext cx="2982740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Yes</a:t>
            </a:r>
            <a:r>
              <a:rPr lang="en-US" sz="22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Mark </a:t>
            </a:r>
            <a: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2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digraph</a:t>
            </a:r>
            <a:endParaRPr lang="en-US" sz="22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198" y="961367"/>
            <a:ext cx="3713261" cy="67710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it a closed </a:t>
            </a:r>
            <a:r>
              <a:rPr lang="en-US" sz="22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syllable? 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One 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short 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vowel 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followed by at least one consonant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81600" y="990600"/>
            <a:ext cx="2134815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No 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the vowel is long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600" y="1828800"/>
            <a:ext cx="1369029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Mark it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064699" y="4191000"/>
            <a:ext cx="5013316" cy="1865531"/>
            <a:chOff x="2819400" y="2895600"/>
            <a:chExt cx="3581400" cy="1865531"/>
          </a:xfrm>
        </p:grpSpPr>
        <p:sp>
          <p:nvSpPr>
            <p:cNvPr id="9" name="Arc 8"/>
            <p:cNvSpPr/>
            <p:nvPr/>
          </p:nvSpPr>
          <p:spPr>
            <a:xfrm flipV="1">
              <a:off x="2819400" y="2895600"/>
              <a:ext cx="3581400" cy="1295400"/>
            </a:xfrm>
            <a:prstGeom prst="arc">
              <a:avLst>
                <a:gd name="adj1" fmla="val 10712192"/>
                <a:gd name="adj2" fmla="val 0"/>
              </a:avLst>
            </a:prstGeom>
            <a:noFill/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45272" y="4114800"/>
              <a:ext cx="431528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chemeClr val="bg1"/>
                  </a:solidFill>
                </a:rPr>
                <a:t>C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697424" y="4886178"/>
            <a:ext cx="1873933" cy="0"/>
            <a:chOff x="2164024" y="4886178"/>
            <a:chExt cx="1873933" cy="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2164024" y="4886178"/>
              <a:ext cx="762000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743200" y="4886178"/>
              <a:ext cx="1294757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4191000" y="5325070"/>
            <a:ext cx="646331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673852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7000">
              <a:srgbClr val="0075B7"/>
            </a:gs>
            <a:gs pos="6000">
              <a:srgbClr val="DDEDF5"/>
            </a:gs>
            <a:gs pos="0">
              <a:schemeClr val="tx1"/>
            </a:gs>
            <a:gs pos="100000">
              <a:schemeClr val="bg2">
                <a:shade val="20000"/>
                <a:satMod val="25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762000" y="1295400"/>
            <a:ext cx="3429000" cy="1219200"/>
          </a:xfrm>
        </p:spPr>
        <p:txBody>
          <a:bodyPr>
            <a:normAutofit/>
          </a:bodyPr>
          <a:lstStyle/>
          <a:p>
            <a:r>
              <a:rPr lang="en-US" sz="6500" dirty="0" smtClean="0">
                <a:latin typeface="Arial Black" panose="020B0A04020102020204" pitchFamily="34" charset="0"/>
              </a:rPr>
              <a:t>again</a:t>
            </a:r>
            <a:endParaRPr lang="en-US" sz="6500" dirty="0">
              <a:latin typeface="Arial Black" panose="020B0A04020102020204" pitchFamily="34" charset="0"/>
            </a:endParaRPr>
          </a:p>
        </p:txBody>
      </p:sp>
      <p:sp>
        <p:nvSpPr>
          <p:cNvPr id="19" name="Title 13"/>
          <p:cNvSpPr txBox="1">
            <a:spLocks/>
          </p:cNvSpPr>
          <p:nvPr/>
        </p:nvSpPr>
        <p:spPr>
          <a:xfrm>
            <a:off x="304800" y="381000"/>
            <a:ext cx="85344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Know these trick words!</a:t>
            </a:r>
            <a:endParaRPr lang="en-US" sz="72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Title 13"/>
          <p:cNvSpPr txBox="1">
            <a:spLocks/>
          </p:cNvSpPr>
          <p:nvPr/>
        </p:nvSpPr>
        <p:spPr>
          <a:xfrm>
            <a:off x="609600" y="2667000"/>
            <a:ext cx="3733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7200" dirty="0">
              <a:latin typeface="Arial Black" panose="020B0A04020102020204" pitchFamily="34" charset="0"/>
            </a:endParaRPr>
          </a:p>
        </p:txBody>
      </p:sp>
      <p:sp>
        <p:nvSpPr>
          <p:cNvPr id="22" name="Title 13"/>
          <p:cNvSpPr txBox="1">
            <a:spLocks/>
          </p:cNvSpPr>
          <p:nvPr/>
        </p:nvSpPr>
        <p:spPr>
          <a:xfrm>
            <a:off x="762000" y="2590800"/>
            <a:ext cx="34290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500" dirty="0" smtClean="0">
                <a:latin typeface="Arial Black" panose="020B0A04020102020204" pitchFamily="34" charset="0"/>
              </a:rPr>
              <a:t>friend</a:t>
            </a:r>
            <a:endParaRPr lang="en-US" sz="6500" dirty="0">
              <a:latin typeface="Arial Black" panose="020B0A04020102020204" pitchFamily="34" charset="0"/>
            </a:endParaRPr>
          </a:p>
        </p:txBody>
      </p:sp>
      <p:sp>
        <p:nvSpPr>
          <p:cNvPr id="23" name="Title 13"/>
          <p:cNvSpPr txBox="1">
            <a:spLocks/>
          </p:cNvSpPr>
          <p:nvPr/>
        </p:nvSpPr>
        <p:spPr>
          <a:xfrm>
            <a:off x="762000" y="3962400"/>
            <a:ext cx="34290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500" dirty="0" smtClean="0">
                <a:latin typeface="Arial Black" panose="020B0A04020102020204" pitchFamily="34" charset="0"/>
              </a:rPr>
              <a:t>put</a:t>
            </a:r>
            <a:endParaRPr lang="en-US" sz="6500" dirty="0">
              <a:latin typeface="Arial Black" panose="020B0A04020102020204" pitchFamily="34" charset="0"/>
            </a:endParaRPr>
          </a:p>
        </p:txBody>
      </p:sp>
      <p:sp>
        <p:nvSpPr>
          <p:cNvPr id="24" name="Title 13"/>
          <p:cNvSpPr txBox="1">
            <a:spLocks/>
          </p:cNvSpPr>
          <p:nvPr/>
        </p:nvSpPr>
        <p:spPr>
          <a:xfrm>
            <a:off x="762000" y="5334000"/>
            <a:ext cx="34290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500" dirty="0" smtClean="0">
                <a:latin typeface="Arial Black" panose="020B0A04020102020204" pitchFamily="34" charset="0"/>
              </a:rPr>
              <a:t>want</a:t>
            </a:r>
            <a:endParaRPr lang="en-US" sz="6500" dirty="0">
              <a:latin typeface="Arial Black" panose="020B0A04020102020204" pitchFamily="34" charset="0"/>
            </a:endParaRPr>
          </a:p>
        </p:txBody>
      </p:sp>
      <p:sp>
        <p:nvSpPr>
          <p:cNvPr id="25" name="Title 13"/>
          <p:cNvSpPr txBox="1">
            <a:spLocks/>
          </p:cNvSpPr>
          <p:nvPr/>
        </p:nvSpPr>
        <p:spPr>
          <a:xfrm>
            <a:off x="5029200" y="1295400"/>
            <a:ext cx="34290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500" dirty="0" smtClean="0">
                <a:latin typeface="Arial Black" panose="020B0A04020102020204" pitchFamily="34" charset="0"/>
              </a:rPr>
              <a:t>from</a:t>
            </a:r>
            <a:endParaRPr lang="en-US" sz="6500" dirty="0">
              <a:latin typeface="Arial Black" panose="020B0A04020102020204" pitchFamily="34" charset="0"/>
            </a:endParaRPr>
          </a:p>
        </p:txBody>
      </p:sp>
      <p:sp>
        <p:nvSpPr>
          <p:cNvPr id="26" name="Title 13"/>
          <p:cNvSpPr txBox="1">
            <a:spLocks/>
          </p:cNvSpPr>
          <p:nvPr/>
        </p:nvSpPr>
        <p:spPr>
          <a:xfrm>
            <a:off x="5029200" y="2590800"/>
            <a:ext cx="34290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500" dirty="0" smtClean="0">
                <a:latin typeface="Arial Black" panose="020B0A04020102020204" pitchFamily="34" charset="0"/>
              </a:rPr>
              <a:t>was</a:t>
            </a:r>
            <a:endParaRPr lang="en-US" sz="6500" dirty="0">
              <a:latin typeface="Arial Black" panose="020B0A04020102020204" pitchFamily="34" charset="0"/>
            </a:endParaRPr>
          </a:p>
        </p:txBody>
      </p:sp>
      <p:sp>
        <p:nvSpPr>
          <p:cNvPr id="27" name="Title 13"/>
          <p:cNvSpPr txBox="1">
            <a:spLocks/>
          </p:cNvSpPr>
          <p:nvPr/>
        </p:nvSpPr>
        <p:spPr>
          <a:xfrm>
            <a:off x="5029200" y="3962400"/>
            <a:ext cx="34290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500" dirty="0" smtClean="0">
                <a:latin typeface="Arial Black" panose="020B0A04020102020204" pitchFamily="34" charset="0"/>
              </a:rPr>
              <a:t>month</a:t>
            </a:r>
            <a:endParaRPr lang="en-US" sz="6500" dirty="0">
              <a:latin typeface="Arial Black" panose="020B0A04020102020204" pitchFamily="34" charset="0"/>
            </a:endParaRPr>
          </a:p>
        </p:txBody>
      </p:sp>
      <p:sp>
        <p:nvSpPr>
          <p:cNvPr id="28" name="Title 13"/>
          <p:cNvSpPr txBox="1">
            <a:spLocks/>
          </p:cNvSpPr>
          <p:nvPr/>
        </p:nvSpPr>
        <p:spPr>
          <a:xfrm>
            <a:off x="5029200" y="5334000"/>
            <a:ext cx="34290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500" dirty="0" smtClean="0">
                <a:latin typeface="Arial Black" panose="020B0A04020102020204" pitchFamily="34" charset="0"/>
              </a:rPr>
              <a:t>when</a:t>
            </a:r>
            <a:endParaRPr lang="en-US" sz="65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324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1500" kern="1200" dirty="0" smtClean="0"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cold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383176"/>
            <a:ext cx="509004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Does it have blends digraphs or </a:t>
            </a:r>
            <a:r>
              <a:rPr lang="en-US" sz="2200" b="1" dirty="0" err="1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trigraphs</a:t>
            </a:r>
            <a:r>
              <a:rPr lang="en-US" sz="22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sz="22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62600" y="380998"/>
            <a:ext cx="2758127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Yes</a:t>
            </a:r>
            <a:r>
              <a:rPr lang="en-US" sz="22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Mark </a:t>
            </a:r>
            <a: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blend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9198" y="961367"/>
            <a:ext cx="3713261" cy="67710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it a closed </a:t>
            </a:r>
            <a:r>
              <a:rPr lang="en-US" sz="22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syllable? 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One 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short 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vowel 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followed by at least one consonant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81600" y="990600"/>
            <a:ext cx="2358018" cy="67710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No</a:t>
            </a:r>
            <a: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because the vowel is long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52600" y="1828800"/>
            <a:ext cx="1369029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Mark it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819400" y="4191000"/>
            <a:ext cx="3581400" cy="1752600"/>
            <a:chOff x="2819400" y="3008531"/>
            <a:chExt cx="3581400" cy="1752600"/>
          </a:xfrm>
        </p:grpSpPr>
        <p:sp>
          <p:nvSpPr>
            <p:cNvPr id="8" name="Arc 7"/>
            <p:cNvSpPr/>
            <p:nvPr/>
          </p:nvSpPr>
          <p:spPr>
            <a:xfrm flipV="1">
              <a:off x="2819400" y="3008531"/>
              <a:ext cx="3581400" cy="1094601"/>
            </a:xfrm>
            <a:prstGeom prst="arc">
              <a:avLst>
                <a:gd name="adj1" fmla="val 10712192"/>
                <a:gd name="adj2" fmla="val 0"/>
              </a:avLst>
            </a:prstGeom>
            <a:noFill/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45272" y="4114800"/>
              <a:ext cx="431528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chemeClr val="bg1"/>
                  </a:solidFill>
                </a:rPr>
                <a:t>C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382869" y="5172670"/>
            <a:ext cx="646331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4800600" y="4876800"/>
            <a:ext cx="1371600" cy="0"/>
            <a:chOff x="4800600" y="3886200"/>
            <a:chExt cx="1371600" cy="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4800600" y="3886200"/>
              <a:ext cx="457200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496850" y="3886200"/>
              <a:ext cx="675350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81853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1500" kern="1200" dirty="0" smtClean="0"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bring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437114" y="4191000"/>
            <a:ext cx="4268486" cy="1865531"/>
            <a:chOff x="2819400" y="2895600"/>
            <a:chExt cx="3581400" cy="1865531"/>
          </a:xfrm>
        </p:grpSpPr>
        <p:sp>
          <p:nvSpPr>
            <p:cNvPr id="9" name="Arc 8"/>
            <p:cNvSpPr/>
            <p:nvPr/>
          </p:nvSpPr>
          <p:spPr>
            <a:xfrm flipV="1">
              <a:off x="2819400" y="2895600"/>
              <a:ext cx="3581400" cy="1295400"/>
            </a:xfrm>
            <a:prstGeom prst="arc">
              <a:avLst>
                <a:gd name="adj1" fmla="val 10712192"/>
                <a:gd name="adj2" fmla="val 0"/>
              </a:avLst>
            </a:prstGeom>
            <a:noFill/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45272" y="4114800"/>
              <a:ext cx="431528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chemeClr val="bg1"/>
                  </a:solidFill>
                </a:rPr>
                <a:t>C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81000" y="383176"/>
            <a:ext cx="509004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Does it have blends digraphs or </a:t>
            </a:r>
            <a:r>
              <a:rPr lang="en-US" sz="2200" b="1" dirty="0" err="1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trigraphs</a:t>
            </a:r>
            <a:r>
              <a:rPr lang="en-US" sz="22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sz="22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62600" y="380998"/>
            <a:ext cx="2758127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Yes</a:t>
            </a:r>
            <a:r>
              <a:rPr lang="en-US" sz="22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Mark </a:t>
            </a:r>
            <a: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blend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19198" y="961367"/>
            <a:ext cx="3713261" cy="67710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it a closed </a:t>
            </a:r>
            <a:r>
              <a:rPr lang="en-US" sz="22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syllable? 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One 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short 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vowel 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followed by at least one consonant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81600" y="990600"/>
            <a:ext cx="2269083" cy="67710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Yes 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short vowel </a:t>
            </a:r>
            <a:b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followed by a consonant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52600" y="1828800"/>
            <a:ext cx="1369029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Mark it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590800" y="4876800"/>
            <a:ext cx="1524000" cy="0"/>
            <a:chOff x="4648200" y="3886200"/>
            <a:chExt cx="1524000" cy="0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4648200" y="3886200"/>
              <a:ext cx="848650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638800" y="3886200"/>
              <a:ext cx="533400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77666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1500" kern="1200" dirty="0" smtClean="0"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shrink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383176"/>
            <a:ext cx="509004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Does it have blends digraphs or </a:t>
            </a:r>
            <a:r>
              <a:rPr lang="en-US" sz="2200" b="1" dirty="0" err="1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trigraphs</a:t>
            </a:r>
            <a:r>
              <a:rPr lang="en-US" sz="22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sz="22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62600" y="380998"/>
            <a:ext cx="3030830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Yes</a:t>
            </a:r>
            <a:r>
              <a:rPr lang="en-US" sz="22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Mark </a:t>
            </a:r>
            <a: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200" b="1" dirty="0" err="1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trigraph</a:t>
            </a:r>
            <a:endParaRPr lang="en-US" sz="22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198" y="961367"/>
            <a:ext cx="3713261" cy="67710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it a closed </a:t>
            </a:r>
            <a:r>
              <a:rPr lang="en-US" sz="22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syllable? 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One 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short 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vowel 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followed by at least one consonant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53000" y="914400"/>
            <a:ext cx="2269083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Yes</a:t>
            </a:r>
            <a:r>
              <a:rPr lang="en-US" sz="24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 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short vowel </a:t>
            </a:r>
            <a:b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followed by a consonant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600" y="1828800"/>
            <a:ext cx="1369029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Mark it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064699" y="4191000"/>
            <a:ext cx="5013316" cy="1865531"/>
            <a:chOff x="2819400" y="2895600"/>
            <a:chExt cx="3581400" cy="1865531"/>
          </a:xfrm>
        </p:grpSpPr>
        <p:sp>
          <p:nvSpPr>
            <p:cNvPr id="9" name="Arc 8"/>
            <p:cNvSpPr/>
            <p:nvPr/>
          </p:nvSpPr>
          <p:spPr>
            <a:xfrm flipV="1">
              <a:off x="2819400" y="2895600"/>
              <a:ext cx="3581400" cy="1295400"/>
            </a:xfrm>
            <a:prstGeom prst="arc">
              <a:avLst>
                <a:gd name="adj1" fmla="val 10712192"/>
                <a:gd name="adj2" fmla="val 0"/>
              </a:avLst>
            </a:prstGeom>
            <a:noFill/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45272" y="4114800"/>
              <a:ext cx="431528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chemeClr val="bg1"/>
                  </a:solidFill>
                </a:rPr>
                <a:t>C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164024" y="4886178"/>
            <a:ext cx="2468041" cy="0"/>
            <a:chOff x="2164024" y="4886178"/>
            <a:chExt cx="2468041" cy="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2164024" y="4886178"/>
              <a:ext cx="762000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075828" y="4886178"/>
              <a:ext cx="810372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008090" y="4886178"/>
              <a:ext cx="623975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46000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1500" kern="1200" dirty="0" smtClean="0"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cramp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383176"/>
            <a:ext cx="509004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Does it have blends digraphs or </a:t>
            </a:r>
            <a:r>
              <a:rPr lang="en-US" sz="2200" b="1" dirty="0" err="1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trigraphs</a:t>
            </a:r>
            <a:r>
              <a:rPr lang="en-US" sz="22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sz="22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62600" y="380998"/>
            <a:ext cx="2758127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Yes</a:t>
            </a:r>
            <a:r>
              <a:rPr lang="en-US" sz="22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Mark </a:t>
            </a:r>
            <a: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blend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9198" y="961367"/>
            <a:ext cx="3713261" cy="67710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it a closed </a:t>
            </a:r>
            <a:r>
              <a:rPr lang="en-US" sz="22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syllable? 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One 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short 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vowel 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followed by at least one consonant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81600" y="990600"/>
            <a:ext cx="2269083" cy="67710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Yes 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short vowel </a:t>
            </a:r>
            <a:b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followed by a consonant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600" y="1828800"/>
            <a:ext cx="1369029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Mark it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064699" y="4191000"/>
            <a:ext cx="5013316" cy="1865531"/>
            <a:chOff x="2819400" y="2895600"/>
            <a:chExt cx="3581400" cy="1865531"/>
          </a:xfrm>
        </p:grpSpPr>
        <p:sp>
          <p:nvSpPr>
            <p:cNvPr id="9" name="Arc 8"/>
            <p:cNvSpPr/>
            <p:nvPr/>
          </p:nvSpPr>
          <p:spPr>
            <a:xfrm flipV="1">
              <a:off x="2819400" y="2895600"/>
              <a:ext cx="3581400" cy="1295400"/>
            </a:xfrm>
            <a:prstGeom prst="arc">
              <a:avLst>
                <a:gd name="adj1" fmla="val 10712192"/>
                <a:gd name="adj2" fmla="val 0"/>
              </a:avLst>
            </a:prstGeom>
            <a:noFill/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45272" y="4114800"/>
              <a:ext cx="431528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chemeClr val="bg1"/>
                  </a:solidFill>
                </a:rPr>
                <a:t>C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164024" y="4886178"/>
            <a:ext cx="1493576" cy="0"/>
            <a:chOff x="2164024" y="4886178"/>
            <a:chExt cx="1493576" cy="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2164024" y="4886178"/>
              <a:ext cx="762000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075828" y="4886178"/>
              <a:ext cx="581772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341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1500" kern="1200" dirty="0" smtClean="0"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blind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383176"/>
            <a:ext cx="509004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Does it have blends digraphs or </a:t>
            </a:r>
            <a:r>
              <a:rPr lang="en-US" sz="2200" b="1" dirty="0" err="1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trigraphs</a:t>
            </a:r>
            <a:r>
              <a:rPr lang="en-US" sz="22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sz="22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62600" y="380998"/>
            <a:ext cx="2758127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Yes</a:t>
            </a:r>
            <a:r>
              <a:rPr lang="en-US" sz="22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Mark </a:t>
            </a:r>
            <a: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blend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9198" y="961367"/>
            <a:ext cx="3713261" cy="67710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it a closed </a:t>
            </a:r>
            <a:r>
              <a:rPr lang="en-US" sz="22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syllable? 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One 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short 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vowel 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followed by at least one consonant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81600" y="990600"/>
            <a:ext cx="2358018" cy="67710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No</a:t>
            </a:r>
            <a: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because the vowel is long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52600" y="1828800"/>
            <a:ext cx="1369029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Mark it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437114" y="4191000"/>
            <a:ext cx="4192286" cy="1752600"/>
            <a:chOff x="2819400" y="3008531"/>
            <a:chExt cx="3581400" cy="1752600"/>
          </a:xfrm>
        </p:grpSpPr>
        <p:sp>
          <p:nvSpPr>
            <p:cNvPr id="9" name="Arc 8"/>
            <p:cNvSpPr/>
            <p:nvPr/>
          </p:nvSpPr>
          <p:spPr>
            <a:xfrm flipV="1">
              <a:off x="2819400" y="3008531"/>
              <a:ext cx="3581400" cy="1094601"/>
            </a:xfrm>
            <a:prstGeom prst="arc">
              <a:avLst>
                <a:gd name="adj1" fmla="val 10712192"/>
                <a:gd name="adj2" fmla="val 0"/>
              </a:avLst>
            </a:prstGeom>
            <a:noFill/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45272" y="4114800"/>
              <a:ext cx="431528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chemeClr val="bg1"/>
                  </a:solidFill>
                </a:rPr>
                <a:t>C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267200" y="5172670"/>
            <a:ext cx="646331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667000" y="4876800"/>
            <a:ext cx="1371600" cy="0"/>
            <a:chOff x="4800600" y="3886200"/>
            <a:chExt cx="1371600" cy="0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4800600" y="3886200"/>
              <a:ext cx="838200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694920" y="3886200"/>
              <a:ext cx="477280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6304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1500" kern="1200" dirty="0" smtClean="0"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stamp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383176"/>
            <a:ext cx="509004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Does it have blends digraphs or </a:t>
            </a:r>
            <a:r>
              <a:rPr lang="en-US" sz="2200" b="1" dirty="0" err="1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trigraphs</a:t>
            </a:r>
            <a:r>
              <a:rPr lang="en-US" sz="22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sz="22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62600" y="380998"/>
            <a:ext cx="2982740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Yes</a:t>
            </a:r>
            <a:r>
              <a:rPr lang="en-US" sz="22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Mark </a:t>
            </a:r>
            <a: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2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digraph</a:t>
            </a:r>
            <a:endParaRPr lang="en-US" sz="22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198" y="961367"/>
            <a:ext cx="3713261" cy="67710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it a closed </a:t>
            </a:r>
            <a:r>
              <a:rPr lang="en-US" sz="22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syllable? 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One 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short 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vowel 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followed by at least one consonant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81600" y="990600"/>
            <a:ext cx="2269083" cy="67710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Yes 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short vowel </a:t>
            </a:r>
            <a:b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followed by a consonant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600" y="1828800"/>
            <a:ext cx="1369029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Mark it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064699" y="4191000"/>
            <a:ext cx="5013316" cy="1865531"/>
            <a:chOff x="2819400" y="2895600"/>
            <a:chExt cx="3581400" cy="1865531"/>
          </a:xfrm>
        </p:grpSpPr>
        <p:sp>
          <p:nvSpPr>
            <p:cNvPr id="9" name="Arc 8"/>
            <p:cNvSpPr/>
            <p:nvPr/>
          </p:nvSpPr>
          <p:spPr>
            <a:xfrm flipV="1">
              <a:off x="2819400" y="2895600"/>
              <a:ext cx="3581400" cy="1295400"/>
            </a:xfrm>
            <a:prstGeom prst="arc">
              <a:avLst>
                <a:gd name="adj1" fmla="val 10712192"/>
                <a:gd name="adj2" fmla="val 0"/>
              </a:avLst>
            </a:prstGeom>
            <a:noFill/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45272" y="4114800"/>
              <a:ext cx="431528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chemeClr val="bg1"/>
                  </a:solidFill>
                </a:rPr>
                <a:t>C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164024" y="4886178"/>
            <a:ext cx="1493576" cy="0"/>
            <a:chOff x="2164024" y="4886178"/>
            <a:chExt cx="1493576" cy="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2164024" y="4886178"/>
              <a:ext cx="762000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164024" y="4886178"/>
              <a:ext cx="1493576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08407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1500" kern="1200" dirty="0" smtClean="0"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catch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383176"/>
            <a:ext cx="509004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Does it have blends digraphs or </a:t>
            </a:r>
            <a:r>
              <a:rPr lang="en-US" sz="2200" b="1" dirty="0" err="1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trigraphs</a:t>
            </a:r>
            <a:r>
              <a:rPr lang="en-US" sz="22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sz="22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62600" y="380998"/>
            <a:ext cx="3030830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Yes</a:t>
            </a:r>
            <a:r>
              <a:rPr lang="en-US" sz="22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Mark </a:t>
            </a:r>
            <a: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200" b="1" dirty="0" err="1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trigraph</a:t>
            </a:r>
            <a:endParaRPr lang="en-US" sz="22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198" y="961367"/>
            <a:ext cx="3713261" cy="67710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it a closed </a:t>
            </a:r>
            <a:r>
              <a:rPr lang="en-US" sz="22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syllable? 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One 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short 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vowel 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followed by at least one consonant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81600" y="990600"/>
            <a:ext cx="2269083" cy="67710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Yes 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short vowel </a:t>
            </a:r>
            <a:b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followed by a consonant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600" y="1828800"/>
            <a:ext cx="1369029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Mark it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064699" y="4191000"/>
            <a:ext cx="5013316" cy="1865531"/>
            <a:chOff x="2819400" y="2895600"/>
            <a:chExt cx="3581400" cy="1865531"/>
          </a:xfrm>
        </p:grpSpPr>
        <p:sp>
          <p:nvSpPr>
            <p:cNvPr id="9" name="Arc 8"/>
            <p:cNvSpPr/>
            <p:nvPr/>
          </p:nvSpPr>
          <p:spPr>
            <a:xfrm flipV="1">
              <a:off x="2819400" y="2895600"/>
              <a:ext cx="3581400" cy="1295400"/>
            </a:xfrm>
            <a:prstGeom prst="arc">
              <a:avLst>
                <a:gd name="adj1" fmla="val 10712192"/>
                <a:gd name="adj2" fmla="val 0"/>
              </a:avLst>
            </a:prstGeom>
            <a:noFill/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45272" y="4114800"/>
              <a:ext cx="431528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chemeClr val="bg1"/>
                  </a:solidFill>
                </a:rPr>
                <a:t>C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267200" y="4886178"/>
            <a:ext cx="2514600" cy="0"/>
            <a:chOff x="4267200" y="4886178"/>
            <a:chExt cx="2514600" cy="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4267200" y="4886178"/>
              <a:ext cx="665259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029200" y="4886178"/>
              <a:ext cx="838200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943600" y="4886178"/>
              <a:ext cx="838200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23010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1500" kern="1200" dirty="0" smtClean="0"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squash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383176"/>
            <a:ext cx="509004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Does it have blends digraphs or </a:t>
            </a:r>
            <a:r>
              <a:rPr lang="en-US" sz="2200" b="1" dirty="0" err="1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trigraphs</a:t>
            </a:r>
            <a:r>
              <a:rPr lang="en-US" sz="22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sz="22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0" y="380998"/>
            <a:ext cx="3773212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Yes</a:t>
            </a:r>
            <a:r>
              <a:rPr lang="en-US" sz="22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both a digraph &amp; </a:t>
            </a:r>
            <a:r>
              <a:rPr lang="en-US" sz="2200" b="1" dirty="0" err="1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trigraph</a:t>
            </a:r>
            <a:endParaRPr lang="en-US" sz="22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198" y="961367"/>
            <a:ext cx="3713261" cy="67710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it a closed </a:t>
            </a:r>
            <a:r>
              <a:rPr lang="en-US" sz="22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syllable? 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One 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short 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vowel 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followed by at least one consonant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81600" y="990600"/>
            <a:ext cx="2269083" cy="67710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Yes 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short vowel </a:t>
            </a:r>
            <a:b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followed by a consonant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600" y="1828800"/>
            <a:ext cx="1369029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Mark it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692031" y="4191000"/>
            <a:ext cx="5758652" cy="1865531"/>
            <a:chOff x="2819400" y="2895600"/>
            <a:chExt cx="3581400" cy="1865531"/>
          </a:xfrm>
        </p:grpSpPr>
        <p:sp>
          <p:nvSpPr>
            <p:cNvPr id="9" name="Arc 8"/>
            <p:cNvSpPr/>
            <p:nvPr/>
          </p:nvSpPr>
          <p:spPr>
            <a:xfrm flipV="1">
              <a:off x="2819400" y="2895600"/>
              <a:ext cx="3581400" cy="1295400"/>
            </a:xfrm>
            <a:prstGeom prst="arc">
              <a:avLst>
                <a:gd name="adj1" fmla="val 10712192"/>
                <a:gd name="adj2" fmla="val 0"/>
              </a:avLst>
            </a:prstGeom>
            <a:noFill/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45272" y="4114800"/>
              <a:ext cx="431528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chemeClr val="bg1"/>
                  </a:solidFill>
                </a:rPr>
                <a:t>C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752600" y="4886178"/>
            <a:ext cx="5562600" cy="0"/>
            <a:chOff x="1219200" y="4886178"/>
            <a:chExt cx="5562600" cy="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5105400" y="4886178"/>
              <a:ext cx="1471275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219200" y="4886178"/>
              <a:ext cx="2743200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943600" y="4886178"/>
              <a:ext cx="838200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4825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fundations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347</Words>
  <Application>Microsoft Office PowerPoint</Application>
  <PresentationFormat>On-screen Show (4:3)</PresentationFormat>
  <Paragraphs>94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fundations master</vt:lpstr>
      <vt:lpstr>Unit 1 Week 2</vt:lpstr>
      <vt:lpstr>cold</vt:lpstr>
      <vt:lpstr>bring</vt:lpstr>
      <vt:lpstr>shrink</vt:lpstr>
      <vt:lpstr>cramp</vt:lpstr>
      <vt:lpstr>blind</vt:lpstr>
      <vt:lpstr>stamp</vt:lpstr>
      <vt:lpstr>catch</vt:lpstr>
      <vt:lpstr>squash</vt:lpstr>
      <vt:lpstr>stretch</vt:lpstr>
      <vt:lpstr>skunk</vt:lpstr>
      <vt:lpstr>child</vt:lpstr>
      <vt:lpstr>again</vt:lpstr>
    </vt:vector>
  </TitlesOfParts>
  <Company>Ernst &amp; Young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Week 2</dc:title>
  <dc:creator>Mom</dc:creator>
  <cp:lastModifiedBy>Mom</cp:lastModifiedBy>
  <cp:revision>20</cp:revision>
  <dcterms:created xsi:type="dcterms:W3CDTF">2017-09-17T13:27:56Z</dcterms:created>
  <dcterms:modified xsi:type="dcterms:W3CDTF">2017-09-17T15:31:26Z</dcterms:modified>
</cp:coreProperties>
</file>