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9" r:id="rId4"/>
    <p:sldId id="291" r:id="rId5"/>
    <p:sldId id="260" r:id="rId6"/>
    <p:sldId id="286" r:id="rId7"/>
    <p:sldId id="292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93" r:id="rId20"/>
    <p:sldId id="294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4" r:id="rId30"/>
    <p:sldId id="287" r:id="rId31"/>
    <p:sldId id="28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0165"/>
    <a:srgbClr val="0066FF"/>
    <a:srgbClr val="0000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7" autoAdjust="0"/>
    <p:restoredTop sz="94364" autoAdjust="0"/>
  </p:normalViewPr>
  <p:slideViewPr>
    <p:cSldViewPr snapToGrid="0">
      <p:cViewPr varScale="1">
        <p:scale>
          <a:sx n="87" d="100"/>
          <a:sy n="87" d="100"/>
        </p:scale>
        <p:origin x="402" y="84"/>
      </p:cViewPr>
      <p:guideLst/>
    </p:cSldViewPr>
  </p:slideViewPr>
  <p:outlineViewPr>
    <p:cViewPr>
      <p:scale>
        <a:sx n="33" d="100"/>
        <a:sy n="33" d="100"/>
      </p:scale>
      <p:origin x="0" y="-40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5889-C990-4C27-A21F-60BF29CAF98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901-5B4B-4C50-8FE5-DA3200C77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5889-C990-4C27-A21F-60BF29CAF98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901-5B4B-4C50-8FE5-DA3200C77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8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5889-C990-4C27-A21F-60BF29CAF98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901-5B4B-4C50-8FE5-DA3200C77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9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5889-C990-4C27-A21F-60BF29CAF98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901-5B4B-4C50-8FE5-DA3200C77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7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5889-C990-4C27-A21F-60BF29CAF98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901-5B4B-4C50-8FE5-DA3200C77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5889-C990-4C27-A21F-60BF29CAF98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901-5B4B-4C50-8FE5-DA3200C77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7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5889-C990-4C27-A21F-60BF29CAF98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901-5B4B-4C50-8FE5-DA3200C77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7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5889-C990-4C27-A21F-60BF29CAF98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901-5B4B-4C50-8FE5-DA3200C77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5889-C990-4C27-A21F-60BF29CAF98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901-5B4B-4C50-8FE5-DA3200C77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5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5889-C990-4C27-A21F-60BF29CAF98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901-5B4B-4C50-8FE5-DA3200C77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4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5889-C990-4C27-A21F-60BF29CAF98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9901-5B4B-4C50-8FE5-DA3200C77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3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45889-C990-4C27-A21F-60BF29CAF980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59901-5B4B-4C50-8FE5-DA3200C77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1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63" y="1122363"/>
            <a:ext cx="11394831" cy="790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Explain the greenhouse effect</a:t>
            </a:r>
            <a:endParaRPr lang="en-US" sz="4000" kern="1200" dirty="0">
              <a:solidFill>
                <a:schemeClr val="bg1"/>
              </a:solidFill>
              <a:effectLst/>
              <a:latin typeface="Bernard MT Condensed" panose="02050806060905020404" pitchFamily="18" charset="0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64898"/>
            <a:ext cx="9144000" cy="3376246"/>
          </a:xfrm>
          <a:noFill/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FF00"/>
                </a:solidFill>
              </a:rPr>
              <a:t>Gases in our atmosphere (like Caron Dioxide and Water vapor) absorb heat.  That heat bounces between the ground and the clouds to keep our earth warm enough for life!  </a:t>
            </a:r>
          </a:p>
        </p:txBody>
      </p:sp>
    </p:spTree>
    <p:extLst>
      <p:ext uri="{BB962C8B-B14F-4D97-AF65-F5344CB8AC3E}">
        <p14:creationId xmlns:p14="http://schemas.microsoft.com/office/powerpoint/2010/main" val="280602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Which chemical is poisonous and can cause cancer?  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PCBs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69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Which pesticide caused eagle eggs to become weak?  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DDT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30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Name the three fossil fuels. </a:t>
            </a:r>
            <a:endParaRPr lang="en-US" sz="36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35238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Coal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2979788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Petroleum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0" y="3586606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Natural Gas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05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Which fossil fuels are formed from decayed sea organisms? 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Petroleum and </a:t>
            </a:r>
            <a:r>
              <a:rPr lang="en-US" sz="4400" dirty="0" smtClean="0">
                <a:solidFill>
                  <a:srgbClr val="FFFF00"/>
                </a:solidFill>
              </a:rPr>
              <a:t>Natural Gas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89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Deforestation is another name for , like when a tropical rain forest is cleared.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Habitat Destruction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41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Human population growth is due to … 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1690688"/>
            <a:ext cx="9144000" cy="67993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Medicine and Farming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38200" y="2712720"/>
            <a:ext cx="10515600" cy="344424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Before medicine, one out of  two babies died before the age of one.  Now almost all babies live – so we have more people</a:t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Before farming life was very hard – we had to find all of our food.  Now that we make our own food, we can feed large numbers of people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90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How does pollution affect human health</a:t>
            </a: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?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1899478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In the short term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And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In th</a:t>
            </a:r>
            <a:r>
              <a:rPr lang="en-US" sz="3200" dirty="0" smtClean="0">
                <a:solidFill>
                  <a:srgbClr val="FFFF00"/>
                </a:solidFill>
              </a:rPr>
              <a:t>e long term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63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What two things help maintain biodiversity? 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Protect endangered species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And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Protect habitat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25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Give an example of something you can do for each of the 3 </a:t>
            </a:r>
            <a:r>
              <a:rPr lang="en-US" sz="4000" kern="1200" dirty="0" err="1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Rs</a:t>
            </a: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 – recycling, reducing, reusing.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90715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FFFF00"/>
                </a:solidFill>
              </a:rPr>
              <a:t>Recycling – making paper from used cardboard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3214255"/>
            <a:ext cx="8842872" cy="90715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FFFF00"/>
                </a:solidFill>
              </a:rPr>
              <a:t>Reducing – using less paper by writing on the front &amp; back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4434692"/>
            <a:ext cx="9144000" cy="90715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FFFF00"/>
                </a:solidFill>
              </a:rPr>
              <a:t>Reusing – using the same bottle over and over again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08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72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Point or Non-Point Pollution?</a:t>
            </a:r>
            <a:b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</a:b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/>
            </a:r>
            <a:b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</a:br>
            <a:r>
              <a:rPr lang="en-US" sz="4000" dirty="0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An oil spill after a truck crash</a:t>
            </a:r>
            <a:r>
              <a:rPr lang="en-US" sz="4000" dirty="0">
                <a:solidFill>
                  <a:schemeClr val="bg1"/>
                </a:solidFill>
                <a:latin typeface="Bernard MT Condensed" panose="02050806060905020404" pitchFamily="18" charset="0"/>
              </a:rPr>
              <a:t/>
            </a:r>
            <a:br>
              <a:rPr lang="en-US" sz="4000" dirty="0">
                <a:solidFill>
                  <a:schemeClr val="bg1"/>
                </a:solidFill>
                <a:latin typeface="Bernard MT Condensed" panose="02050806060905020404" pitchFamily="18" charset="0"/>
              </a:rPr>
            </a:b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3971988"/>
            <a:ext cx="9144000" cy="90715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FFFF00"/>
                </a:solidFill>
              </a:rPr>
              <a:t>Point – comes from one place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9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63" y="703385"/>
            <a:ext cx="11394831" cy="1209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What does the greenhouse effect cause?</a:t>
            </a:r>
            <a:endParaRPr lang="en-US" sz="4000" kern="1200" dirty="0">
              <a:solidFill>
                <a:schemeClr val="bg1"/>
              </a:solidFill>
              <a:effectLst/>
              <a:latin typeface="Bernard MT Condensed" panose="02050806060905020404" pitchFamily="18" charset="0"/>
              <a:ea typeface="+mj-ea"/>
              <a:cs typeface="+mj-cs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188720" y="2307102"/>
            <a:ext cx="9814560" cy="3788898"/>
          </a:xfrm>
          <a:noFill/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The greenhouse effect allows the earth 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to </a:t>
            </a:r>
            <a:r>
              <a:rPr lang="en-US" sz="4000" dirty="0" smtClean="0">
                <a:solidFill>
                  <a:srgbClr val="FFFF00"/>
                </a:solidFill>
              </a:rPr>
              <a:t>be warm enough for life!</a:t>
            </a:r>
          </a:p>
          <a:p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 smtClean="0">
                <a:solidFill>
                  <a:srgbClr val="FFFF00"/>
                </a:solidFill>
              </a:rPr>
              <a:t>But when we add </a:t>
            </a:r>
            <a:r>
              <a:rPr lang="en-US" sz="4000" dirty="0" smtClean="0">
                <a:solidFill>
                  <a:srgbClr val="FFFF00"/>
                </a:solidFill>
              </a:rPr>
              <a:t>too much Carbon Dioxide, </a:t>
            </a:r>
            <a:r>
              <a:rPr lang="en-US" sz="4000" dirty="0" smtClean="0">
                <a:solidFill>
                  <a:srgbClr val="FFFF00"/>
                </a:solidFill>
              </a:rPr>
              <a:t>the greenhouse effect could also 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cause </a:t>
            </a:r>
            <a:r>
              <a:rPr lang="en-US" sz="4000" dirty="0" smtClean="0">
                <a:solidFill>
                  <a:srgbClr val="FFFF00"/>
                </a:solidFill>
              </a:rPr>
              <a:t>global warming.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1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72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Point or Non-Point Pollution?</a:t>
            </a:r>
            <a:b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</a:b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/>
            </a:r>
            <a:b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</a:br>
            <a:r>
              <a:rPr lang="en-US" sz="4000" dirty="0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Loud noise from planes overhead</a:t>
            </a:r>
            <a:r>
              <a:rPr lang="en-US" sz="4000" dirty="0">
                <a:solidFill>
                  <a:schemeClr val="bg1"/>
                </a:solidFill>
                <a:latin typeface="Bernard MT Condensed" panose="02050806060905020404" pitchFamily="18" charset="0"/>
              </a:rPr>
              <a:t/>
            </a:r>
            <a:br>
              <a:rPr lang="en-US" sz="4000" dirty="0">
                <a:solidFill>
                  <a:schemeClr val="bg1"/>
                </a:solidFill>
                <a:latin typeface="Bernard MT Condensed" panose="02050806060905020404" pitchFamily="18" charset="0"/>
              </a:rPr>
            </a:b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3971988"/>
            <a:ext cx="9144000" cy="90715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FFFF00"/>
                </a:solidFill>
              </a:rPr>
              <a:t>Non-point -  many places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9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Name one thing that habitat destruction causes. 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FFFF00"/>
                </a:solidFill>
              </a:rPr>
              <a:t>Loss of biodiversity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Water pollution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Soil erosion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85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What type of waste is dangerous for thousands of years?  Where does it come from?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FFFF00"/>
                </a:solidFill>
              </a:rPr>
              <a:t>Radioactive waste from nuclear energy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06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Name three types of alternative energy sources.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>
                <a:solidFill>
                  <a:srgbClr val="FFFF00"/>
                </a:solidFill>
              </a:rPr>
              <a:t>Hydroelectric, chemical, solar, wind, geothermal, nuclear, biofuels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3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Name 1 pro for using fossil fuels.  </a:t>
            </a:r>
            <a:endParaRPr lang="en-US" sz="32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FFFF00"/>
                </a:solidFill>
              </a:rPr>
              <a:t>Its already being used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It is less expensive for now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90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Name 1 con for using fossil fuels. 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</a:rPr>
              <a:t>Nonrenewable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</a:rPr>
              <a:t>Causes pollution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</a:rPr>
              <a:t>Acid 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</a:rPr>
              <a:t>Oil spills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</a:rPr>
              <a:t>Habitat destruction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</a:rPr>
              <a:t>smog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54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Name 1 pro for using alternative energy sources. 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rgbClr val="FFFF00"/>
                </a:solidFill>
              </a:rPr>
              <a:t>They are renewable resources</a:t>
            </a:r>
          </a:p>
          <a:p>
            <a:r>
              <a:rPr lang="en-US" sz="4400" dirty="0" smtClean="0">
                <a:solidFill>
                  <a:srgbClr val="FFFF00"/>
                </a:solidFill>
              </a:rPr>
              <a:t>They cause less pollution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2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Name 1 con for using alternative energy sources. 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rgbClr val="FFFF00"/>
                </a:solidFill>
              </a:rPr>
              <a:t>They are expensive right now</a:t>
            </a:r>
          </a:p>
          <a:p>
            <a:r>
              <a:rPr lang="en-US" sz="4400" dirty="0" smtClean="0">
                <a:solidFill>
                  <a:srgbClr val="FFFF00"/>
                </a:solidFill>
              </a:rPr>
              <a:t>They are currently hard to get</a:t>
            </a:r>
          </a:p>
          <a:p>
            <a:r>
              <a:rPr lang="en-US" sz="4400" dirty="0" smtClean="0">
                <a:solidFill>
                  <a:srgbClr val="FFFF00"/>
                </a:solidFill>
              </a:rPr>
              <a:t>They may create nuclear waste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Wastes that can catch fire, wear through metal, explode, or make people sick are </a:t>
            </a: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called?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solidFill>
                  <a:srgbClr val="FFFF00"/>
                </a:solidFill>
              </a:rPr>
              <a:t>Hazardous Waste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9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The African honeybee has come into South America from Africa.  It is outcompeting the native bees in South America.  The African honeybee is an example </a:t>
            </a: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of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rgbClr val="FFFF00"/>
                </a:solidFill>
              </a:rPr>
              <a:t>An exotic species – it is not native to the area that it is living in.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34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63" y="1122363"/>
            <a:ext cx="11394831" cy="790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What could you compare the greenhouse effect to?</a:t>
            </a:r>
            <a:endParaRPr lang="en-US" sz="4000" kern="1200" dirty="0">
              <a:solidFill>
                <a:schemeClr val="bg1"/>
              </a:solidFill>
              <a:effectLst/>
              <a:latin typeface="Bernard MT Condensed" panose="02050806060905020404" pitchFamily="18" charset="0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64898"/>
            <a:ext cx="9144000" cy="3376246"/>
          </a:xfrm>
          <a:noFill/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FF00"/>
                </a:solidFill>
              </a:rPr>
              <a:t>Car with windows up or a Greenhouse</a:t>
            </a:r>
          </a:p>
          <a:p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36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63" y="703385"/>
            <a:ext cx="11394831" cy="1209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Name the five types of pollution</a:t>
            </a:r>
            <a:endParaRPr lang="en-US" sz="4000" kern="1200" dirty="0">
              <a:solidFill>
                <a:schemeClr val="bg1"/>
              </a:solidFill>
              <a:effectLst/>
              <a:latin typeface="Bernard MT Condensed" panose="02050806060905020404" pitchFamily="18" charset="0"/>
              <a:ea typeface="+mj-ea"/>
              <a:cs typeface="+mj-cs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524000" y="2307102"/>
            <a:ext cx="9144000" cy="2950698"/>
          </a:xfrm>
          <a:noFill/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Gases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Noise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Garbage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High Powered Energy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chemicals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1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63" y="703386"/>
            <a:ext cx="11394831" cy="1266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What causes the greenhouse effect?</a:t>
            </a:r>
            <a:endParaRPr lang="en-US" sz="4000" kern="1200" dirty="0">
              <a:solidFill>
                <a:schemeClr val="bg1"/>
              </a:solidFill>
              <a:effectLst/>
              <a:latin typeface="Bernard MT Condensed" panose="02050806060905020404" pitchFamily="18" charset="0"/>
              <a:ea typeface="+mj-ea"/>
              <a:cs typeface="+mj-cs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524000" y="2630658"/>
            <a:ext cx="9144000" cy="2627142"/>
          </a:xfrm>
          <a:noFill/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The gasses in the atmosphere </a:t>
            </a:r>
            <a:br>
              <a:rPr lang="en-US" sz="48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like Oxygen and Water vapor that </a:t>
            </a:r>
            <a:br>
              <a:rPr lang="en-US" sz="48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absorb energy and store it as heat.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1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63" y="1122363"/>
            <a:ext cx="11394831" cy="790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What causes the greenhouse effect</a:t>
            </a:r>
            <a:endParaRPr lang="en-US" sz="4000" kern="1200" dirty="0">
              <a:solidFill>
                <a:schemeClr val="bg1"/>
              </a:solidFill>
              <a:effectLst/>
              <a:latin typeface="Bernard MT Condensed" panose="02050806060905020404" pitchFamily="18" charset="0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64898"/>
            <a:ext cx="9144000" cy="3376246"/>
          </a:xfrm>
          <a:noFill/>
        </p:spPr>
        <p:txBody>
          <a:bodyPr>
            <a:normAutofit/>
          </a:bodyPr>
          <a:lstStyle/>
          <a:p>
            <a:pPr algn="l"/>
            <a:endParaRPr lang="en-US" sz="4000" dirty="0">
              <a:solidFill>
                <a:srgbClr val="FFFF00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</a:rPr>
              <a:t>Accumulation of gases like Carbon Dioxide &amp; Water Vapor</a:t>
            </a:r>
          </a:p>
          <a:p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Give two examples of a nonrenewable resource.  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376984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solidFill>
                  <a:srgbClr val="FFFF00"/>
                </a:solidFill>
              </a:rPr>
              <a:t>Fossil Fuels – </a:t>
            </a:r>
            <a:r>
              <a:rPr lang="en-US" sz="4400" dirty="0" smtClean="0">
                <a:solidFill>
                  <a:srgbClr val="FFFF00"/>
                </a:solidFill>
              </a:rPr>
              <a:t>Petroleum, </a:t>
            </a:r>
            <a:r>
              <a:rPr lang="en-US" sz="4400" dirty="0" smtClean="0">
                <a:solidFill>
                  <a:srgbClr val="FFFF00"/>
                </a:solidFill>
              </a:rPr>
              <a:t>Natural Gas, Coal</a:t>
            </a:r>
          </a:p>
          <a:p>
            <a:r>
              <a:rPr lang="en-US" sz="4400" dirty="0" smtClean="0">
                <a:solidFill>
                  <a:srgbClr val="FFFF00"/>
                </a:solidFill>
              </a:rPr>
              <a:t>Minerals</a:t>
            </a:r>
          </a:p>
        </p:txBody>
      </p:sp>
    </p:spTree>
    <p:extLst>
      <p:ext uri="{BB962C8B-B14F-4D97-AF65-F5344CB8AC3E}">
        <p14:creationId xmlns:p14="http://schemas.microsoft.com/office/powerpoint/2010/main" val="302853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Name three advantages to using alternative energy.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FFFF00"/>
                </a:solidFill>
              </a:rPr>
              <a:t>We don’t have to rely on fossil fuels – so we can slow down global </a:t>
            </a:r>
            <a:r>
              <a:rPr lang="en-US" sz="3600" dirty="0" smtClean="0">
                <a:solidFill>
                  <a:srgbClr val="FFFF00"/>
                </a:solidFill>
              </a:rPr>
              <a:t>warming</a:t>
            </a: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The resources are renewable</a:t>
            </a: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73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Name two effects of using </a:t>
            </a:r>
            <a:r>
              <a:rPr lang="en-US" sz="4000" dirty="0">
                <a:solidFill>
                  <a:schemeClr val="bg1"/>
                </a:solidFill>
                <a:latin typeface="Bernard MT Condensed" panose="02050806060905020404" pitchFamily="18" charset="0"/>
              </a:rPr>
              <a:t>fewer natural resources and reducing wastes?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7408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FFFF00"/>
                </a:solidFill>
              </a:rPr>
              <a:t>Reducing pollution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3664414"/>
            <a:ext cx="9144000" cy="7408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FFFF00"/>
                </a:solidFill>
              </a:rPr>
              <a:t>Preventing habitat destruction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5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Give two examples of a renewable resource.  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66092" y="2104222"/>
            <a:ext cx="9301908" cy="316764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Wind turbines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Solar panels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Hydro electric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Biofuels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Some  trees that grow back very </a:t>
            </a:r>
            <a:r>
              <a:rPr lang="en-US" sz="4000" dirty="0" smtClean="0">
                <a:solidFill>
                  <a:srgbClr val="FFFF00"/>
                </a:solidFill>
              </a:rPr>
              <a:t>quickly – like bamboo</a:t>
            </a:r>
            <a:endParaRPr lang="en-US" sz="4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13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kern="1200" dirty="0" smtClean="0">
                <a:solidFill>
                  <a:schemeClr val="bg1"/>
                </a:solidFill>
                <a:effectLst/>
                <a:latin typeface="Bernard MT Condensed" panose="02050806060905020404" pitchFamily="18" charset="0"/>
                <a:ea typeface="+mj-ea"/>
                <a:cs typeface="+mj-cs"/>
              </a:rPr>
              <a:t>Which chemicals destroy the ozone layer?  </a:t>
            </a:r>
            <a:endParaRPr lang="en-US" sz="28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307102"/>
            <a:ext cx="9144000" cy="29506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CFCs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05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258</TotalTime>
  <Words>598</Words>
  <Application>Microsoft Office PowerPoint</Application>
  <PresentationFormat>Widescreen</PresentationFormat>
  <Paragraphs>98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Bernard MT Condensed</vt:lpstr>
      <vt:lpstr>Calibri</vt:lpstr>
      <vt:lpstr>Calibri Light</vt:lpstr>
      <vt:lpstr>Office Theme</vt:lpstr>
      <vt:lpstr>Explain the greenhouse effect</vt:lpstr>
      <vt:lpstr>What does the greenhouse effect cause?</vt:lpstr>
      <vt:lpstr>What could you compare the greenhouse effect to?</vt:lpstr>
      <vt:lpstr>What causes the greenhouse effect</vt:lpstr>
      <vt:lpstr>Give two examples of a nonrenewable resource.  </vt:lpstr>
      <vt:lpstr>Name three advantages to using alternative energy.</vt:lpstr>
      <vt:lpstr>Name two effects of using fewer natural resources and reducing wastes?</vt:lpstr>
      <vt:lpstr>Give two examples of a renewable resource.  </vt:lpstr>
      <vt:lpstr>Which chemicals destroy the ozone layer?  </vt:lpstr>
      <vt:lpstr>Which chemical is poisonous and can cause cancer?  </vt:lpstr>
      <vt:lpstr>Which pesticide caused eagle eggs to become weak?  </vt:lpstr>
      <vt:lpstr>Name the three fossil fuels. </vt:lpstr>
      <vt:lpstr>Which fossil fuels are formed from decayed sea organisms? </vt:lpstr>
      <vt:lpstr>Deforestation is another name for , like when a tropical rain forest is cleared.</vt:lpstr>
      <vt:lpstr>Human population growth is due to … </vt:lpstr>
      <vt:lpstr>How does pollution affect human health?</vt:lpstr>
      <vt:lpstr>What two things help maintain biodiversity? </vt:lpstr>
      <vt:lpstr>Give an example of something you can do for each of the 3 Rs – recycling, reducing, reusing.</vt:lpstr>
      <vt:lpstr>Point or Non-Point Pollution?  An oil spill after a truck crash </vt:lpstr>
      <vt:lpstr>Point or Non-Point Pollution?  Loud noise from planes overhead </vt:lpstr>
      <vt:lpstr>Name one thing that habitat destruction causes. </vt:lpstr>
      <vt:lpstr>What type of waste is dangerous for thousands of years?  Where does it come from?</vt:lpstr>
      <vt:lpstr>Name three types of alternative energy sources.</vt:lpstr>
      <vt:lpstr>Name 1 pro for using fossil fuels.  </vt:lpstr>
      <vt:lpstr>Name 1 con for using fossil fuels. </vt:lpstr>
      <vt:lpstr>Name 1 pro for using alternative energy sources. </vt:lpstr>
      <vt:lpstr>Name 1 con for using alternative energy sources. </vt:lpstr>
      <vt:lpstr>Wastes that can catch fire, wear through metal, explode, or make people sick are called?</vt:lpstr>
      <vt:lpstr>The African honeybee has come into South America from Africa.  It is outcompeting the native bees in South America.  The African honeybee is an example of</vt:lpstr>
      <vt:lpstr>Name the five types of pollution</vt:lpstr>
      <vt:lpstr>What causes the greenhouse effect?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 the greenhouse effect in both words and in a diagram.  Label the diagram.  What did we use to compare the greenhouse effect to in class (notes)?  What does the greenhouse effect cause?  What causes the greenhouse effect?</dc:title>
  <dc:creator>lynn cronin</dc:creator>
  <cp:lastModifiedBy>Christina Woertz</cp:lastModifiedBy>
  <cp:revision>14</cp:revision>
  <dcterms:created xsi:type="dcterms:W3CDTF">2015-11-10T10:51:27Z</dcterms:created>
  <dcterms:modified xsi:type="dcterms:W3CDTF">2015-11-10T17:37:52Z</dcterms:modified>
</cp:coreProperties>
</file>