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26" r:id="rId2"/>
    <p:sldId id="256" r:id="rId3"/>
    <p:sldId id="257" r:id="rId4"/>
    <p:sldId id="316" r:id="rId5"/>
    <p:sldId id="319" r:id="rId6"/>
    <p:sldId id="327" r:id="rId7"/>
    <p:sldId id="308" r:id="rId8"/>
    <p:sldId id="345" r:id="rId9"/>
    <p:sldId id="311" r:id="rId10"/>
    <p:sldId id="346" r:id="rId11"/>
    <p:sldId id="347" r:id="rId12"/>
    <p:sldId id="314" r:id="rId13"/>
    <p:sldId id="318" r:id="rId14"/>
    <p:sldId id="328" r:id="rId15"/>
    <p:sldId id="329" r:id="rId16"/>
    <p:sldId id="330" r:id="rId17"/>
    <p:sldId id="331" r:id="rId18"/>
    <p:sldId id="332" r:id="rId19"/>
    <p:sldId id="348" r:id="rId20"/>
    <p:sldId id="334" r:id="rId21"/>
    <p:sldId id="349" r:id="rId22"/>
    <p:sldId id="335" r:id="rId23"/>
    <p:sldId id="350" r:id="rId24"/>
    <p:sldId id="321" r:id="rId25"/>
    <p:sldId id="323" r:id="rId26"/>
    <p:sldId id="35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71B"/>
    <a:srgbClr val="1CB6F4"/>
    <a:srgbClr val="A2FF34"/>
    <a:srgbClr val="7AC025"/>
    <a:srgbClr val="A131C7"/>
    <a:srgbClr val="6F2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104" y="30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B0B6-E89A-436B-BE5D-E8566927C11F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A9E04-9C5C-4756-B9C0-FC26C799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A9E04-9C5C-4756-B9C0-FC26C79962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9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55871B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55871B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7AC025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457200" tIns="457200" rIns="457200" bIns="457200" anchor="ctr" anchorCtr="1"/>
          <a:lstStyle/>
          <a:p>
            <a:pPr marL="0" indent="0">
              <a:buNone/>
            </a:pPr>
            <a:r>
              <a:rPr lang="en-US" dirty="0"/>
              <a:t>What animal would judge us the most? Write a scene where two or more people are doing something silly, and they’re being observed and criticized by animals.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Use dialogue!</a:t>
            </a:r>
          </a:p>
        </p:txBody>
      </p:sp>
    </p:spTree>
    <p:extLst>
      <p:ext uri="{BB962C8B-B14F-4D97-AF65-F5344CB8AC3E}">
        <p14:creationId xmlns:p14="http://schemas.microsoft.com/office/powerpoint/2010/main" val="211744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rial Black"/>
                <a:cs typeface="Arial Black"/>
              </a:rPr>
              <a:t>Punctuate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83511"/>
            <a:ext cx="7772400" cy="3273153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When a character says an entire sentence, the entire sentence belongs inside the quotes and must have a capital and a period!</a:t>
            </a:r>
          </a:p>
        </p:txBody>
      </p:sp>
      <p:sp>
        <p:nvSpPr>
          <p:cNvPr id="4" name="TextBox 3"/>
          <p:cNvSpPr txBox="1"/>
          <p:nvPr/>
        </p:nvSpPr>
        <p:spPr>
          <a:xfrm rot="21117602">
            <a:off x="0" y="-727671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 rot="828079">
            <a:off x="8083997" y="4070739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3026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rial Black"/>
                <a:cs typeface="Arial Black"/>
              </a:rPr>
              <a:t>Punctuate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83511"/>
            <a:ext cx="7772400" cy="3273153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“This is my favorite class.” stated Mrs. Cronin after we aced the test.</a:t>
            </a:r>
          </a:p>
        </p:txBody>
      </p:sp>
      <p:sp>
        <p:nvSpPr>
          <p:cNvPr id="4" name="TextBox 3"/>
          <p:cNvSpPr txBox="1"/>
          <p:nvPr/>
        </p:nvSpPr>
        <p:spPr>
          <a:xfrm rot="21117602">
            <a:off x="0" y="-727671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 rot="828079">
            <a:off x="8083997" y="4070739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87D09B7-B229-4DA4-BAFF-F2D5B83A0A05}"/>
              </a:ext>
            </a:extLst>
          </p:cNvPr>
          <p:cNvGrpSpPr/>
          <p:nvPr/>
        </p:nvGrpSpPr>
        <p:grpSpPr>
          <a:xfrm>
            <a:off x="649287" y="1537572"/>
            <a:ext cx="8108244" cy="4713573"/>
            <a:chOff x="649287" y="1537572"/>
            <a:chExt cx="8108244" cy="471357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6B748D-8783-4D4E-B733-4BE7D418645F}"/>
                </a:ext>
              </a:extLst>
            </p:cNvPr>
            <p:cNvSpPr txBox="1"/>
            <p:nvPr/>
          </p:nvSpPr>
          <p:spPr>
            <a:xfrm>
              <a:off x="649287" y="1537572"/>
              <a:ext cx="8108244" cy="138499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Did you notice?</a:t>
              </a:r>
            </a:p>
            <a:p>
              <a:pPr algn="ctr"/>
              <a:r>
                <a:rPr lang="en-US" sz="2800" dirty="0"/>
                <a:t>the complete sentence is capitalized </a:t>
              </a:r>
              <a:br>
                <a:rPr lang="en-US" sz="2800" dirty="0"/>
              </a:br>
              <a:r>
                <a:rPr lang="en-US" sz="2800" dirty="0"/>
                <a:t>and punctuated correctly.</a:t>
              </a:r>
            </a:p>
          </p:txBody>
        </p:sp>
        <p:sp>
          <p:nvSpPr>
            <p:cNvPr id="6" name="Right Arrow 14">
              <a:extLst>
                <a:ext uri="{FF2B5EF4-FFF2-40B4-BE49-F238E27FC236}">
                  <a16:creationId xmlns:a16="http://schemas.microsoft.com/office/drawing/2014/main" id="{75B4C9E9-F4B9-4BE3-AE55-10D4A4B39FE9}"/>
                </a:ext>
              </a:extLst>
            </p:cNvPr>
            <p:cNvSpPr/>
            <p:nvPr/>
          </p:nvSpPr>
          <p:spPr>
            <a:xfrm rot="6339299">
              <a:off x="1380030" y="3748572"/>
              <a:ext cx="689336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DDE768D-1B25-49A1-AE47-479B0A06F01E}"/>
                </a:ext>
              </a:extLst>
            </p:cNvPr>
            <p:cNvSpPr txBox="1"/>
            <p:nvPr/>
          </p:nvSpPr>
          <p:spPr>
            <a:xfrm>
              <a:off x="1129889" y="3213831"/>
              <a:ext cx="1453846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Capital </a:t>
              </a:r>
              <a:endParaRPr lang="en-US" sz="280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08C9D06-8B6F-4040-A56A-20CBFE76C333}"/>
                </a:ext>
              </a:extLst>
            </p:cNvPr>
            <p:cNvGrpSpPr/>
            <p:nvPr/>
          </p:nvGrpSpPr>
          <p:grpSpPr>
            <a:xfrm>
              <a:off x="6283490" y="4626260"/>
              <a:ext cx="1453846" cy="1624885"/>
              <a:chOff x="6283490" y="4626260"/>
              <a:chExt cx="1453846" cy="1624885"/>
            </a:xfrm>
          </p:grpSpPr>
          <p:sp>
            <p:nvSpPr>
              <p:cNvPr id="8" name="Right Arrow 14">
                <a:extLst>
                  <a:ext uri="{FF2B5EF4-FFF2-40B4-BE49-F238E27FC236}">
                    <a16:creationId xmlns:a16="http://schemas.microsoft.com/office/drawing/2014/main" id="{1E812EC4-54FB-453D-9F40-ECB4416A5874}"/>
                  </a:ext>
                </a:extLst>
              </p:cNvPr>
              <p:cNvSpPr/>
              <p:nvPr/>
            </p:nvSpPr>
            <p:spPr>
              <a:xfrm rot="14065202">
                <a:off x="6095898" y="5099730"/>
                <a:ext cx="1293402" cy="346462"/>
              </a:xfrm>
              <a:prstGeom prst="rightArrow">
                <a:avLst/>
              </a:prstGeom>
              <a:solidFill>
                <a:srgbClr val="7AC025"/>
              </a:solidFill>
              <a:ln w="12700">
                <a:solidFill>
                  <a:schemeClr val="tx1"/>
                </a:solidFill>
              </a:ln>
              <a:effectLst>
                <a:glow rad="101600">
                  <a:schemeClr val="tx1">
                    <a:alpha val="75000"/>
                  </a:scheme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098BD1-EC56-45A9-BC85-A4F329E5692B}"/>
                  </a:ext>
                </a:extLst>
              </p:cNvPr>
              <p:cNvSpPr txBox="1"/>
              <p:nvPr/>
            </p:nvSpPr>
            <p:spPr>
              <a:xfrm>
                <a:off x="6283490" y="5727925"/>
                <a:ext cx="1453846" cy="52322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/>
                  <a:t>Period </a:t>
                </a:r>
                <a:endParaRPr lang="en-US" sz="2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97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Dropping tag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 anchor="ctr" anchorCtr="1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If only two people are talking – skip some of </a:t>
            </a:r>
            <a:br>
              <a:rPr lang="en-US" sz="2800" dirty="0"/>
            </a:br>
            <a:r>
              <a:rPr lang="en-US" sz="2800" dirty="0"/>
              <a:t>the tag lines – it will sound better.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dirty="0"/>
              <a:t>Be careful that it all makes sense.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800" b="1" dirty="0" err="1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REMEMEBER</a:t>
            </a:r>
            <a:r>
              <a:rPr lang="en-US" sz="2800" dirty="0"/>
              <a:t>: new paragraph every time the speakers switch!</a:t>
            </a:r>
          </a:p>
        </p:txBody>
      </p:sp>
    </p:spTree>
    <p:extLst>
      <p:ext uri="{BB962C8B-B14F-4D97-AF65-F5344CB8AC3E}">
        <p14:creationId xmlns:p14="http://schemas.microsoft.com/office/powerpoint/2010/main" val="1870095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Dropping tag lines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With tag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40559"/>
          </a:xfrm>
        </p:spPr>
        <p:txBody>
          <a:bodyPr anchor="ctr" anchorCtr="1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“Want to sit outside today,” Anna asked.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“Sure,” Jen replied. “It’s a nice day today. Hey, how did you do on that biology test?”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“I think I did okay,” replied Anna.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“I don’t think I did so well,” said Jen.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Without tag 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40559"/>
          </a:xfrm>
        </p:spPr>
        <p:txBody>
          <a:bodyPr anchor="ctr" anchorCtr="1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/>
              <a:t>“</a:t>
            </a:r>
            <a:r>
              <a:rPr lang="en-US" sz="2000" dirty="0"/>
              <a:t>Want to sit outside today,” Anna asked.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“Sure,” Jen replied. “It’s a nice day today. Hey, how did you do on that biology test?”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“I think I did okay.”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/>
              <a:t>“I don’t think I did so well.”</a:t>
            </a:r>
          </a:p>
        </p:txBody>
      </p:sp>
    </p:spTree>
    <p:extLst>
      <p:ext uri="{BB962C8B-B14F-4D97-AF65-F5344CB8AC3E}">
        <p14:creationId xmlns:p14="http://schemas.microsoft.com/office/powerpoint/2010/main" val="2534611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“Let’s fix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“Please go to the store and </a:t>
            </a:r>
            <a:br>
              <a:rPr lang="en-US" sz="4400" dirty="0"/>
            </a:br>
            <a:r>
              <a:rPr lang="en-US" sz="4400" dirty="0"/>
              <a:t>buy some eggs” , she said.</a:t>
            </a:r>
          </a:p>
        </p:txBody>
      </p:sp>
    </p:spTree>
    <p:extLst>
      <p:ext uri="{BB962C8B-B14F-4D97-AF65-F5344CB8AC3E}">
        <p14:creationId xmlns:p14="http://schemas.microsoft.com/office/powerpoint/2010/main" val="1666019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“Please go to the store and </a:t>
            </a:r>
            <a:br>
              <a:rPr lang="en-US" sz="4400" dirty="0"/>
            </a:br>
            <a:r>
              <a:rPr lang="en-US" sz="4400" dirty="0"/>
              <a:t>buy some eggs,” she said.</a:t>
            </a:r>
          </a:p>
        </p:txBody>
      </p:sp>
    </p:spTree>
    <p:extLst>
      <p:ext uri="{BB962C8B-B14F-4D97-AF65-F5344CB8AC3E}">
        <p14:creationId xmlns:p14="http://schemas.microsoft.com/office/powerpoint/2010/main" val="2754077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“Let’s fix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The teacher said to his class, “do not be afraid to study at night.”</a:t>
            </a:r>
          </a:p>
        </p:txBody>
      </p:sp>
    </p:spTree>
    <p:extLst>
      <p:ext uri="{BB962C8B-B14F-4D97-AF65-F5344CB8AC3E}">
        <p14:creationId xmlns:p14="http://schemas.microsoft.com/office/powerpoint/2010/main" val="183938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lIns="182880" rIns="274320" anchor="ctr" anchorCtr="0">
            <a:normAutofit/>
          </a:bodyPr>
          <a:lstStyle/>
          <a:p>
            <a:pPr marL="0" indent="0">
              <a:buNone/>
            </a:pPr>
            <a:r>
              <a:rPr lang="en-US" sz="4400" dirty="0"/>
              <a:t>“The teacher said to his class, “Do not be afraid to study at night.”</a:t>
            </a:r>
          </a:p>
        </p:txBody>
      </p:sp>
    </p:spTree>
    <p:extLst>
      <p:ext uri="{BB962C8B-B14F-4D97-AF65-F5344CB8AC3E}">
        <p14:creationId xmlns:p14="http://schemas.microsoft.com/office/powerpoint/2010/main" val="2988643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“Let’s fix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“Would you like to go to the movies with me” he asked?</a:t>
            </a:r>
          </a:p>
        </p:txBody>
      </p:sp>
    </p:spTree>
    <p:extLst>
      <p:ext uri="{BB962C8B-B14F-4D97-AF65-F5344CB8AC3E}">
        <p14:creationId xmlns:p14="http://schemas.microsoft.com/office/powerpoint/2010/main" val="158699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Phew! That looked weird!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224"/>
            <a:ext cx="8229600" cy="4525963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“Would you like to go to the movies with me?” he asked.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9B8F19-685A-484D-97D7-241D193EF635}"/>
              </a:ext>
            </a:extLst>
          </p:cNvPr>
          <p:cNvGrpSpPr/>
          <p:nvPr/>
        </p:nvGrpSpPr>
        <p:grpSpPr>
          <a:xfrm>
            <a:off x="4131740" y="4404237"/>
            <a:ext cx="1972285" cy="1330616"/>
            <a:chOff x="4131740" y="4404237"/>
            <a:chExt cx="1972285" cy="1330616"/>
          </a:xfrm>
        </p:grpSpPr>
        <p:sp>
          <p:nvSpPr>
            <p:cNvPr id="6" name="Right Arrow 14">
              <a:extLst>
                <a:ext uri="{FF2B5EF4-FFF2-40B4-BE49-F238E27FC236}">
                  <a16:creationId xmlns:a16="http://schemas.microsoft.com/office/drawing/2014/main" id="{59290C97-353A-4755-9A52-7CB07F8BA596}"/>
                </a:ext>
              </a:extLst>
            </p:cNvPr>
            <p:cNvSpPr/>
            <p:nvPr/>
          </p:nvSpPr>
          <p:spPr>
            <a:xfrm rot="16200000">
              <a:off x="4858762" y="4490127"/>
              <a:ext cx="518242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023BEFF-A2CC-4E21-870C-524B1B47A24C}"/>
                </a:ext>
              </a:extLst>
            </p:cNvPr>
            <p:cNvSpPr txBox="1"/>
            <p:nvPr/>
          </p:nvSpPr>
          <p:spPr>
            <a:xfrm rot="20820170">
              <a:off x="4131740" y="4780746"/>
              <a:ext cx="1972285" cy="95410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question mark here</a:t>
              </a:r>
              <a:endParaRPr lang="en-US" sz="24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DB8D3E3-395F-42F5-BA92-D4CCE95A06A4}"/>
              </a:ext>
            </a:extLst>
          </p:cNvPr>
          <p:cNvGrpSpPr/>
          <p:nvPr/>
        </p:nvGrpSpPr>
        <p:grpSpPr>
          <a:xfrm rot="2447710">
            <a:off x="5961503" y="2542558"/>
            <a:ext cx="2380713" cy="794216"/>
            <a:chOff x="4342571" y="4646040"/>
            <a:chExt cx="2380713" cy="794216"/>
          </a:xfrm>
        </p:grpSpPr>
        <p:sp>
          <p:nvSpPr>
            <p:cNvPr id="10" name="Right Arrow 14">
              <a:extLst>
                <a:ext uri="{FF2B5EF4-FFF2-40B4-BE49-F238E27FC236}">
                  <a16:creationId xmlns:a16="http://schemas.microsoft.com/office/drawing/2014/main" id="{9A13EC30-AB8F-4505-9E67-AF3E324E08C0}"/>
                </a:ext>
              </a:extLst>
            </p:cNvPr>
            <p:cNvSpPr/>
            <p:nvPr/>
          </p:nvSpPr>
          <p:spPr>
            <a:xfrm rot="1847827">
              <a:off x="5411904" y="5093794"/>
              <a:ext cx="1311380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F9C032-5ACE-42A4-87FD-2EE6F940A2F8}"/>
                </a:ext>
              </a:extLst>
            </p:cNvPr>
            <p:cNvSpPr txBox="1"/>
            <p:nvPr/>
          </p:nvSpPr>
          <p:spPr>
            <a:xfrm rot="20820170">
              <a:off x="4342571" y="4646040"/>
              <a:ext cx="1972285" cy="5232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period here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481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effectLst>
                  <a:glow rad="88900">
                    <a:srgbClr val="55871B">
                      <a:alpha val="87000"/>
                    </a:srgbClr>
                  </a:glow>
                </a:effectLst>
                <a:latin typeface="Arial Black"/>
                <a:cs typeface="Arial Black"/>
              </a:rPr>
              <a:t>QUOTE IT!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56764"/>
            <a:ext cx="6400800" cy="1582559"/>
          </a:xfrm>
        </p:spPr>
        <p:txBody>
          <a:bodyPr anchor="ctr" anchorCtr="1">
            <a:normAutofit/>
          </a:bodyPr>
          <a:lstStyle/>
          <a:p>
            <a:pPr>
              <a:lnSpc>
                <a:spcPts val="4400"/>
              </a:lnSpc>
            </a:pPr>
            <a:r>
              <a:rPr lang="en-US" sz="4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7AC025">
                      <a:alpha val="95000"/>
                    </a:srgbClr>
                  </a:outerShdw>
                </a:effectLst>
              </a:rPr>
              <a:t>Writing Dialogue</a:t>
            </a:r>
          </a:p>
          <a:p>
            <a:pPr>
              <a:lnSpc>
                <a:spcPts val="4400"/>
              </a:lnSpc>
            </a:pPr>
            <a:r>
              <a:rPr lang="en-US" sz="4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7AC025">
                      <a:alpha val="95000"/>
                    </a:srgbClr>
                  </a:outerShdw>
                </a:effectLst>
              </a:rPr>
              <a:t>In Your Narratives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5840" y="3829783"/>
            <a:ext cx="20523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98490" y="-1186337"/>
            <a:ext cx="24231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377341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r>
              <a:rPr lang="en-US" dirty="0"/>
              <a:t>“Let’s fix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457200" rIns="457200" anchor="ctr" anchorCtr="1">
            <a:normAutofit/>
          </a:bodyPr>
          <a:lstStyle/>
          <a:p>
            <a:pPr marL="0" indent="0">
              <a:buNone/>
            </a:pPr>
            <a:r>
              <a:rPr lang="en-US" sz="4800" dirty="0"/>
              <a:t> “The gorilla exhibit will open on Tuesday.” The zookeeper announced</a:t>
            </a:r>
          </a:p>
        </p:txBody>
      </p:sp>
    </p:spTree>
    <p:extLst>
      <p:ext uri="{BB962C8B-B14F-4D97-AF65-F5344CB8AC3E}">
        <p14:creationId xmlns:p14="http://schemas.microsoft.com/office/powerpoint/2010/main" val="2825818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 anchorCtr="1">
            <a:normAutofit/>
          </a:bodyPr>
          <a:lstStyle/>
          <a:p>
            <a:r>
              <a:rPr lang="en-US" dirty="0" err="1"/>
              <a:t>Oooh</a:t>
            </a:r>
            <a:r>
              <a:rPr lang="en-US" dirty="0"/>
              <a:t> a hard one!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457200" rIns="457200" anchor="ctr" anchorCtr="1">
            <a:normAutofit/>
          </a:bodyPr>
          <a:lstStyle/>
          <a:p>
            <a:pPr marL="0" indent="0">
              <a:buNone/>
            </a:pPr>
            <a:r>
              <a:rPr lang="en-US" sz="4800" dirty="0"/>
              <a:t> “The gorilla exhibit will open on Tuesday,” the zookeeper announced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D0E65F-3D4B-4E65-AD0B-D911B85F2A92}"/>
              </a:ext>
            </a:extLst>
          </p:cNvPr>
          <p:cNvGrpSpPr/>
          <p:nvPr/>
        </p:nvGrpSpPr>
        <p:grpSpPr>
          <a:xfrm>
            <a:off x="457200" y="1280496"/>
            <a:ext cx="3269570" cy="2254956"/>
            <a:chOff x="349725" y="1301011"/>
            <a:chExt cx="3269570" cy="225495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7CD76D1-2800-458C-BFCF-048371B0E69F}"/>
                </a:ext>
              </a:extLst>
            </p:cNvPr>
            <p:cNvSpPr txBox="1"/>
            <p:nvPr/>
          </p:nvSpPr>
          <p:spPr>
            <a:xfrm rot="20820170">
              <a:off x="349725" y="1301011"/>
              <a:ext cx="3269570" cy="138499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Did you notice?</a:t>
              </a:r>
            </a:p>
            <a:p>
              <a:pPr algn="ctr"/>
              <a:r>
                <a:rPr lang="en-US" sz="2800" dirty="0"/>
                <a:t>The word Tuesday is capitalized!</a:t>
              </a:r>
            </a:p>
          </p:txBody>
        </p:sp>
        <p:sp>
          <p:nvSpPr>
            <p:cNvPr id="6" name="Right Arrow 14">
              <a:extLst>
                <a:ext uri="{FF2B5EF4-FFF2-40B4-BE49-F238E27FC236}">
                  <a16:creationId xmlns:a16="http://schemas.microsoft.com/office/drawing/2014/main" id="{74259E56-17AE-48C8-9667-E3CA174B4BB0}"/>
                </a:ext>
              </a:extLst>
            </p:cNvPr>
            <p:cNvSpPr/>
            <p:nvPr/>
          </p:nvSpPr>
          <p:spPr>
            <a:xfrm rot="4468161">
              <a:off x="1600108" y="2926584"/>
              <a:ext cx="912304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F9E40F-58E2-47A1-B445-5E10AA52F919}"/>
              </a:ext>
            </a:extLst>
          </p:cNvPr>
          <p:cNvGrpSpPr/>
          <p:nvPr/>
        </p:nvGrpSpPr>
        <p:grpSpPr>
          <a:xfrm>
            <a:off x="4572000" y="4053769"/>
            <a:ext cx="3269570" cy="2254956"/>
            <a:chOff x="349725" y="1301011"/>
            <a:chExt cx="3269570" cy="225495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A2E33CC-911B-489E-9DAB-B8D888D1E2C0}"/>
                </a:ext>
              </a:extLst>
            </p:cNvPr>
            <p:cNvSpPr txBox="1"/>
            <p:nvPr/>
          </p:nvSpPr>
          <p:spPr>
            <a:xfrm rot="20820170">
              <a:off x="349725" y="1301011"/>
              <a:ext cx="3269570" cy="138499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Did you notice?</a:t>
              </a:r>
            </a:p>
            <a:p>
              <a:pPr algn="ctr"/>
              <a:r>
                <a:rPr lang="en-US" sz="2800" dirty="0"/>
                <a:t>The word Tuesday is capitalized!</a:t>
              </a:r>
            </a:p>
          </p:txBody>
        </p:sp>
        <p:sp>
          <p:nvSpPr>
            <p:cNvPr id="13" name="Right Arrow 14">
              <a:extLst>
                <a:ext uri="{FF2B5EF4-FFF2-40B4-BE49-F238E27FC236}">
                  <a16:creationId xmlns:a16="http://schemas.microsoft.com/office/drawing/2014/main" id="{47F423BB-88F3-4F07-BD91-BDAD53143EF8}"/>
                </a:ext>
              </a:extLst>
            </p:cNvPr>
            <p:cNvSpPr/>
            <p:nvPr/>
          </p:nvSpPr>
          <p:spPr>
            <a:xfrm rot="4468161">
              <a:off x="1600108" y="2926584"/>
              <a:ext cx="912304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315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fix this!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274320" rIns="365760"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“I cannot believe it,” she said “How did you find my lost necklace?”</a:t>
            </a:r>
          </a:p>
        </p:txBody>
      </p:sp>
    </p:spTree>
    <p:extLst>
      <p:ext uri="{BB962C8B-B14F-4D97-AF65-F5344CB8AC3E}">
        <p14:creationId xmlns:p14="http://schemas.microsoft.com/office/powerpoint/2010/main" val="1480836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one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274320" rIns="365760" anchor="ctr" anchorCtr="1">
            <a:normAutofit/>
          </a:bodyPr>
          <a:lstStyle/>
          <a:p>
            <a:pPr marL="0" indent="0">
              <a:buNone/>
            </a:pPr>
            <a:r>
              <a:rPr lang="en-US" sz="4400" dirty="0"/>
              <a:t>“I cannot believe it,” she said “how did you find my lost necklace?”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61CDF-7B18-456B-AB6A-BEF1047CF41E}"/>
              </a:ext>
            </a:extLst>
          </p:cNvPr>
          <p:cNvGrpSpPr/>
          <p:nvPr/>
        </p:nvGrpSpPr>
        <p:grpSpPr>
          <a:xfrm>
            <a:off x="1965774" y="4634822"/>
            <a:ext cx="6481109" cy="547657"/>
            <a:chOff x="1965774" y="4634822"/>
            <a:chExt cx="6481109" cy="547657"/>
          </a:xfrm>
        </p:grpSpPr>
        <p:sp>
          <p:nvSpPr>
            <p:cNvPr id="6" name="Right Arrow 14">
              <a:extLst>
                <a:ext uri="{FF2B5EF4-FFF2-40B4-BE49-F238E27FC236}">
                  <a16:creationId xmlns:a16="http://schemas.microsoft.com/office/drawing/2014/main" id="{38207C41-4354-490F-910C-D0A2B1E14047}"/>
                </a:ext>
              </a:extLst>
            </p:cNvPr>
            <p:cNvSpPr/>
            <p:nvPr/>
          </p:nvSpPr>
          <p:spPr>
            <a:xfrm rot="12122940">
              <a:off x="1965774" y="4634822"/>
              <a:ext cx="3056968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541159-1CCE-41F0-A4A7-29852C36B0F2}"/>
                </a:ext>
              </a:extLst>
            </p:cNvPr>
            <p:cNvSpPr txBox="1"/>
            <p:nvPr/>
          </p:nvSpPr>
          <p:spPr>
            <a:xfrm rot="20820170">
              <a:off x="4358309" y="4659259"/>
              <a:ext cx="4088574" cy="5232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this is not a new sentence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99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7200" dirty="0">
                <a:latin typeface="Arial Black"/>
                <a:cs typeface="Arial Black"/>
              </a:rPr>
              <a:t>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547842"/>
            <a:ext cx="7772400" cy="1213304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make it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Interesting!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5840" y="3829783"/>
            <a:ext cx="20523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98490" y="-1186337"/>
            <a:ext cx="24231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b="1" dirty="0">
                <a:ln w="38100">
                  <a:solidFill>
                    <a:schemeClr val="bg1"/>
                  </a:solidFill>
                </a:ln>
                <a:effectLst>
                  <a:glow rad="50800">
                    <a:srgbClr val="55871B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423556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  <a:cs typeface="Arial Black"/>
              </a:rPr>
              <a:t>Meaningful Dialogue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lIns="274320" rIns="365760" anchor="ctr" anchorCtr="1"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This conversation is </a:t>
            </a:r>
            <a:r>
              <a:rPr lang="en-US" sz="4400" b="1" dirty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BORING</a:t>
            </a:r>
            <a:r>
              <a:rPr lang="en-US" sz="4400" b="1" dirty="0"/>
              <a:t>!</a:t>
            </a:r>
          </a:p>
          <a:p>
            <a:pPr marL="0" indent="0">
              <a:buNone/>
            </a:pPr>
            <a:r>
              <a:rPr lang="en-US" sz="3600" dirty="0"/>
              <a:t>	“Hi,” she said.</a:t>
            </a:r>
          </a:p>
          <a:p>
            <a:pPr marL="0" indent="0">
              <a:buNone/>
            </a:pPr>
            <a:r>
              <a:rPr lang="en-US" sz="3600" dirty="0"/>
              <a:t>	“Hi,” he replied.</a:t>
            </a:r>
          </a:p>
          <a:p>
            <a:pPr marL="0" indent="0">
              <a:buNone/>
            </a:pPr>
            <a:r>
              <a:rPr lang="en-US" sz="3600" dirty="0"/>
              <a:t>	“How are you?” she asked.</a:t>
            </a:r>
          </a:p>
          <a:p>
            <a:pPr marL="0" indent="0">
              <a:buNone/>
            </a:pPr>
            <a:r>
              <a:rPr lang="en-US" sz="3600" dirty="0"/>
              <a:t>	“I’m okay,” he replied. “How are you?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6395" y="4458841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0290" y="-921724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5409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  <a:cs typeface="Arial Black"/>
              </a:rPr>
              <a:t>Meaningful Dialogue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lIns="274320" rIns="365760" anchor="ctr" anchorCtr="1"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Can you do better?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496395" y="4458841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0290" y="-921724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58056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What is Dialogue?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Dialogue is a conversation between </a:t>
            </a:r>
            <a:br>
              <a:rPr lang="en-US" sz="3600" dirty="0"/>
            </a:br>
            <a:r>
              <a:rPr lang="en-US" sz="3600" dirty="0"/>
              <a:t>two or more characters in a story.</a:t>
            </a:r>
          </a:p>
          <a:p>
            <a:endParaRPr lang="en-US" sz="3600" dirty="0"/>
          </a:p>
          <a:p>
            <a:r>
              <a:rPr lang="en-US" sz="3600" dirty="0"/>
              <a:t>Dialogue is separated from the </a:t>
            </a:r>
            <a:br>
              <a:rPr lang="en-US" sz="3600" dirty="0"/>
            </a:br>
            <a:r>
              <a:rPr lang="en-US" sz="3600" dirty="0"/>
              <a:t>narration by “quotation marks.”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60640" y="4917513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10293" y="-815876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Rules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274320" tIns="274320" rIns="274320" bIns="274320"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Remember these rules when writing dialogue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New speaker, new paragraph – whenever the conversation switches from one person to another, you need to start a new paragraph. </a:t>
            </a:r>
          </a:p>
          <a:p>
            <a:endParaRPr lang="en-US" sz="2800" dirty="0"/>
          </a:p>
          <a:p>
            <a:r>
              <a:rPr lang="en-US" sz="2800" dirty="0"/>
              <a:t>Direct quotations always begin with a capital letter.</a:t>
            </a:r>
          </a:p>
          <a:p>
            <a:pPr lvl="1"/>
            <a:r>
              <a:rPr lang="en-US" dirty="0"/>
              <a:t>EX: He said, “</a:t>
            </a:r>
            <a:r>
              <a:rPr lang="en-US" b="1" dirty="0">
                <a:effectLst>
                  <a:outerShdw blurRad="50800" dist="38100" dir="2700000" algn="tl" rotWithShape="0">
                    <a:srgbClr val="A2FF34">
                      <a:alpha val="43000"/>
                    </a:srgbClr>
                  </a:outerShdw>
                </a:effectLst>
              </a:rPr>
              <a:t>S</a:t>
            </a:r>
            <a:r>
              <a:rPr lang="en-US" dirty="0"/>
              <a:t>ee you at the tournament.”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9090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F63F83-C3E1-43DF-909D-AAB1EF6BF0C1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55871B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274320" tIns="274320" rIns="274320" bIns="2743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/>
              <a:t>Remember these rules when writing dialogue</a:t>
            </a:r>
          </a:p>
          <a:p>
            <a:pPr marL="0" indent="0">
              <a:buNone/>
            </a:pPr>
            <a:endParaRPr lang="en-US" sz="3300" b="1" dirty="0"/>
          </a:p>
          <a:p>
            <a:r>
              <a:rPr lang="en-US" dirty="0"/>
              <a:t>make it interesting</a:t>
            </a:r>
          </a:p>
          <a:p>
            <a:endParaRPr lang="en-US" dirty="0"/>
          </a:p>
          <a:p>
            <a:r>
              <a:rPr lang="en-US" dirty="0"/>
              <a:t>Write a realistic conversation – the conversation needs to be believable.</a:t>
            </a:r>
          </a:p>
          <a:p>
            <a:endParaRPr lang="en-US" dirty="0"/>
          </a:p>
          <a:p>
            <a:r>
              <a:rPr lang="en-US" dirty="0"/>
              <a:t>Avoid saying “said” too many times.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Rules to Remember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72316" y="4930784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10293" y="-657106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ln w="12700">
                  <a:solidFill>
                    <a:schemeClr val="bg1"/>
                  </a:solidFill>
                </a:ln>
                <a:effectLst>
                  <a:glow rad="38100">
                    <a:srgbClr val="55871B">
                      <a:alpha val="96000"/>
                    </a:srgbClr>
                  </a:glow>
                </a:effectLst>
                <a:latin typeface="Britannic Bold"/>
                <a:cs typeface="Britannic Bold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80127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3EFED4-CAE9-4B9A-8ACE-2E0E6614FA90}"/>
              </a:ext>
            </a:extLst>
          </p:cNvPr>
          <p:cNvSpPr/>
          <p:nvPr/>
        </p:nvSpPr>
        <p:spPr>
          <a:xfrm>
            <a:off x="457200" y="1600200"/>
            <a:ext cx="8229600" cy="4552275"/>
          </a:xfrm>
          <a:prstGeom prst="rect">
            <a:avLst/>
          </a:prstGeom>
          <a:solidFill>
            <a:srgbClr val="FFFFFF"/>
          </a:solidFill>
          <a:ln w="38100">
            <a:solidFill>
              <a:srgbClr val="55871B">
                <a:alpha val="97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D53495D-EDB7-4428-972C-EC43A005CC44}"/>
              </a:ext>
            </a:extLst>
          </p:cNvPr>
          <p:cNvGrpSpPr/>
          <p:nvPr/>
        </p:nvGrpSpPr>
        <p:grpSpPr>
          <a:xfrm>
            <a:off x="740165" y="1751270"/>
            <a:ext cx="7374615" cy="4722703"/>
            <a:chOff x="7799389" y="1051503"/>
            <a:chExt cx="3492378" cy="416627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50BB5B-7F30-4942-BCDE-D3C3D0F64A95}"/>
                </a:ext>
              </a:extLst>
            </p:cNvPr>
            <p:cNvSpPr txBox="1"/>
            <p:nvPr/>
          </p:nvSpPr>
          <p:spPr>
            <a:xfrm>
              <a:off x="10377714" y="1051503"/>
              <a:ext cx="914053" cy="3792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cried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blurted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snapped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hissed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suggested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comforted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retorted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ventured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yelled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agreed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5D4FB50-0916-413A-83C2-1C15D4C0AE9E}"/>
                </a:ext>
              </a:extLst>
            </p:cNvPr>
            <p:cNvSpPr txBox="1"/>
            <p:nvPr/>
          </p:nvSpPr>
          <p:spPr>
            <a:xfrm>
              <a:off x="9122627" y="1051503"/>
              <a:ext cx="917454" cy="3792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repeated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murmured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spat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stuttered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shouted 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whispered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cautioned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demanded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wondered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explained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6BB8FA-568C-4338-B2ED-3F0CC220AD91}"/>
                </a:ext>
              </a:extLst>
            </p:cNvPr>
            <p:cNvSpPr txBox="1"/>
            <p:nvPr/>
          </p:nvSpPr>
          <p:spPr>
            <a:xfrm>
              <a:off x="7799389" y="1051503"/>
              <a:ext cx="987841" cy="4166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chided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groaned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pleaded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gushed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mumbled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begged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declared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countered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stammered</a:t>
              </a:r>
            </a:p>
            <a:p>
              <a:pPr>
                <a:lnSpc>
                  <a:spcPts val="3300"/>
                </a:lnSpc>
              </a:pPr>
              <a:r>
                <a:rPr lang="en-US" sz="2400" dirty="0">
                  <a:latin typeface="Arial Black" panose="020B0A04020102020204" pitchFamily="34" charset="0"/>
                </a:rPr>
                <a:t>continued</a:t>
              </a:r>
            </a:p>
            <a:p>
              <a:pPr>
                <a:lnSpc>
                  <a:spcPts val="3300"/>
                </a:lnSpc>
              </a:pPr>
              <a:endParaRPr lang="en-US" sz="24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Ways to Say “Said”</a:t>
            </a:r>
          </a:p>
        </p:txBody>
      </p:sp>
    </p:spTree>
    <p:extLst>
      <p:ext uri="{BB962C8B-B14F-4D97-AF65-F5344CB8AC3E}">
        <p14:creationId xmlns:p14="http://schemas.microsoft.com/office/powerpoint/2010/main" val="105682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“I want to get some ice cream,” Mary said.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8599" y="2645195"/>
            <a:ext cx="4790645" cy="523220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These are quotation marks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Punctuate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</a:p>
        </p:txBody>
      </p:sp>
      <p:sp>
        <p:nvSpPr>
          <p:cNvPr id="7" name="Right Arrow 6"/>
          <p:cNvSpPr/>
          <p:nvPr/>
        </p:nvSpPr>
        <p:spPr>
          <a:xfrm rot="6854329">
            <a:off x="577284" y="3143020"/>
            <a:ext cx="525238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3899031">
            <a:off x="5716846" y="3118930"/>
            <a:ext cx="725303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C1B946A-2D38-47AF-B7C0-6B8559EFD1DA}"/>
              </a:ext>
            </a:extLst>
          </p:cNvPr>
          <p:cNvGrpSpPr/>
          <p:nvPr/>
        </p:nvGrpSpPr>
        <p:grpSpPr>
          <a:xfrm>
            <a:off x="5726380" y="4118895"/>
            <a:ext cx="2865472" cy="1092810"/>
            <a:chOff x="5726380" y="4118895"/>
            <a:chExt cx="2865472" cy="1092810"/>
          </a:xfrm>
        </p:grpSpPr>
        <p:sp>
          <p:nvSpPr>
            <p:cNvPr id="12" name="TextBox 11"/>
            <p:cNvSpPr txBox="1"/>
            <p:nvPr/>
          </p:nvSpPr>
          <p:spPr>
            <a:xfrm>
              <a:off x="5726380" y="4688485"/>
              <a:ext cx="2865472" cy="523220"/>
            </a:xfrm>
            <a:prstGeom prst="rect">
              <a:avLst/>
            </a:prstGeom>
            <a:solidFill>
              <a:srgbClr val="7AC025">
                <a:alpha val="43000"/>
              </a:srgbClr>
            </a:solidFill>
            <a:ln w="19050">
              <a:solidFill>
                <a:srgbClr val="55871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This is the tag line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 rot="15987658">
              <a:off x="7161512" y="4258799"/>
              <a:ext cx="626269" cy="346462"/>
            </a:xfrm>
            <a:prstGeom prst="rightArrow">
              <a:avLst/>
            </a:prstGeom>
            <a:solidFill>
              <a:srgbClr val="7AC025"/>
            </a:solidFill>
            <a:ln w="12700">
              <a:solidFill>
                <a:schemeClr val="tx1"/>
              </a:solidFill>
            </a:ln>
            <a:effectLst>
              <a:glow rad="101600">
                <a:schemeClr val="tx1">
                  <a:alpha val="75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981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“I want to get some ice cream,” Mary said.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74411" y="2220409"/>
            <a:ext cx="2194236" cy="707886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The sentence ends with  punctuation.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rial Black"/>
                <a:cs typeface="Arial Black"/>
              </a:rPr>
              <a:t>Punctuate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</a:p>
        </p:txBody>
      </p:sp>
      <p:sp>
        <p:nvSpPr>
          <p:cNvPr id="7" name="Right Arrow 6"/>
          <p:cNvSpPr/>
          <p:nvPr/>
        </p:nvSpPr>
        <p:spPr>
          <a:xfrm rot="8543398">
            <a:off x="782299" y="3224360"/>
            <a:ext cx="705511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438822">
            <a:off x="5461515" y="3207506"/>
            <a:ext cx="730516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531504">
            <a:off x="5285390" y="4307463"/>
            <a:ext cx="809431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5987658">
            <a:off x="7127846" y="4294612"/>
            <a:ext cx="698032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58599" y="2645195"/>
            <a:ext cx="4620701" cy="707886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Quotation marks go around all of the words that the character says.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9949" y="4412468"/>
            <a:ext cx="3190731" cy="1323439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 comma is placed before the quotation mark to separate the dialogue from the tag line.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00225" y="4688485"/>
            <a:ext cx="2391626" cy="707886"/>
          </a:xfrm>
          <a:prstGeom prst="rect">
            <a:avLst/>
          </a:prstGeom>
          <a:solidFill>
            <a:srgbClr val="7AC025">
              <a:alpha val="43000"/>
            </a:srgbClr>
          </a:solidFill>
          <a:ln w="19050">
            <a:solidFill>
              <a:srgbClr val="5587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tag line tells us </a:t>
            </a:r>
            <a:br>
              <a:rPr lang="en-US" sz="2000" dirty="0"/>
            </a:br>
            <a:r>
              <a:rPr lang="en-US" sz="2000" dirty="0"/>
              <a:t>who is speaking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8029961" y="3046327"/>
            <a:ext cx="777319" cy="346462"/>
          </a:xfrm>
          <a:prstGeom prst="rightArrow">
            <a:avLst/>
          </a:prstGeom>
          <a:solidFill>
            <a:srgbClr val="7AC025"/>
          </a:solidFill>
          <a:ln w="12700">
            <a:solidFill>
              <a:schemeClr val="tx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73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49033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latin typeface="Arial Black"/>
                <a:cs typeface="Arial Black"/>
              </a:rPr>
              <a:t>Punctuate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83511"/>
            <a:ext cx="7772400" cy="3273153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What do you do when the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dialogue needs to include a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question mark or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exclamation point?</a:t>
            </a:r>
          </a:p>
        </p:txBody>
      </p:sp>
      <p:sp>
        <p:nvSpPr>
          <p:cNvPr id="4" name="TextBox 3"/>
          <p:cNvSpPr txBox="1"/>
          <p:nvPr/>
        </p:nvSpPr>
        <p:spPr>
          <a:xfrm rot="21117602">
            <a:off x="0" y="-727671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 rot="828079">
            <a:off x="8083997" y="4070739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ln w="12700">
                  <a:solidFill>
                    <a:schemeClr val="bg1"/>
                  </a:solidFill>
                </a:ln>
                <a:effectLst>
                  <a:glow rad="25400">
                    <a:srgbClr val="7AC025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314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11655</TotalTime>
  <Words>703</Words>
  <Application>Microsoft Office PowerPoint</Application>
  <PresentationFormat>On-screen Show (4:3)</PresentationFormat>
  <Paragraphs>161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Britannic Bold</vt:lpstr>
      <vt:lpstr>Calibri</vt:lpstr>
      <vt:lpstr>Office Theme</vt:lpstr>
      <vt:lpstr>Journal</vt:lpstr>
      <vt:lpstr>QUOTE IT!</vt:lpstr>
      <vt:lpstr>What is Dialogue?</vt:lpstr>
      <vt:lpstr>Rules to Remember</vt:lpstr>
      <vt:lpstr>Rules to Remember</vt:lpstr>
      <vt:lpstr>Other Ways to Say “Said”</vt:lpstr>
      <vt:lpstr>Punctuate it</vt:lpstr>
      <vt:lpstr>Punctuate it</vt:lpstr>
      <vt:lpstr>Punctuate it</vt:lpstr>
      <vt:lpstr>Punctuate it</vt:lpstr>
      <vt:lpstr>Punctuate it</vt:lpstr>
      <vt:lpstr>Dropping tag lines</vt:lpstr>
      <vt:lpstr>Dropping tag lines</vt:lpstr>
      <vt:lpstr>“Let’s fix this!</vt:lpstr>
      <vt:lpstr>Better!</vt:lpstr>
      <vt:lpstr>“Let’s fix this!</vt:lpstr>
      <vt:lpstr>Good!</vt:lpstr>
      <vt:lpstr>“Let’s fix this!</vt:lpstr>
      <vt:lpstr>Phew! That looked weird!</vt:lpstr>
      <vt:lpstr>“Let’s fix this!</vt:lpstr>
      <vt:lpstr>Oooh a hard one!</vt:lpstr>
      <vt:lpstr>Lets fix this!</vt:lpstr>
      <vt:lpstr>This one is hard!</vt:lpstr>
      <vt:lpstr>Dialogue</vt:lpstr>
      <vt:lpstr>Meaningful Dialogue</vt:lpstr>
      <vt:lpstr>Meaningful Dialogue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Lynn Cronin</cp:lastModifiedBy>
  <cp:revision>67</cp:revision>
  <dcterms:created xsi:type="dcterms:W3CDTF">2014-12-18T21:48:04Z</dcterms:created>
  <dcterms:modified xsi:type="dcterms:W3CDTF">2019-05-15T19:54:59Z</dcterms:modified>
</cp:coreProperties>
</file>