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1" r:id="rId18"/>
    <p:sldId id="276" r:id="rId19"/>
    <p:sldId id="277" r:id="rId20"/>
    <p:sldId id="278" r:id="rId21"/>
    <p:sldId id="279" r:id="rId22"/>
    <p:sldId id="291" r:id="rId23"/>
    <p:sldId id="282" r:id="rId24"/>
    <p:sldId id="283" r:id="rId25"/>
    <p:sldId id="284" r:id="rId26"/>
    <p:sldId id="285" r:id="rId27"/>
    <p:sldId id="288" r:id="rId28"/>
    <p:sldId id="287" r:id="rId29"/>
  </p:sldIdLst>
  <p:sldSz cx="10058400" cy="64008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219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439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265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6879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109978" algn="l" defTabSz="843991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531974" algn="l" defTabSz="843991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953969" algn="l" defTabSz="843991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375965" algn="l" defTabSz="843991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1FE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3769" autoAdjust="0"/>
  </p:normalViewPr>
  <p:slideViewPr>
    <p:cSldViewPr>
      <p:cViewPr varScale="1">
        <p:scale>
          <a:sx n="90" d="100"/>
          <a:sy n="90" d="100"/>
        </p:scale>
        <p:origin x="612" y="66"/>
      </p:cViewPr>
      <p:guideLst>
        <p:guide orient="horz" pos="2016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F4BC5B-5E72-42F4-897A-4D9774CEA51F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85800"/>
            <a:ext cx="5387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FF45B7-1D5C-49B2-9F8D-E301AE275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28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8" kern="1200">
        <a:solidFill>
          <a:schemeClr val="tx1"/>
        </a:solidFill>
        <a:latin typeface="+mn-lt"/>
        <a:ea typeface="+mn-ea"/>
        <a:cs typeface="+mn-cs"/>
      </a:defRPr>
    </a:lvl1pPr>
    <a:lvl2pPr marL="421996" algn="l" rtl="0" eaLnBrk="0" fontAlgn="base" hangingPunct="0">
      <a:spcBef>
        <a:spcPct val="30000"/>
      </a:spcBef>
      <a:spcAft>
        <a:spcPct val="0"/>
      </a:spcAft>
      <a:defRPr sz="1108" kern="1200">
        <a:solidFill>
          <a:schemeClr val="tx1"/>
        </a:solidFill>
        <a:latin typeface="+mn-lt"/>
        <a:ea typeface="+mn-ea"/>
        <a:cs typeface="+mn-cs"/>
      </a:defRPr>
    </a:lvl2pPr>
    <a:lvl3pPr marL="843991" algn="l" rtl="0" eaLnBrk="0" fontAlgn="base" hangingPunct="0">
      <a:spcBef>
        <a:spcPct val="30000"/>
      </a:spcBef>
      <a:spcAft>
        <a:spcPct val="0"/>
      </a:spcAft>
      <a:defRPr sz="1108" kern="1200">
        <a:solidFill>
          <a:schemeClr val="tx1"/>
        </a:solidFill>
        <a:latin typeface="+mn-lt"/>
        <a:ea typeface="+mn-ea"/>
        <a:cs typeface="+mn-cs"/>
      </a:defRPr>
    </a:lvl3pPr>
    <a:lvl4pPr marL="1265987" algn="l" rtl="0" eaLnBrk="0" fontAlgn="base" hangingPunct="0">
      <a:spcBef>
        <a:spcPct val="30000"/>
      </a:spcBef>
      <a:spcAft>
        <a:spcPct val="0"/>
      </a:spcAft>
      <a:defRPr sz="1108" kern="1200">
        <a:solidFill>
          <a:schemeClr val="tx1"/>
        </a:solidFill>
        <a:latin typeface="+mn-lt"/>
        <a:ea typeface="+mn-ea"/>
        <a:cs typeface="+mn-cs"/>
      </a:defRPr>
    </a:lvl4pPr>
    <a:lvl5pPr marL="1687982" algn="l" rtl="0" eaLnBrk="0" fontAlgn="base" hangingPunct="0">
      <a:spcBef>
        <a:spcPct val="30000"/>
      </a:spcBef>
      <a:spcAft>
        <a:spcPct val="0"/>
      </a:spcAft>
      <a:defRPr sz="1108" kern="1200">
        <a:solidFill>
          <a:schemeClr val="tx1"/>
        </a:solidFill>
        <a:latin typeface="+mn-lt"/>
        <a:ea typeface="+mn-ea"/>
        <a:cs typeface="+mn-cs"/>
      </a:defRPr>
    </a:lvl5pPr>
    <a:lvl6pPr marL="2109978" algn="l" defTabSz="843991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6pPr>
    <a:lvl7pPr marL="2531974" algn="l" defTabSz="843991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7pPr>
    <a:lvl8pPr marL="2953969" algn="l" defTabSz="843991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8pPr>
    <a:lvl9pPr marL="3375965" algn="l" defTabSz="843991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944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685800"/>
            <a:ext cx="53879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608C-5996-4302-AD1C-8ACBA8DD41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71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56329"/>
            <a:ext cx="9052560" cy="106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93523"/>
            <a:ext cx="9052560" cy="42242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5932595"/>
            <a:ext cx="2346960" cy="340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E4439-741D-45EF-B12D-E3BA1D6C7BAE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5932595"/>
            <a:ext cx="3185160" cy="340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5932595"/>
            <a:ext cx="2346960" cy="340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78528-B38A-4D1C-B2B7-5BADDEBB0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33">
          <a:solidFill>
            <a:schemeClr val="tx1"/>
          </a:solidFill>
          <a:latin typeface="Calibri" pitchFamily="34" charset="0"/>
        </a:defRPr>
      </a:lvl5pPr>
      <a:lvl6pPr marL="419115" algn="ctr" rtl="0" fontAlgn="base">
        <a:spcBef>
          <a:spcPct val="0"/>
        </a:spcBef>
        <a:spcAft>
          <a:spcPct val="0"/>
        </a:spcAft>
        <a:defRPr sz="4033">
          <a:solidFill>
            <a:schemeClr val="tx1"/>
          </a:solidFill>
          <a:latin typeface="Calibri" pitchFamily="34" charset="0"/>
        </a:defRPr>
      </a:lvl6pPr>
      <a:lvl7pPr marL="838230" algn="ctr" rtl="0" fontAlgn="base">
        <a:spcBef>
          <a:spcPct val="0"/>
        </a:spcBef>
        <a:spcAft>
          <a:spcPct val="0"/>
        </a:spcAft>
        <a:defRPr sz="4033">
          <a:solidFill>
            <a:schemeClr val="tx1"/>
          </a:solidFill>
          <a:latin typeface="Calibri" pitchFamily="34" charset="0"/>
        </a:defRPr>
      </a:lvl7pPr>
      <a:lvl8pPr marL="1257346" algn="ctr" rtl="0" fontAlgn="base">
        <a:spcBef>
          <a:spcPct val="0"/>
        </a:spcBef>
        <a:spcAft>
          <a:spcPct val="0"/>
        </a:spcAft>
        <a:defRPr sz="4033">
          <a:solidFill>
            <a:schemeClr val="tx1"/>
          </a:solidFill>
          <a:latin typeface="Calibri" pitchFamily="34" charset="0"/>
        </a:defRPr>
      </a:lvl8pPr>
      <a:lvl9pPr marL="1676461" algn="ctr" rtl="0" fontAlgn="base">
        <a:spcBef>
          <a:spcPct val="0"/>
        </a:spcBef>
        <a:spcAft>
          <a:spcPct val="0"/>
        </a:spcAft>
        <a:defRPr sz="4033">
          <a:solidFill>
            <a:schemeClr val="tx1"/>
          </a:solidFill>
          <a:latin typeface="Calibri" pitchFamily="34" charset="0"/>
        </a:defRPr>
      </a:lvl9pPr>
    </p:titleStyle>
    <p:bodyStyle>
      <a:lvl1pPr marL="314336" indent="-3143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681062" indent="-2619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67" kern="1200">
          <a:solidFill>
            <a:schemeClr val="tx1"/>
          </a:solidFill>
          <a:latin typeface="+mn-lt"/>
          <a:ea typeface="+mn-ea"/>
          <a:cs typeface="+mn-cs"/>
        </a:defRPr>
      </a:lvl2pPr>
      <a:lvl3pPr marL="1047788" indent="-2095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903" indent="-2095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86019" indent="-2095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05134" indent="-209558" algn="l" defTabSz="83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24249" indent="-209558" algn="l" defTabSz="83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43364" indent="-209558" algn="l" defTabSz="83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562480" indent="-209558" algn="l" defTabSz="83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9115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38230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46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76461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95576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91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933807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922" algn="l" defTabSz="83823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8" y="-1210337"/>
            <a:ext cx="10076159" cy="75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is climate?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641350"/>
            <a:ext cx="10791825" cy="71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Climate!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6758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san franc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20"/>
            <a:ext cx="10058400" cy="66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So what is Climate?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6491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248"/>
            <a:ext cx="10058400" cy="67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Climate is the general weather pattern in </a:t>
              </a:r>
              <a:b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an area over a long period of time.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5600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8" y="124314"/>
            <a:ext cx="9290050" cy="62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981450" y="4836055"/>
            <a:ext cx="2444750" cy="1047750"/>
          </a:xfrm>
          <a:prstGeom prst="wedgeRoundRectCallout">
            <a:avLst>
              <a:gd name="adj1" fmla="val 93065"/>
              <a:gd name="adj2" fmla="val -78517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Georgia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This winter it snowed in Southern Georgia.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521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8" y="124314"/>
            <a:ext cx="9290050" cy="62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981450" y="4836055"/>
            <a:ext cx="2444750" cy="1047750"/>
          </a:xfrm>
          <a:prstGeom prst="wedgeRoundRectCallout">
            <a:avLst>
              <a:gd name="adj1" fmla="val 93065"/>
              <a:gd name="adj2" fmla="val -78517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Georgia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Does that mean we should expect snow in Georgia every winter?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1913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2"/>
          <a:stretch/>
        </p:blipFill>
        <p:spPr bwMode="auto">
          <a:xfrm>
            <a:off x="0" y="57151"/>
            <a:ext cx="10151533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92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No!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7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That would be silly.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climate in Georgia is usually warm.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9546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one mountain">
            <a:extLst>
              <a:ext uri="{FF2B5EF4-FFF2-40B4-BE49-F238E27FC236}">
                <a16:creationId xmlns:a16="http://schemas.microsoft.com/office/drawing/2014/main" id="{A5067954-CC2A-4646-886B-C2746188C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4854" r="4766" b="7767"/>
          <a:stretch/>
        </p:blipFill>
        <p:spPr bwMode="auto">
          <a:xfrm>
            <a:off x="-1" y="57150"/>
            <a:ext cx="10058401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So why is the climate different in different places?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0833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71088"/>
            <a:ext cx="10064750" cy="66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Read pages 132 -133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As a group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2026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BDDAEF"/>
            </a:gs>
            <a:gs pos="75000">
              <a:srgbClr val="BEDAEF"/>
            </a:gs>
            <a:gs pos="55000">
              <a:schemeClr val="bg1"/>
            </a:gs>
            <a:gs pos="0">
              <a:srgbClr val="0070C0"/>
            </a:gs>
            <a:gs pos="100000">
              <a:srgbClr val="0070C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A398CC-7696-4AF1-A371-7F2ADE30F076}"/>
              </a:ext>
            </a:extLst>
          </p:cNvPr>
          <p:cNvGrpSpPr/>
          <p:nvPr/>
        </p:nvGrpSpPr>
        <p:grpSpPr>
          <a:xfrm>
            <a:off x="63819" y="16100"/>
            <a:ext cx="8735430" cy="6434532"/>
            <a:chOff x="69620" y="-44782"/>
            <a:chExt cx="9529560" cy="701948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09DC54-4498-415F-8E85-CB004DD992BE}"/>
                </a:ext>
              </a:extLst>
            </p:cNvPr>
            <p:cNvSpPr/>
            <p:nvPr/>
          </p:nvSpPr>
          <p:spPr>
            <a:xfrm>
              <a:off x="2099762" y="289561"/>
              <a:ext cx="6282238" cy="628223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15455-8539-4FA9-89DB-22EB36B62A26}"/>
                </a:ext>
              </a:extLst>
            </p:cNvPr>
            <p:cNvSpPr txBox="1"/>
            <p:nvPr/>
          </p:nvSpPr>
          <p:spPr>
            <a:xfrm>
              <a:off x="5590496" y="-37428"/>
              <a:ext cx="1323579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North Pole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6A8AE-D53A-4968-94AD-A3A22C61A30C}"/>
                </a:ext>
              </a:extLst>
            </p:cNvPr>
            <p:cNvSpPr txBox="1"/>
            <p:nvPr/>
          </p:nvSpPr>
          <p:spPr>
            <a:xfrm>
              <a:off x="5590496" y="6564444"/>
              <a:ext cx="132183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South Pole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E89E36-81C7-4E8C-A3FA-4F8D2170E232}"/>
                </a:ext>
              </a:extLst>
            </p:cNvPr>
            <p:cNvSpPr txBox="1"/>
            <p:nvPr/>
          </p:nvSpPr>
          <p:spPr>
            <a:xfrm>
              <a:off x="8579040" y="3244334"/>
              <a:ext cx="1020140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Equator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B974A3-7710-46A0-842B-9EC63AE37AD1}"/>
                </a:ext>
              </a:extLst>
            </p:cNvPr>
            <p:cNvSpPr txBox="1"/>
            <p:nvPr/>
          </p:nvSpPr>
          <p:spPr>
            <a:xfrm>
              <a:off x="8294077" y="2382324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15˚ 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43851F-9D2B-4E5B-BE4B-1FD1AFAFB9F9}"/>
                </a:ext>
              </a:extLst>
            </p:cNvPr>
            <p:cNvSpPr txBox="1"/>
            <p:nvPr/>
          </p:nvSpPr>
          <p:spPr>
            <a:xfrm>
              <a:off x="7940452" y="1479318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30˚ 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05805C-6684-4C2C-9E01-655D35892E93}"/>
                </a:ext>
              </a:extLst>
            </p:cNvPr>
            <p:cNvSpPr txBox="1"/>
            <p:nvPr/>
          </p:nvSpPr>
          <p:spPr>
            <a:xfrm>
              <a:off x="7396276" y="850912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45˚ 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A96FAC-45F2-4AAE-8DD3-7473979673B0}"/>
                </a:ext>
              </a:extLst>
            </p:cNvPr>
            <p:cNvSpPr txBox="1"/>
            <p:nvPr/>
          </p:nvSpPr>
          <p:spPr>
            <a:xfrm>
              <a:off x="6808911" y="385365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60˚ 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209D1F-C803-4F75-856E-3A087C8D3D71}"/>
                </a:ext>
              </a:extLst>
            </p:cNvPr>
            <p:cNvSpPr txBox="1"/>
            <p:nvPr/>
          </p:nvSpPr>
          <p:spPr>
            <a:xfrm>
              <a:off x="7106703" y="5908020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60˚ 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AC10A3-9D51-41F5-BEEF-85B3EB6125EF}"/>
                </a:ext>
              </a:extLst>
            </p:cNvPr>
            <p:cNvSpPr txBox="1"/>
            <p:nvPr/>
          </p:nvSpPr>
          <p:spPr>
            <a:xfrm>
              <a:off x="7562315" y="5511531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45˚ 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747E2A-E9C5-463F-ACE6-A6D059AA5670}"/>
                </a:ext>
              </a:extLst>
            </p:cNvPr>
            <p:cNvSpPr txBox="1"/>
            <p:nvPr/>
          </p:nvSpPr>
          <p:spPr>
            <a:xfrm>
              <a:off x="8042607" y="4807681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30˚ 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0C64F6-2BF8-46D9-9046-7F080C7AE597}"/>
                </a:ext>
              </a:extLst>
            </p:cNvPr>
            <p:cNvSpPr txBox="1"/>
            <p:nvPr/>
          </p:nvSpPr>
          <p:spPr>
            <a:xfrm>
              <a:off x="8294077" y="4073541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15˚ 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E5274B-018F-4D4F-949F-D178E44875A5}"/>
                </a:ext>
              </a:extLst>
            </p:cNvPr>
            <p:cNvSpPr txBox="1"/>
            <p:nvPr/>
          </p:nvSpPr>
          <p:spPr>
            <a:xfrm>
              <a:off x="4891266" y="-44782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90˚ 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070827-B6B3-40D2-AA6A-E55D42442B65}"/>
                </a:ext>
              </a:extLst>
            </p:cNvPr>
            <p:cNvSpPr txBox="1"/>
            <p:nvPr/>
          </p:nvSpPr>
          <p:spPr>
            <a:xfrm>
              <a:off x="4972687" y="6571799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90˚ 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442A5C-91C7-40CC-8FCF-42E5C7812302}"/>
                </a:ext>
              </a:extLst>
            </p:cNvPr>
            <p:cNvSpPr txBox="1"/>
            <p:nvPr/>
          </p:nvSpPr>
          <p:spPr>
            <a:xfrm>
              <a:off x="740439" y="3244334"/>
              <a:ext cx="1020140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Equator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FE7699-6EE3-44A2-9EC8-B9EF7A13DBD2}"/>
                </a:ext>
              </a:extLst>
            </p:cNvPr>
            <p:cNvSpPr txBox="1"/>
            <p:nvPr/>
          </p:nvSpPr>
          <p:spPr>
            <a:xfrm>
              <a:off x="1510570" y="2286000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15˚ 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BB7810-1EC8-4BD5-925F-FEA00791C5E9}"/>
                </a:ext>
              </a:extLst>
            </p:cNvPr>
            <p:cNvSpPr txBox="1"/>
            <p:nvPr/>
          </p:nvSpPr>
          <p:spPr>
            <a:xfrm>
              <a:off x="1752600" y="1479318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30˚ 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ED3C7C-DDA1-44BA-BEB7-B4C793479E8C}"/>
                </a:ext>
              </a:extLst>
            </p:cNvPr>
            <p:cNvSpPr txBox="1"/>
            <p:nvPr/>
          </p:nvSpPr>
          <p:spPr>
            <a:xfrm>
              <a:off x="2424970" y="850912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45˚ 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05BDFC-4071-4E2A-A5DD-9E509E36DA1B}"/>
                </a:ext>
              </a:extLst>
            </p:cNvPr>
            <p:cNvSpPr txBox="1"/>
            <p:nvPr/>
          </p:nvSpPr>
          <p:spPr>
            <a:xfrm>
              <a:off x="2958370" y="304800"/>
              <a:ext cx="762796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60˚ 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E341AD-4341-44A4-9F3E-BDA0E80404ED}"/>
                </a:ext>
              </a:extLst>
            </p:cNvPr>
            <p:cNvSpPr txBox="1"/>
            <p:nvPr/>
          </p:nvSpPr>
          <p:spPr>
            <a:xfrm>
              <a:off x="2925451" y="5955268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60˚ 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C79FD0-5A18-46DF-A334-A634E7174272}"/>
                </a:ext>
              </a:extLst>
            </p:cNvPr>
            <p:cNvSpPr txBox="1"/>
            <p:nvPr/>
          </p:nvSpPr>
          <p:spPr>
            <a:xfrm>
              <a:off x="2315851" y="5511531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45˚ 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6F8489-A666-4AAE-B78E-F0C25737BEEF}"/>
                </a:ext>
              </a:extLst>
            </p:cNvPr>
            <p:cNvSpPr txBox="1"/>
            <p:nvPr/>
          </p:nvSpPr>
          <p:spPr>
            <a:xfrm>
              <a:off x="1854755" y="4807680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30˚ 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560E3F-43E4-42C2-95FB-8921B1FA4B83}"/>
                </a:ext>
              </a:extLst>
            </p:cNvPr>
            <p:cNvSpPr txBox="1"/>
            <p:nvPr/>
          </p:nvSpPr>
          <p:spPr>
            <a:xfrm>
              <a:off x="1510570" y="3977217"/>
              <a:ext cx="715581" cy="402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15˚ 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859424-63F1-4C85-9CC5-FC7A53447AAB}"/>
                </a:ext>
              </a:extLst>
            </p:cNvPr>
            <p:cNvSpPr txBox="1"/>
            <p:nvPr/>
          </p:nvSpPr>
          <p:spPr>
            <a:xfrm>
              <a:off x="69620" y="127338"/>
              <a:ext cx="2657861" cy="1331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33" b="1" dirty="0">
                  <a:latin typeface="Arial Black" panose="020B0A04020102020204" pitchFamily="34" charset="0"/>
                </a:rPr>
                <a:t>Latitude lines go </a:t>
              </a:r>
              <a:br>
                <a:rPr lang="en-US" sz="1833" b="1" dirty="0">
                  <a:latin typeface="Arial Black" panose="020B0A04020102020204" pitchFamily="34" charset="0"/>
                </a:rPr>
              </a:br>
              <a:r>
                <a:rPr lang="en-US" sz="1833" b="1" dirty="0">
                  <a:latin typeface="Arial Black" panose="020B0A04020102020204" pitchFamily="34" charset="0"/>
                </a:rPr>
                <a:t>around the Earth </a:t>
              </a:r>
            </a:p>
            <a:p>
              <a:r>
                <a:rPr lang="en-US" sz="1833" b="1" dirty="0">
                  <a:latin typeface="Arial Black" panose="020B0A04020102020204" pitchFamily="34" charset="0"/>
                </a:rPr>
                <a:t>parallel to the </a:t>
              </a:r>
              <a:br>
                <a:rPr lang="en-US" sz="1833" b="1" dirty="0">
                  <a:latin typeface="Arial Black" panose="020B0A04020102020204" pitchFamily="34" charset="0"/>
                </a:rPr>
              </a:br>
              <a:r>
                <a:rPr lang="en-US" sz="1833" b="1" dirty="0">
                  <a:latin typeface="Arial Black" panose="020B0A04020102020204" pitchFamily="34" charset="0"/>
                </a:rPr>
                <a:t>equator.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689" y="981585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1905000">
                <a:schemeClr val="tx1">
                  <a:alpha val="6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marL="838230" indent="-41329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 	Latitude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close is it to the equator or the North or South Poles?</a:t>
              </a:r>
              <a:b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44052" indent="-419115" fontAlgn="auto">
                <a:spcBef>
                  <a:spcPts val="0"/>
                </a:spcBef>
                <a:spcAft>
                  <a:spcPts val="0"/>
                </a:spcAft>
                <a:buAutoNum type="arabicPeriod" startAt="2"/>
                <a:defRPr/>
              </a:pP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Elevation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it on a mountain? At sea level?</a:t>
              </a:r>
            </a:p>
            <a:p>
              <a:pPr marL="838230" indent="-41329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38230" indent="-41329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3 	Water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it is close to an ocean or a large </a:t>
              </a:r>
              <a:b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lake the water evens the temperature out.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 Main Reasons for Climate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7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ropical rainforest">
            <a:extLst>
              <a:ext uri="{FF2B5EF4-FFF2-40B4-BE49-F238E27FC236}">
                <a16:creationId xmlns:a16="http://schemas.microsoft.com/office/drawing/2014/main" id="{B3395D13-0938-4CE6-ABA0-F1BD4F12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517"/>
            <a:ext cx="10128250" cy="6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marL="844052" indent="-419115" fontAlgn="auto">
                <a:spcBef>
                  <a:spcPts val="0"/>
                </a:spcBef>
                <a:spcAft>
                  <a:spcPts val="0"/>
                </a:spcAft>
                <a:buAutoNum type="arabicPlain"/>
                <a:defRPr/>
              </a:pP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Latitude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close is it to the equator or the North or South Poles?</a:t>
              </a:r>
            </a:p>
            <a:p>
              <a:pPr marL="844052" indent="-419115" fontAlgn="auto">
                <a:spcBef>
                  <a:spcPts val="0"/>
                </a:spcBef>
                <a:spcAft>
                  <a:spcPts val="0"/>
                </a:spcAft>
                <a:buAutoNum type="arabicPlain"/>
                <a:defRPr/>
              </a:pPr>
              <a:endPara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249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The closer a place is to the equator the </a:t>
              </a:r>
              <a:b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warmer it is.  </a:t>
              </a:r>
              <a:b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 Main Reasons for Climate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7253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r="8553" b="20182"/>
          <a:stretch/>
        </p:blipFill>
        <p:spPr bwMode="auto">
          <a:xfrm>
            <a:off x="-1" y="57151"/>
            <a:ext cx="10058401" cy="62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You are visiting </a:t>
              </a:r>
              <a:b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three friends in December.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603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378674C7-123C-4886-A98A-B0497B72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36" y="-235347"/>
            <a:ext cx="10143535" cy="67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marL="844052" indent="-419115" fontAlgn="auto">
                <a:spcBef>
                  <a:spcPts val="0"/>
                </a:spcBef>
                <a:spcAft>
                  <a:spcPts val="0"/>
                </a:spcAft>
                <a:buAutoNum type="arabicPeriod" startAt="2"/>
                <a:defRPr/>
              </a:pP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Elevation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it on a mountain? At sea level?</a:t>
              </a:r>
            </a:p>
            <a:p>
              <a:pPr marL="4249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2493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As you go up a mountain the temperature </a:t>
              </a:r>
              <a:b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goes down. So if you are at sea level (like </a:t>
              </a:r>
              <a:b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at the beach) it will be warmer than if you </a:t>
              </a:r>
              <a:b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are at the top of a mountain.</a:t>
              </a:r>
              <a:b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 Main Reasons for Climate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3288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lack eyed susan">
            <a:extLst>
              <a:ext uri="{FF2B5EF4-FFF2-40B4-BE49-F238E27FC236}">
                <a16:creationId xmlns:a16="http://schemas.microsoft.com/office/drawing/2014/main" id="{57015A4D-99A8-4885-808F-B9BB7D89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3" y="-202085"/>
            <a:ext cx="10132927" cy="67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marL="844052" indent="-419115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3"/>
                <a:defRPr/>
              </a:pPr>
              <a:r>
                <a:rPr lang="en-US" sz="2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Water </a:t>
              </a: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it is close to an ocean or a large </a:t>
              </a:r>
              <a:b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lake the water evens the temperature out.</a:t>
              </a:r>
            </a:p>
            <a:p>
              <a:pPr marL="42493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3823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Washington State is as far north as Maine – but it never gets as cold as Maine because the Pacific Ocean keeps the weather warmer.  This happens when a large body of water is to your west, so England is way warmer than Northern Canada.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 Main Reasons for Climate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7178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9E70930E-2FA4-4E88-BE62-67FC3C6D9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99" y="-435958"/>
            <a:ext cx="10593413" cy="70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9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9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Look back at </a:t>
              </a:r>
              <a:br>
                <a:rPr lang="en-US" sz="2933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9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pages 132 -133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 order to answer the </a:t>
              </a:r>
              <a:br>
                <a:rPr lang="en-US" sz="2933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9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questions on the </a:t>
              </a:r>
              <a:br>
                <a:rPr lang="en-US" sz="2933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9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next two pages.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As a group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6094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F0EAEA1F-FE5E-4D5F-91FB-55CB4062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35" y="-222042"/>
            <a:ext cx="10138714" cy="691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How does the climate in </a:t>
              </a:r>
              <a:b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Yuma, Arizona compare to </a:t>
              </a:r>
              <a:b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climate in Portland Oregon?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Why do you think they </a:t>
              </a:r>
              <a:b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are so different?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As a group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0772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lowering plants in alaska">
            <a:extLst>
              <a:ext uri="{FF2B5EF4-FFF2-40B4-BE49-F238E27FC236}">
                <a16:creationId xmlns:a16="http://schemas.microsoft.com/office/drawing/2014/main" id="{D92BE71B-4C59-4073-A1C9-F7479ABF7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r="32949"/>
          <a:stretch/>
        </p:blipFill>
        <p:spPr bwMode="auto">
          <a:xfrm>
            <a:off x="0" y="57151"/>
            <a:ext cx="10058400" cy="62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How does the climate in Syracuse New York compare to the climate in St. Petersburg, Florida?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Why do you think they </a:t>
              </a:r>
              <a:b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are so different?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As a group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5813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D7A766DD-74BB-4E6F-9D9F-F87BBCD47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6139" r="7884" b="14933"/>
          <a:stretch/>
        </p:blipFill>
        <p:spPr bwMode="auto">
          <a:xfrm>
            <a:off x="0" y="57151"/>
            <a:ext cx="100584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BADBEB1-780B-4F48-9125-CAA54E0A0256}"/>
              </a:ext>
            </a:extLst>
          </p:cNvPr>
          <p:cNvSpPr/>
          <p:nvPr/>
        </p:nvSpPr>
        <p:spPr>
          <a:xfrm rot="21323486">
            <a:off x="1220438" y="1088535"/>
            <a:ext cx="5168900" cy="2767806"/>
          </a:xfrm>
          <a:custGeom>
            <a:avLst/>
            <a:gdLst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4699000 w 5638800"/>
              <a:gd name="connsiteY12" fmla="*/ 3019425 h 3019425"/>
              <a:gd name="connsiteX13" fmla="*/ 5048248 w 5638800"/>
              <a:gd name="connsiteY13" fmla="*/ 4349361 h 3019425"/>
              <a:gd name="connsiteX14" fmla="*/ 3289300 w 5638800"/>
              <a:gd name="connsiteY14" fmla="*/ 3019425 h 3019425"/>
              <a:gd name="connsiteX15" fmla="*/ 503248 w 5638800"/>
              <a:gd name="connsiteY15" fmla="*/ 3019425 h 3019425"/>
              <a:gd name="connsiteX16" fmla="*/ 0 w 5638800"/>
              <a:gd name="connsiteY16" fmla="*/ 2516177 h 3019425"/>
              <a:gd name="connsiteX17" fmla="*/ 0 w 5638800"/>
              <a:gd name="connsiteY17" fmla="*/ 2516188 h 3019425"/>
              <a:gd name="connsiteX18" fmla="*/ 0 w 5638800"/>
              <a:gd name="connsiteY18" fmla="*/ 1761331 h 3019425"/>
              <a:gd name="connsiteX19" fmla="*/ 0 w 5638800"/>
              <a:gd name="connsiteY19" fmla="*/ 1761331 h 3019425"/>
              <a:gd name="connsiteX20" fmla="*/ 0 w 5638800"/>
              <a:gd name="connsiteY20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4699000 w 5638800"/>
              <a:gd name="connsiteY12" fmla="*/ 3019425 h 3019425"/>
              <a:gd name="connsiteX13" fmla="*/ 3289300 w 5638800"/>
              <a:gd name="connsiteY13" fmla="*/ 3019425 h 3019425"/>
              <a:gd name="connsiteX14" fmla="*/ 503248 w 5638800"/>
              <a:gd name="connsiteY14" fmla="*/ 3019425 h 3019425"/>
              <a:gd name="connsiteX15" fmla="*/ 0 w 5638800"/>
              <a:gd name="connsiteY15" fmla="*/ 2516177 h 3019425"/>
              <a:gd name="connsiteX16" fmla="*/ 0 w 5638800"/>
              <a:gd name="connsiteY16" fmla="*/ 2516188 h 3019425"/>
              <a:gd name="connsiteX17" fmla="*/ 0 w 5638800"/>
              <a:gd name="connsiteY17" fmla="*/ 1761331 h 3019425"/>
              <a:gd name="connsiteX18" fmla="*/ 0 w 5638800"/>
              <a:gd name="connsiteY18" fmla="*/ 1761331 h 3019425"/>
              <a:gd name="connsiteX19" fmla="*/ 0 w 5638800"/>
              <a:gd name="connsiteY19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3289300 w 5638800"/>
              <a:gd name="connsiteY12" fmla="*/ 3019425 h 3019425"/>
              <a:gd name="connsiteX13" fmla="*/ 503248 w 5638800"/>
              <a:gd name="connsiteY13" fmla="*/ 3019425 h 3019425"/>
              <a:gd name="connsiteX14" fmla="*/ 0 w 5638800"/>
              <a:gd name="connsiteY14" fmla="*/ 2516177 h 3019425"/>
              <a:gd name="connsiteX15" fmla="*/ 0 w 5638800"/>
              <a:gd name="connsiteY15" fmla="*/ 2516188 h 3019425"/>
              <a:gd name="connsiteX16" fmla="*/ 0 w 5638800"/>
              <a:gd name="connsiteY16" fmla="*/ 1761331 h 3019425"/>
              <a:gd name="connsiteX17" fmla="*/ 0 w 5638800"/>
              <a:gd name="connsiteY17" fmla="*/ 1761331 h 3019425"/>
              <a:gd name="connsiteX18" fmla="*/ 0 w 5638800"/>
              <a:gd name="connsiteY18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503248 w 5638800"/>
              <a:gd name="connsiteY12" fmla="*/ 3019425 h 3019425"/>
              <a:gd name="connsiteX13" fmla="*/ 0 w 5638800"/>
              <a:gd name="connsiteY13" fmla="*/ 2516177 h 3019425"/>
              <a:gd name="connsiteX14" fmla="*/ 0 w 5638800"/>
              <a:gd name="connsiteY14" fmla="*/ 2516188 h 3019425"/>
              <a:gd name="connsiteX15" fmla="*/ 0 w 5638800"/>
              <a:gd name="connsiteY15" fmla="*/ 1761331 h 3019425"/>
              <a:gd name="connsiteX16" fmla="*/ 0 w 5638800"/>
              <a:gd name="connsiteY16" fmla="*/ 1761331 h 3019425"/>
              <a:gd name="connsiteX17" fmla="*/ 0 w 5638800"/>
              <a:gd name="connsiteY17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4699000 w 5638800"/>
              <a:gd name="connsiteY3" fmla="*/ 0 h 3019425"/>
              <a:gd name="connsiteX4" fmla="*/ 5135552 w 5638800"/>
              <a:gd name="connsiteY4" fmla="*/ 0 h 3019425"/>
              <a:gd name="connsiteX5" fmla="*/ 5638800 w 5638800"/>
              <a:gd name="connsiteY5" fmla="*/ 503248 h 3019425"/>
              <a:gd name="connsiteX6" fmla="*/ 5638800 w 5638800"/>
              <a:gd name="connsiteY6" fmla="*/ 1761331 h 3019425"/>
              <a:gd name="connsiteX7" fmla="*/ 5638800 w 5638800"/>
              <a:gd name="connsiteY7" fmla="*/ 1761331 h 3019425"/>
              <a:gd name="connsiteX8" fmla="*/ 5638800 w 5638800"/>
              <a:gd name="connsiteY8" fmla="*/ 2516188 h 3019425"/>
              <a:gd name="connsiteX9" fmla="*/ 5638800 w 5638800"/>
              <a:gd name="connsiteY9" fmla="*/ 2516177 h 3019425"/>
              <a:gd name="connsiteX10" fmla="*/ 5135552 w 5638800"/>
              <a:gd name="connsiteY10" fmla="*/ 3019425 h 3019425"/>
              <a:gd name="connsiteX11" fmla="*/ 503248 w 5638800"/>
              <a:gd name="connsiteY11" fmla="*/ 3019425 h 3019425"/>
              <a:gd name="connsiteX12" fmla="*/ 0 w 5638800"/>
              <a:gd name="connsiteY12" fmla="*/ 2516177 h 3019425"/>
              <a:gd name="connsiteX13" fmla="*/ 0 w 5638800"/>
              <a:gd name="connsiteY13" fmla="*/ 2516188 h 3019425"/>
              <a:gd name="connsiteX14" fmla="*/ 0 w 5638800"/>
              <a:gd name="connsiteY14" fmla="*/ 1761331 h 3019425"/>
              <a:gd name="connsiteX15" fmla="*/ 0 w 5638800"/>
              <a:gd name="connsiteY15" fmla="*/ 1761331 h 3019425"/>
              <a:gd name="connsiteX16" fmla="*/ 0 w 5638800"/>
              <a:gd name="connsiteY16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4699000 w 5638800"/>
              <a:gd name="connsiteY3" fmla="*/ 0 h 3019425"/>
              <a:gd name="connsiteX4" fmla="*/ 5135552 w 5638800"/>
              <a:gd name="connsiteY4" fmla="*/ 0 h 3019425"/>
              <a:gd name="connsiteX5" fmla="*/ 5638800 w 5638800"/>
              <a:gd name="connsiteY5" fmla="*/ 503248 h 3019425"/>
              <a:gd name="connsiteX6" fmla="*/ 5638800 w 5638800"/>
              <a:gd name="connsiteY6" fmla="*/ 1761331 h 3019425"/>
              <a:gd name="connsiteX7" fmla="*/ 5638800 w 5638800"/>
              <a:gd name="connsiteY7" fmla="*/ 2516188 h 3019425"/>
              <a:gd name="connsiteX8" fmla="*/ 5638800 w 5638800"/>
              <a:gd name="connsiteY8" fmla="*/ 2516177 h 3019425"/>
              <a:gd name="connsiteX9" fmla="*/ 5135552 w 5638800"/>
              <a:gd name="connsiteY9" fmla="*/ 3019425 h 3019425"/>
              <a:gd name="connsiteX10" fmla="*/ 503248 w 5638800"/>
              <a:gd name="connsiteY10" fmla="*/ 3019425 h 3019425"/>
              <a:gd name="connsiteX11" fmla="*/ 0 w 5638800"/>
              <a:gd name="connsiteY11" fmla="*/ 2516177 h 3019425"/>
              <a:gd name="connsiteX12" fmla="*/ 0 w 5638800"/>
              <a:gd name="connsiteY12" fmla="*/ 2516188 h 3019425"/>
              <a:gd name="connsiteX13" fmla="*/ 0 w 5638800"/>
              <a:gd name="connsiteY13" fmla="*/ 1761331 h 3019425"/>
              <a:gd name="connsiteX14" fmla="*/ 0 w 5638800"/>
              <a:gd name="connsiteY14" fmla="*/ 1761331 h 3019425"/>
              <a:gd name="connsiteX15" fmla="*/ 0 w 5638800"/>
              <a:gd name="connsiteY15" fmla="*/ 503248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38800" h="3019425">
                <a:moveTo>
                  <a:pt x="0" y="503248"/>
                </a:moveTo>
                <a:cubicBezTo>
                  <a:pt x="0" y="225312"/>
                  <a:pt x="225312" y="0"/>
                  <a:pt x="503248" y="0"/>
                </a:cubicBezTo>
                <a:lnTo>
                  <a:pt x="3289300" y="0"/>
                </a:lnTo>
                <a:lnTo>
                  <a:pt x="4699000" y="0"/>
                </a:lnTo>
                <a:lnTo>
                  <a:pt x="5135552" y="0"/>
                </a:lnTo>
                <a:cubicBezTo>
                  <a:pt x="5413488" y="0"/>
                  <a:pt x="5638800" y="225312"/>
                  <a:pt x="5638800" y="503248"/>
                </a:cubicBezTo>
                <a:lnTo>
                  <a:pt x="5638800" y="1761331"/>
                </a:lnTo>
                <a:lnTo>
                  <a:pt x="5638800" y="2516188"/>
                </a:lnTo>
                <a:lnTo>
                  <a:pt x="5638800" y="2516177"/>
                </a:lnTo>
                <a:cubicBezTo>
                  <a:pt x="5638800" y="2794113"/>
                  <a:pt x="5413488" y="3019425"/>
                  <a:pt x="5135552" y="3019425"/>
                </a:cubicBezTo>
                <a:lnTo>
                  <a:pt x="503248" y="3019425"/>
                </a:lnTo>
                <a:cubicBezTo>
                  <a:pt x="225312" y="3019425"/>
                  <a:pt x="0" y="2794113"/>
                  <a:pt x="0" y="2516177"/>
                </a:cubicBezTo>
                <a:lnTo>
                  <a:pt x="0" y="2516188"/>
                </a:lnTo>
                <a:lnTo>
                  <a:pt x="0" y="1761331"/>
                </a:lnTo>
                <a:lnTo>
                  <a:pt x="0" y="1761331"/>
                </a:lnTo>
                <a:lnTo>
                  <a:pt x="0" y="50324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3" dirty="0">
                <a:latin typeface="Arial Black" panose="020B0A04020102020204" pitchFamily="34" charset="0"/>
              </a:rPr>
              <a:t>By the way – all of these pictures of flowers are from places that we have talked about.  This one, however, is just cool.  It is a photograph of tulip fields in Holland (which is in the Netherlands and is above and </a:t>
            </a:r>
            <a:br>
              <a:rPr lang="en-US" sz="1833" dirty="0">
                <a:latin typeface="Arial Black" panose="020B0A04020102020204" pitchFamily="34" charset="0"/>
              </a:rPr>
            </a:br>
            <a:r>
              <a:rPr lang="en-US" sz="1833" dirty="0">
                <a:latin typeface="Arial Black" panose="020B0A04020102020204" pitchFamily="34" charset="0"/>
              </a:rPr>
              <a:t>to the left of Germany)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Use the worldwide climate </a:t>
              </a:r>
              <a:b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map on the next page.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Can you find a country in Europe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that has similar weather to </a:t>
              </a:r>
              <a:b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South Carolina?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As a group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598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rench flowers in the fields">
            <a:extLst>
              <a:ext uri="{FF2B5EF4-FFF2-40B4-BE49-F238E27FC236}">
                <a16:creationId xmlns:a16="http://schemas.microsoft.com/office/drawing/2014/main" id="{E23D9BEC-5986-4E46-88DC-BF4AE0F8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2" y="14950"/>
            <a:ext cx="10209742" cy="68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Use the worldwide climate </a:t>
              </a:r>
              <a:b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map on the next page.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Can you find a country in Europe with a climate similar to California?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As a group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  <p:sp>
        <p:nvSpPr>
          <p:cNvPr id="8" name="Speech Bubble: Rectangle with Corners Rounded 1">
            <a:extLst>
              <a:ext uri="{FF2B5EF4-FFF2-40B4-BE49-F238E27FC236}">
                <a16:creationId xmlns:a16="http://schemas.microsoft.com/office/drawing/2014/main" id="{8A804A20-DB13-4358-B1C9-D59AA1C1544C}"/>
              </a:ext>
            </a:extLst>
          </p:cNvPr>
          <p:cNvSpPr/>
          <p:nvPr/>
        </p:nvSpPr>
        <p:spPr>
          <a:xfrm rot="21323486">
            <a:off x="1448969" y="1163997"/>
            <a:ext cx="3226447" cy="1727675"/>
          </a:xfrm>
          <a:custGeom>
            <a:avLst/>
            <a:gdLst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4699000 w 5638800"/>
              <a:gd name="connsiteY12" fmla="*/ 3019425 h 3019425"/>
              <a:gd name="connsiteX13" fmla="*/ 5048248 w 5638800"/>
              <a:gd name="connsiteY13" fmla="*/ 4349361 h 3019425"/>
              <a:gd name="connsiteX14" fmla="*/ 3289300 w 5638800"/>
              <a:gd name="connsiteY14" fmla="*/ 3019425 h 3019425"/>
              <a:gd name="connsiteX15" fmla="*/ 503248 w 5638800"/>
              <a:gd name="connsiteY15" fmla="*/ 3019425 h 3019425"/>
              <a:gd name="connsiteX16" fmla="*/ 0 w 5638800"/>
              <a:gd name="connsiteY16" fmla="*/ 2516177 h 3019425"/>
              <a:gd name="connsiteX17" fmla="*/ 0 w 5638800"/>
              <a:gd name="connsiteY17" fmla="*/ 2516188 h 3019425"/>
              <a:gd name="connsiteX18" fmla="*/ 0 w 5638800"/>
              <a:gd name="connsiteY18" fmla="*/ 1761331 h 3019425"/>
              <a:gd name="connsiteX19" fmla="*/ 0 w 5638800"/>
              <a:gd name="connsiteY19" fmla="*/ 1761331 h 3019425"/>
              <a:gd name="connsiteX20" fmla="*/ 0 w 5638800"/>
              <a:gd name="connsiteY20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4699000 w 5638800"/>
              <a:gd name="connsiteY12" fmla="*/ 3019425 h 3019425"/>
              <a:gd name="connsiteX13" fmla="*/ 3289300 w 5638800"/>
              <a:gd name="connsiteY13" fmla="*/ 3019425 h 3019425"/>
              <a:gd name="connsiteX14" fmla="*/ 503248 w 5638800"/>
              <a:gd name="connsiteY14" fmla="*/ 3019425 h 3019425"/>
              <a:gd name="connsiteX15" fmla="*/ 0 w 5638800"/>
              <a:gd name="connsiteY15" fmla="*/ 2516177 h 3019425"/>
              <a:gd name="connsiteX16" fmla="*/ 0 w 5638800"/>
              <a:gd name="connsiteY16" fmla="*/ 2516188 h 3019425"/>
              <a:gd name="connsiteX17" fmla="*/ 0 w 5638800"/>
              <a:gd name="connsiteY17" fmla="*/ 1761331 h 3019425"/>
              <a:gd name="connsiteX18" fmla="*/ 0 w 5638800"/>
              <a:gd name="connsiteY18" fmla="*/ 1761331 h 3019425"/>
              <a:gd name="connsiteX19" fmla="*/ 0 w 5638800"/>
              <a:gd name="connsiteY19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3289300 w 5638800"/>
              <a:gd name="connsiteY12" fmla="*/ 3019425 h 3019425"/>
              <a:gd name="connsiteX13" fmla="*/ 503248 w 5638800"/>
              <a:gd name="connsiteY13" fmla="*/ 3019425 h 3019425"/>
              <a:gd name="connsiteX14" fmla="*/ 0 w 5638800"/>
              <a:gd name="connsiteY14" fmla="*/ 2516177 h 3019425"/>
              <a:gd name="connsiteX15" fmla="*/ 0 w 5638800"/>
              <a:gd name="connsiteY15" fmla="*/ 2516188 h 3019425"/>
              <a:gd name="connsiteX16" fmla="*/ 0 w 5638800"/>
              <a:gd name="connsiteY16" fmla="*/ 1761331 h 3019425"/>
              <a:gd name="connsiteX17" fmla="*/ 0 w 5638800"/>
              <a:gd name="connsiteY17" fmla="*/ 1761331 h 3019425"/>
              <a:gd name="connsiteX18" fmla="*/ 0 w 5638800"/>
              <a:gd name="connsiteY18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503248 w 5638800"/>
              <a:gd name="connsiteY12" fmla="*/ 3019425 h 3019425"/>
              <a:gd name="connsiteX13" fmla="*/ 0 w 5638800"/>
              <a:gd name="connsiteY13" fmla="*/ 2516177 h 3019425"/>
              <a:gd name="connsiteX14" fmla="*/ 0 w 5638800"/>
              <a:gd name="connsiteY14" fmla="*/ 2516188 h 3019425"/>
              <a:gd name="connsiteX15" fmla="*/ 0 w 5638800"/>
              <a:gd name="connsiteY15" fmla="*/ 1761331 h 3019425"/>
              <a:gd name="connsiteX16" fmla="*/ 0 w 5638800"/>
              <a:gd name="connsiteY16" fmla="*/ 1761331 h 3019425"/>
              <a:gd name="connsiteX17" fmla="*/ 0 w 5638800"/>
              <a:gd name="connsiteY17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4699000 w 5638800"/>
              <a:gd name="connsiteY3" fmla="*/ 0 h 3019425"/>
              <a:gd name="connsiteX4" fmla="*/ 5135552 w 5638800"/>
              <a:gd name="connsiteY4" fmla="*/ 0 h 3019425"/>
              <a:gd name="connsiteX5" fmla="*/ 5638800 w 5638800"/>
              <a:gd name="connsiteY5" fmla="*/ 503248 h 3019425"/>
              <a:gd name="connsiteX6" fmla="*/ 5638800 w 5638800"/>
              <a:gd name="connsiteY6" fmla="*/ 1761331 h 3019425"/>
              <a:gd name="connsiteX7" fmla="*/ 5638800 w 5638800"/>
              <a:gd name="connsiteY7" fmla="*/ 1761331 h 3019425"/>
              <a:gd name="connsiteX8" fmla="*/ 5638800 w 5638800"/>
              <a:gd name="connsiteY8" fmla="*/ 2516188 h 3019425"/>
              <a:gd name="connsiteX9" fmla="*/ 5638800 w 5638800"/>
              <a:gd name="connsiteY9" fmla="*/ 2516177 h 3019425"/>
              <a:gd name="connsiteX10" fmla="*/ 5135552 w 5638800"/>
              <a:gd name="connsiteY10" fmla="*/ 3019425 h 3019425"/>
              <a:gd name="connsiteX11" fmla="*/ 503248 w 5638800"/>
              <a:gd name="connsiteY11" fmla="*/ 3019425 h 3019425"/>
              <a:gd name="connsiteX12" fmla="*/ 0 w 5638800"/>
              <a:gd name="connsiteY12" fmla="*/ 2516177 h 3019425"/>
              <a:gd name="connsiteX13" fmla="*/ 0 w 5638800"/>
              <a:gd name="connsiteY13" fmla="*/ 2516188 h 3019425"/>
              <a:gd name="connsiteX14" fmla="*/ 0 w 5638800"/>
              <a:gd name="connsiteY14" fmla="*/ 1761331 h 3019425"/>
              <a:gd name="connsiteX15" fmla="*/ 0 w 5638800"/>
              <a:gd name="connsiteY15" fmla="*/ 1761331 h 3019425"/>
              <a:gd name="connsiteX16" fmla="*/ 0 w 5638800"/>
              <a:gd name="connsiteY16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4699000 w 5638800"/>
              <a:gd name="connsiteY3" fmla="*/ 0 h 3019425"/>
              <a:gd name="connsiteX4" fmla="*/ 5135552 w 5638800"/>
              <a:gd name="connsiteY4" fmla="*/ 0 h 3019425"/>
              <a:gd name="connsiteX5" fmla="*/ 5638800 w 5638800"/>
              <a:gd name="connsiteY5" fmla="*/ 503248 h 3019425"/>
              <a:gd name="connsiteX6" fmla="*/ 5638800 w 5638800"/>
              <a:gd name="connsiteY6" fmla="*/ 1761331 h 3019425"/>
              <a:gd name="connsiteX7" fmla="*/ 5638800 w 5638800"/>
              <a:gd name="connsiteY7" fmla="*/ 2516188 h 3019425"/>
              <a:gd name="connsiteX8" fmla="*/ 5638800 w 5638800"/>
              <a:gd name="connsiteY8" fmla="*/ 2516177 h 3019425"/>
              <a:gd name="connsiteX9" fmla="*/ 5135552 w 5638800"/>
              <a:gd name="connsiteY9" fmla="*/ 3019425 h 3019425"/>
              <a:gd name="connsiteX10" fmla="*/ 503248 w 5638800"/>
              <a:gd name="connsiteY10" fmla="*/ 3019425 h 3019425"/>
              <a:gd name="connsiteX11" fmla="*/ 0 w 5638800"/>
              <a:gd name="connsiteY11" fmla="*/ 2516177 h 3019425"/>
              <a:gd name="connsiteX12" fmla="*/ 0 w 5638800"/>
              <a:gd name="connsiteY12" fmla="*/ 2516188 h 3019425"/>
              <a:gd name="connsiteX13" fmla="*/ 0 w 5638800"/>
              <a:gd name="connsiteY13" fmla="*/ 1761331 h 3019425"/>
              <a:gd name="connsiteX14" fmla="*/ 0 w 5638800"/>
              <a:gd name="connsiteY14" fmla="*/ 1761331 h 3019425"/>
              <a:gd name="connsiteX15" fmla="*/ 0 w 5638800"/>
              <a:gd name="connsiteY15" fmla="*/ 503248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38800" h="3019425">
                <a:moveTo>
                  <a:pt x="0" y="503248"/>
                </a:moveTo>
                <a:cubicBezTo>
                  <a:pt x="0" y="225312"/>
                  <a:pt x="225312" y="0"/>
                  <a:pt x="503248" y="0"/>
                </a:cubicBezTo>
                <a:lnTo>
                  <a:pt x="3289300" y="0"/>
                </a:lnTo>
                <a:lnTo>
                  <a:pt x="4699000" y="0"/>
                </a:lnTo>
                <a:lnTo>
                  <a:pt x="5135552" y="0"/>
                </a:lnTo>
                <a:cubicBezTo>
                  <a:pt x="5413488" y="0"/>
                  <a:pt x="5638800" y="225312"/>
                  <a:pt x="5638800" y="503248"/>
                </a:cubicBezTo>
                <a:lnTo>
                  <a:pt x="5638800" y="1761331"/>
                </a:lnTo>
                <a:lnTo>
                  <a:pt x="5638800" y="2516188"/>
                </a:lnTo>
                <a:lnTo>
                  <a:pt x="5638800" y="2516177"/>
                </a:lnTo>
                <a:cubicBezTo>
                  <a:pt x="5638800" y="2794113"/>
                  <a:pt x="5413488" y="3019425"/>
                  <a:pt x="5135552" y="3019425"/>
                </a:cubicBezTo>
                <a:lnTo>
                  <a:pt x="503248" y="3019425"/>
                </a:lnTo>
                <a:cubicBezTo>
                  <a:pt x="225312" y="3019425"/>
                  <a:pt x="0" y="2794113"/>
                  <a:pt x="0" y="2516177"/>
                </a:cubicBezTo>
                <a:lnTo>
                  <a:pt x="0" y="2516188"/>
                </a:lnTo>
                <a:lnTo>
                  <a:pt x="0" y="1761331"/>
                </a:lnTo>
                <a:lnTo>
                  <a:pt x="0" y="1761331"/>
                </a:lnTo>
                <a:lnTo>
                  <a:pt x="0" y="50324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3" dirty="0">
                <a:latin typeface="Arial Black" panose="020B0A04020102020204" pitchFamily="34" charset="0"/>
              </a:rPr>
              <a:t>These are French violets – they are grown for their color and they smell great!</a:t>
            </a:r>
          </a:p>
        </p:txBody>
      </p:sp>
    </p:spTree>
    <p:extLst>
      <p:ext uri="{BB962C8B-B14F-4D97-AF65-F5344CB8AC3E}">
        <p14:creationId xmlns:p14="http://schemas.microsoft.com/office/powerpoint/2010/main" val="33848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3F59E8CC-78FD-4F9A-9AF3-AFB937E8C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/>
          <a:stretch/>
        </p:blipFill>
        <p:spPr bwMode="auto">
          <a:xfrm>
            <a:off x="0" y="57150"/>
            <a:ext cx="1012825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Use the worldwide climate </a:t>
              </a:r>
              <a:b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map on the next page.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Sweden is very far north of Maine, but they have a very similar climate.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5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How could you explain that??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5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3667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As a group</a:t>
              </a:r>
              <a:endParaRPr lang="en-US" sz="3667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  <p:sp>
        <p:nvSpPr>
          <p:cNvPr id="8" name="Speech Bubble: Rectangle with Corners Rounded 1">
            <a:extLst>
              <a:ext uri="{FF2B5EF4-FFF2-40B4-BE49-F238E27FC236}">
                <a16:creationId xmlns:a16="http://schemas.microsoft.com/office/drawing/2014/main" id="{4AD8F41E-5D8D-47A6-BE67-01264D4661CD}"/>
              </a:ext>
            </a:extLst>
          </p:cNvPr>
          <p:cNvSpPr/>
          <p:nvPr/>
        </p:nvSpPr>
        <p:spPr>
          <a:xfrm rot="21323486">
            <a:off x="1448969" y="1163997"/>
            <a:ext cx="3226447" cy="1727675"/>
          </a:xfrm>
          <a:custGeom>
            <a:avLst/>
            <a:gdLst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4699000 w 5638800"/>
              <a:gd name="connsiteY12" fmla="*/ 3019425 h 3019425"/>
              <a:gd name="connsiteX13" fmla="*/ 5048248 w 5638800"/>
              <a:gd name="connsiteY13" fmla="*/ 4349361 h 3019425"/>
              <a:gd name="connsiteX14" fmla="*/ 3289300 w 5638800"/>
              <a:gd name="connsiteY14" fmla="*/ 3019425 h 3019425"/>
              <a:gd name="connsiteX15" fmla="*/ 503248 w 5638800"/>
              <a:gd name="connsiteY15" fmla="*/ 3019425 h 3019425"/>
              <a:gd name="connsiteX16" fmla="*/ 0 w 5638800"/>
              <a:gd name="connsiteY16" fmla="*/ 2516177 h 3019425"/>
              <a:gd name="connsiteX17" fmla="*/ 0 w 5638800"/>
              <a:gd name="connsiteY17" fmla="*/ 2516188 h 3019425"/>
              <a:gd name="connsiteX18" fmla="*/ 0 w 5638800"/>
              <a:gd name="connsiteY18" fmla="*/ 1761331 h 3019425"/>
              <a:gd name="connsiteX19" fmla="*/ 0 w 5638800"/>
              <a:gd name="connsiteY19" fmla="*/ 1761331 h 3019425"/>
              <a:gd name="connsiteX20" fmla="*/ 0 w 5638800"/>
              <a:gd name="connsiteY20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4699000 w 5638800"/>
              <a:gd name="connsiteY12" fmla="*/ 3019425 h 3019425"/>
              <a:gd name="connsiteX13" fmla="*/ 3289300 w 5638800"/>
              <a:gd name="connsiteY13" fmla="*/ 3019425 h 3019425"/>
              <a:gd name="connsiteX14" fmla="*/ 503248 w 5638800"/>
              <a:gd name="connsiteY14" fmla="*/ 3019425 h 3019425"/>
              <a:gd name="connsiteX15" fmla="*/ 0 w 5638800"/>
              <a:gd name="connsiteY15" fmla="*/ 2516177 h 3019425"/>
              <a:gd name="connsiteX16" fmla="*/ 0 w 5638800"/>
              <a:gd name="connsiteY16" fmla="*/ 2516188 h 3019425"/>
              <a:gd name="connsiteX17" fmla="*/ 0 w 5638800"/>
              <a:gd name="connsiteY17" fmla="*/ 1761331 h 3019425"/>
              <a:gd name="connsiteX18" fmla="*/ 0 w 5638800"/>
              <a:gd name="connsiteY18" fmla="*/ 1761331 h 3019425"/>
              <a:gd name="connsiteX19" fmla="*/ 0 w 5638800"/>
              <a:gd name="connsiteY19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3289300 w 5638800"/>
              <a:gd name="connsiteY12" fmla="*/ 3019425 h 3019425"/>
              <a:gd name="connsiteX13" fmla="*/ 503248 w 5638800"/>
              <a:gd name="connsiteY13" fmla="*/ 3019425 h 3019425"/>
              <a:gd name="connsiteX14" fmla="*/ 0 w 5638800"/>
              <a:gd name="connsiteY14" fmla="*/ 2516177 h 3019425"/>
              <a:gd name="connsiteX15" fmla="*/ 0 w 5638800"/>
              <a:gd name="connsiteY15" fmla="*/ 2516188 h 3019425"/>
              <a:gd name="connsiteX16" fmla="*/ 0 w 5638800"/>
              <a:gd name="connsiteY16" fmla="*/ 1761331 h 3019425"/>
              <a:gd name="connsiteX17" fmla="*/ 0 w 5638800"/>
              <a:gd name="connsiteY17" fmla="*/ 1761331 h 3019425"/>
              <a:gd name="connsiteX18" fmla="*/ 0 w 5638800"/>
              <a:gd name="connsiteY18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3289300 w 5638800"/>
              <a:gd name="connsiteY3" fmla="*/ 0 h 3019425"/>
              <a:gd name="connsiteX4" fmla="*/ 4699000 w 5638800"/>
              <a:gd name="connsiteY4" fmla="*/ 0 h 3019425"/>
              <a:gd name="connsiteX5" fmla="*/ 5135552 w 5638800"/>
              <a:gd name="connsiteY5" fmla="*/ 0 h 3019425"/>
              <a:gd name="connsiteX6" fmla="*/ 5638800 w 5638800"/>
              <a:gd name="connsiteY6" fmla="*/ 503248 h 3019425"/>
              <a:gd name="connsiteX7" fmla="*/ 5638800 w 5638800"/>
              <a:gd name="connsiteY7" fmla="*/ 1761331 h 3019425"/>
              <a:gd name="connsiteX8" fmla="*/ 5638800 w 5638800"/>
              <a:gd name="connsiteY8" fmla="*/ 1761331 h 3019425"/>
              <a:gd name="connsiteX9" fmla="*/ 5638800 w 5638800"/>
              <a:gd name="connsiteY9" fmla="*/ 2516188 h 3019425"/>
              <a:gd name="connsiteX10" fmla="*/ 5638800 w 5638800"/>
              <a:gd name="connsiteY10" fmla="*/ 2516177 h 3019425"/>
              <a:gd name="connsiteX11" fmla="*/ 5135552 w 5638800"/>
              <a:gd name="connsiteY11" fmla="*/ 3019425 h 3019425"/>
              <a:gd name="connsiteX12" fmla="*/ 503248 w 5638800"/>
              <a:gd name="connsiteY12" fmla="*/ 3019425 h 3019425"/>
              <a:gd name="connsiteX13" fmla="*/ 0 w 5638800"/>
              <a:gd name="connsiteY13" fmla="*/ 2516177 h 3019425"/>
              <a:gd name="connsiteX14" fmla="*/ 0 w 5638800"/>
              <a:gd name="connsiteY14" fmla="*/ 2516188 h 3019425"/>
              <a:gd name="connsiteX15" fmla="*/ 0 w 5638800"/>
              <a:gd name="connsiteY15" fmla="*/ 1761331 h 3019425"/>
              <a:gd name="connsiteX16" fmla="*/ 0 w 5638800"/>
              <a:gd name="connsiteY16" fmla="*/ 1761331 h 3019425"/>
              <a:gd name="connsiteX17" fmla="*/ 0 w 5638800"/>
              <a:gd name="connsiteY17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4699000 w 5638800"/>
              <a:gd name="connsiteY3" fmla="*/ 0 h 3019425"/>
              <a:gd name="connsiteX4" fmla="*/ 5135552 w 5638800"/>
              <a:gd name="connsiteY4" fmla="*/ 0 h 3019425"/>
              <a:gd name="connsiteX5" fmla="*/ 5638800 w 5638800"/>
              <a:gd name="connsiteY5" fmla="*/ 503248 h 3019425"/>
              <a:gd name="connsiteX6" fmla="*/ 5638800 w 5638800"/>
              <a:gd name="connsiteY6" fmla="*/ 1761331 h 3019425"/>
              <a:gd name="connsiteX7" fmla="*/ 5638800 w 5638800"/>
              <a:gd name="connsiteY7" fmla="*/ 1761331 h 3019425"/>
              <a:gd name="connsiteX8" fmla="*/ 5638800 w 5638800"/>
              <a:gd name="connsiteY8" fmla="*/ 2516188 h 3019425"/>
              <a:gd name="connsiteX9" fmla="*/ 5638800 w 5638800"/>
              <a:gd name="connsiteY9" fmla="*/ 2516177 h 3019425"/>
              <a:gd name="connsiteX10" fmla="*/ 5135552 w 5638800"/>
              <a:gd name="connsiteY10" fmla="*/ 3019425 h 3019425"/>
              <a:gd name="connsiteX11" fmla="*/ 503248 w 5638800"/>
              <a:gd name="connsiteY11" fmla="*/ 3019425 h 3019425"/>
              <a:gd name="connsiteX12" fmla="*/ 0 w 5638800"/>
              <a:gd name="connsiteY12" fmla="*/ 2516177 h 3019425"/>
              <a:gd name="connsiteX13" fmla="*/ 0 w 5638800"/>
              <a:gd name="connsiteY13" fmla="*/ 2516188 h 3019425"/>
              <a:gd name="connsiteX14" fmla="*/ 0 w 5638800"/>
              <a:gd name="connsiteY14" fmla="*/ 1761331 h 3019425"/>
              <a:gd name="connsiteX15" fmla="*/ 0 w 5638800"/>
              <a:gd name="connsiteY15" fmla="*/ 1761331 h 3019425"/>
              <a:gd name="connsiteX16" fmla="*/ 0 w 5638800"/>
              <a:gd name="connsiteY16" fmla="*/ 503248 h 3019425"/>
              <a:gd name="connsiteX0" fmla="*/ 0 w 5638800"/>
              <a:gd name="connsiteY0" fmla="*/ 503248 h 3019425"/>
              <a:gd name="connsiteX1" fmla="*/ 503248 w 5638800"/>
              <a:gd name="connsiteY1" fmla="*/ 0 h 3019425"/>
              <a:gd name="connsiteX2" fmla="*/ 3289300 w 5638800"/>
              <a:gd name="connsiteY2" fmla="*/ 0 h 3019425"/>
              <a:gd name="connsiteX3" fmla="*/ 4699000 w 5638800"/>
              <a:gd name="connsiteY3" fmla="*/ 0 h 3019425"/>
              <a:gd name="connsiteX4" fmla="*/ 5135552 w 5638800"/>
              <a:gd name="connsiteY4" fmla="*/ 0 h 3019425"/>
              <a:gd name="connsiteX5" fmla="*/ 5638800 w 5638800"/>
              <a:gd name="connsiteY5" fmla="*/ 503248 h 3019425"/>
              <a:gd name="connsiteX6" fmla="*/ 5638800 w 5638800"/>
              <a:gd name="connsiteY6" fmla="*/ 1761331 h 3019425"/>
              <a:gd name="connsiteX7" fmla="*/ 5638800 w 5638800"/>
              <a:gd name="connsiteY7" fmla="*/ 2516188 h 3019425"/>
              <a:gd name="connsiteX8" fmla="*/ 5638800 w 5638800"/>
              <a:gd name="connsiteY8" fmla="*/ 2516177 h 3019425"/>
              <a:gd name="connsiteX9" fmla="*/ 5135552 w 5638800"/>
              <a:gd name="connsiteY9" fmla="*/ 3019425 h 3019425"/>
              <a:gd name="connsiteX10" fmla="*/ 503248 w 5638800"/>
              <a:gd name="connsiteY10" fmla="*/ 3019425 h 3019425"/>
              <a:gd name="connsiteX11" fmla="*/ 0 w 5638800"/>
              <a:gd name="connsiteY11" fmla="*/ 2516177 h 3019425"/>
              <a:gd name="connsiteX12" fmla="*/ 0 w 5638800"/>
              <a:gd name="connsiteY12" fmla="*/ 2516188 h 3019425"/>
              <a:gd name="connsiteX13" fmla="*/ 0 w 5638800"/>
              <a:gd name="connsiteY13" fmla="*/ 1761331 h 3019425"/>
              <a:gd name="connsiteX14" fmla="*/ 0 w 5638800"/>
              <a:gd name="connsiteY14" fmla="*/ 1761331 h 3019425"/>
              <a:gd name="connsiteX15" fmla="*/ 0 w 5638800"/>
              <a:gd name="connsiteY15" fmla="*/ 503248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38800" h="3019425">
                <a:moveTo>
                  <a:pt x="0" y="503248"/>
                </a:moveTo>
                <a:cubicBezTo>
                  <a:pt x="0" y="225312"/>
                  <a:pt x="225312" y="0"/>
                  <a:pt x="503248" y="0"/>
                </a:cubicBezTo>
                <a:lnTo>
                  <a:pt x="3289300" y="0"/>
                </a:lnTo>
                <a:lnTo>
                  <a:pt x="4699000" y="0"/>
                </a:lnTo>
                <a:lnTo>
                  <a:pt x="5135552" y="0"/>
                </a:lnTo>
                <a:cubicBezTo>
                  <a:pt x="5413488" y="0"/>
                  <a:pt x="5638800" y="225312"/>
                  <a:pt x="5638800" y="503248"/>
                </a:cubicBezTo>
                <a:lnTo>
                  <a:pt x="5638800" y="1761331"/>
                </a:lnTo>
                <a:lnTo>
                  <a:pt x="5638800" y="2516188"/>
                </a:lnTo>
                <a:lnTo>
                  <a:pt x="5638800" y="2516177"/>
                </a:lnTo>
                <a:cubicBezTo>
                  <a:pt x="5638800" y="2794113"/>
                  <a:pt x="5413488" y="3019425"/>
                  <a:pt x="5135552" y="3019425"/>
                </a:cubicBezTo>
                <a:lnTo>
                  <a:pt x="503248" y="3019425"/>
                </a:lnTo>
                <a:cubicBezTo>
                  <a:pt x="225312" y="3019425"/>
                  <a:pt x="0" y="2794113"/>
                  <a:pt x="0" y="2516177"/>
                </a:cubicBezTo>
                <a:lnTo>
                  <a:pt x="0" y="2516188"/>
                </a:lnTo>
                <a:lnTo>
                  <a:pt x="0" y="1761331"/>
                </a:lnTo>
                <a:lnTo>
                  <a:pt x="0" y="1761331"/>
                </a:lnTo>
                <a:lnTo>
                  <a:pt x="0" y="50324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3" dirty="0">
                <a:latin typeface="Arial Black" panose="020B0A04020102020204" pitchFamily="34" charset="0"/>
              </a:rPr>
              <a:t>Flower fields in Carlsbad California.  These are grown for sale and tourists!</a:t>
            </a:r>
          </a:p>
        </p:txBody>
      </p:sp>
    </p:spTree>
    <p:extLst>
      <p:ext uri="{BB962C8B-B14F-4D97-AF65-F5344CB8AC3E}">
        <p14:creationId xmlns:p14="http://schemas.microsoft.com/office/powerpoint/2010/main" val="5123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57150"/>
            <a:ext cx="10058400" cy="6286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518151" y="4018335"/>
            <a:ext cx="4222415" cy="2185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850" y="229223"/>
            <a:ext cx="5110383" cy="5974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0648" y="229226"/>
            <a:ext cx="0" cy="378911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3" name="Picture 9" descr="Image result for climate map us cities vs eur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t="28560" r="24092" b="26408"/>
          <a:stretch/>
        </p:blipFill>
        <p:spPr bwMode="auto">
          <a:xfrm>
            <a:off x="6175658" y="229224"/>
            <a:ext cx="3568230" cy="339027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3" name="Group 32"/>
          <p:cNvGrpSpPr/>
          <p:nvPr/>
        </p:nvGrpSpPr>
        <p:grpSpPr>
          <a:xfrm>
            <a:off x="5518151" y="3619501"/>
            <a:ext cx="4034192" cy="398835"/>
            <a:chOff x="6019800" y="3886200"/>
            <a:chExt cx="4400937" cy="75364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6019800" y="3886200"/>
              <a:ext cx="1973962" cy="7536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211176" y="4002746"/>
              <a:ext cx="3209561" cy="6370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501675" y="1612663"/>
            <a:ext cx="625492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Ireland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1524001"/>
            <a:ext cx="713657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England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5057" y="2969160"/>
            <a:ext cx="550151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Spain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0245" y="3065098"/>
            <a:ext cx="729687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Portugal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99151" y="2188495"/>
            <a:ext cx="627095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France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770" y="1813444"/>
            <a:ext cx="771365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Germany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16999" y="2825248"/>
            <a:ext cx="453970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Italy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8058" y="1663290"/>
            <a:ext cx="631904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Poland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26075" y="3353329"/>
            <a:ext cx="644728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Greece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1578" y="1039756"/>
            <a:ext cx="694421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Sweden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45569" y="554785"/>
            <a:ext cx="673582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Norway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39727" y="636534"/>
            <a:ext cx="647934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Iceland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309275" y="3258381"/>
            <a:ext cx="171438" cy="15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0394" y="3637678"/>
            <a:ext cx="805029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3" b="1" dirty="0">
                <a:latin typeface="Arial Narrow" panose="020B0606020202030204" pitchFamily="34" charset="0"/>
              </a:rPr>
              <a:t>California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517" y="229223"/>
            <a:ext cx="5209722" cy="6114427"/>
            <a:chOff x="63836" y="295101"/>
            <a:chExt cx="5683333" cy="6749874"/>
          </a:xfrm>
        </p:grpSpPr>
        <p:pic>
          <p:nvPicPr>
            <p:cNvPr id="62487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2" t="18720" r="23340" b="-2092"/>
            <a:stretch/>
          </p:blipFill>
          <p:spPr bwMode="auto">
            <a:xfrm>
              <a:off x="63836" y="295101"/>
              <a:ext cx="5574963" cy="674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751721" y="4041652"/>
              <a:ext cx="1243697" cy="319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83" b="1" dirty="0">
                  <a:latin typeface="Arial Narrow" panose="020B0606020202030204" pitchFamily="34" charset="0"/>
                </a:rPr>
                <a:t>South Carolina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66489" y="3581734"/>
              <a:ext cx="390316" cy="319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83" b="1" dirty="0">
                  <a:latin typeface="Arial Narrow" panose="020B0606020202030204" pitchFamily="34" charset="0"/>
                </a:rPr>
                <a:t>NJ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4930782" y="2917848"/>
              <a:ext cx="816387" cy="31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83" b="1" dirty="0">
                  <a:latin typeface="Arial Narrow" panose="020B0606020202030204" pitchFamily="34" charset="0"/>
                </a:rPr>
                <a:t>Maine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516" y="1593850"/>
            <a:ext cx="9709150" cy="2025650"/>
            <a:chOff x="63836" y="1676400"/>
            <a:chExt cx="10591800" cy="22098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3836" y="2781300"/>
              <a:ext cx="10591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3836" y="1676400"/>
              <a:ext cx="10591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3836" y="3886200"/>
              <a:ext cx="10591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334000" y="1394996"/>
            <a:ext cx="71365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55° 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78450" y="2442746"/>
            <a:ext cx="71365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45° 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450" y="3408997"/>
            <a:ext cx="71365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35° N</a:t>
            </a:r>
          </a:p>
        </p:txBody>
      </p:sp>
      <p:pic>
        <p:nvPicPr>
          <p:cNvPr id="6248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37" y="4182745"/>
            <a:ext cx="4407827" cy="19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8517" y="229223"/>
            <a:ext cx="5110383" cy="5974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172335" y="229223"/>
            <a:ext cx="3568230" cy="3390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72335" y="229223"/>
            <a:ext cx="3568230" cy="3390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2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1661"/>
            <a:ext cx="10128250" cy="72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One lives in Vermont, one in South Florida and one in Ohio.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1524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384777" y="965200"/>
            <a:ext cx="7288848" cy="4418013"/>
            <a:chOff x="1674496" y="838200"/>
            <a:chExt cx="8612504" cy="4819650"/>
          </a:xfrm>
        </p:grpSpPr>
        <p:sp>
          <p:nvSpPr>
            <p:cNvPr id="23" name="Rectangle 22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should you pack?</a:t>
              </a:r>
            </a:p>
          </p:txBody>
        </p:sp>
        <p:sp>
          <p:nvSpPr>
            <p:cNvPr id="24" name="Rectangle 23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-52020"/>
            <a:ext cx="3467762" cy="342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92" y="1660761"/>
            <a:ext cx="4057311" cy="30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998">
            <a:off x="7102870" y="189354"/>
            <a:ext cx="2557691" cy="297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848046"/>
            <a:ext cx="3627834" cy="361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37" y="2641601"/>
            <a:ext cx="3213925" cy="30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09" y="-379984"/>
            <a:ext cx="2319020" cy="38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37" y="2558110"/>
            <a:ext cx="3027009" cy="407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995" y="2762706"/>
            <a:ext cx="3427087" cy="253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255">
            <a:off x="3607461" y="3034286"/>
            <a:ext cx="7676785" cy="247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 descr="Image result for tennis racket illustration vec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3974398"/>
            <a:ext cx="4015403" cy="30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Image result for beach ball illustration vector draw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071" y="3759200"/>
            <a:ext cx="2682242" cy="26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Image result for ice skates illustration vector drawi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606">
            <a:off x="2571920" y="-497101"/>
            <a:ext cx="3351844" cy="26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should you pack?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2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8" y="124314"/>
            <a:ext cx="9290050" cy="62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260850" y="266700"/>
            <a:ext cx="2444750" cy="1047750"/>
          </a:xfrm>
          <a:prstGeom prst="wedgeRoundRectCallout">
            <a:avLst>
              <a:gd name="adj1" fmla="val 129094"/>
              <a:gd name="adj2" fmla="val 50297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Vermont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981450" y="4836055"/>
            <a:ext cx="2444750" cy="1047750"/>
          </a:xfrm>
          <a:prstGeom prst="wedgeRoundRectCallout">
            <a:avLst>
              <a:gd name="adj1" fmla="val 98295"/>
              <a:gd name="adj2" fmla="val -59534"/>
              <a:gd name="adj3" fmla="val 16667"/>
            </a:avLst>
          </a:prstGeom>
          <a:solidFill>
            <a:srgbClr val="1FE1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Florida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038475" y="2703003"/>
            <a:ext cx="2444750" cy="1047750"/>
          </a:xfrm>
          <a:prstGeom prst="wedgeRoundRectCallout">
            <a:avLst>
              <a:gd name="adj1" fmla="val 126770"/>
              <a:gd name="adj2" fmla="val -75805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Ohio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First, where are Vermont, Florida and Ohio?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2078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8" y="124314"/>
            <a:ext cx="9290050" cy="62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038475" y="266700"/>
            <a:ext cx="3667125" cy="2436303"/>
          </a:xfrm>
          <a:prstGeom prst="wedgeRoundRectCallout">
            <a:avLst>
              <a:gd name="adj1" fmla="val 101201"/>
              <a:gd name="adj2" fmla="val -8599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In Vermont December is Ski Season!</a:t>
            </a:r>
          </a:p>
        </p:txBody>
      </p: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  <p:sp>
        <p:nvSpPr>
          <p:cNvPr id="12" name="Rounded Rectangular Callout 11"/>
          <p:cNvSpPr/>
          <p:nvPr/>
        </p:nvSpPr>
        <p:spPr>
          <a:xfrm rot="20649776">
            <a:off x="2759075" y="2672653"/>
            <a:ext cx="3667125" cy="2436303"/>
          </a:xfrm>
          <a:custGeom>
            <a:avLst/>
            <a:gdLst>
              <a:gd name="connsiteX0" fmla="*/ 0 w 4000500"/>
              <a:gd name="connsiteY0" fmla="*/ 442973 h 2657785"/>
              <a:gd name="connsiteX1" fmla="*/ 442973 w 4000500"/>
              <a:gd name="connsiteY1" fmla="*/ 0 h 2657785"/>
              <a:gd name="connsiteX2" fmla="*/ 2333625 w 4000500"/>
              <a:gd name="connsiteY2" fmla="*/ 0 h 2657785"/>
              <a:gd name="connsiteX3" fmla="*/ 2333625 w 4000500"/>
              <a:gd name="connsiteY3" fmla="*/ 0 h 2657785"/>
              <a:gd name="connsiteX4" fmla="*/ 3333750 w 4000500"/>
              <a:gd name="connsiteY4" fmla="*/ 0 h 2657785"/>
              <a:gd name="connsiteX5" fmla="*/ 3557527 w 4000500"/>
              <a:gd name="connsiteY5" fmla="*/ 0 h 2657785"/>
              <a:gd name="connsiteX6" fmla="*/ 4000500 w 4000500"/>
              <a:gd name="connsiteY6" fmla="*/ 442973 h 2657785"/>
              <a:gd name="connsiteX7" fmla="*/ 4000500 w 4000500"/>
              <a:gd name="connsiteY7" fmla="*/ 442964 h 2657785"/>
              <a:gd name="connsiteX8" fmla="*/ 6048796 w 4000500"/>
              <a:gd name="connsiteY8" fmla="*/ 1100350 h 2657785"/>
              <a:gd name="connsiteX9" fmla="*/ 4000500 w 4000500"/>
              <a:gd name="connsiteY9" fmla="*/ 1107410 h 2657785"/>
              <a:gd name="connsiteX10" fmla="*/ 4000500 w 4000500"/>
              <a:gd name="connsiteY10" fmla="*/ 2214812 h 2657785"/>
              <a:gd name="connsiteX11" fmla="*/ 3557527 w 4000500"/>
              <a:gd name="connsiteY11" fmla="*/ 2657785 h 2657785"/>
              <a:gd name="connsiteX12" fmla="*/ 3333750 w 4000500"/>
              <a:gd name="connsiteY12" fmla="*/ 2657785 h 2657785"/>
              <a:gd name="connsiteX13" fmla="*/ 2333625 w 4000500"/>
              <a:gd name="connsiteY13" fmla="*/ 2657785 h 2657785"/>
              <a:gd name="connsiteX14" fmla="*/ 2333625 w 4000500"/>
              <a:gd name="connsiteY14" fmla="*/ 2657785 h 2657785"/>
              <a:gd name="connsiteX15" fmla="*/ 442973 w 4000500"/>
              <a:gd name="connsiteY15" fmla="*/ 2657785 h 2657785"/>
              <a:gd name="connsiteX16" fmla="*/ 0 w 4000500"/>
              <a:gd name="connsiteY16" fmla="*/ 2214812 h 2657785"/>
              <a:gd name="connsiteX17" fmla="*/ 0 w 4000500"/>
              <a:gd name="connsiteY17" fmla="*/ 1107410 h 2657785"/>
              <a:gd name="connsiteX18" fmla="*/ 0 w 4000500"/>
              <a:gd name="connsiteY18" fmla="*/ 442964 h 2657785"/>
              <a:gd name="connsiteX19" fmla="*/ 0 w 4000500"/>
              <a:gd name="connsiteY19" fmla="*/ 442964 h 2657785"/>
              <a:gd name="connsiteX20" fmla="*/ 0 w 4000500"/>
              <a:gd name="connsiteY20" fmla="*/ 442973 h 2657785"/>
              <a:gd name="connsiteX0" fmla="*/ 0 w 4000500"/>
              <a:gd name="connsiteY0" fmla="*/ 442973 h 2657785"/>
              <a:gd name="connsiteX1" fmla="*/ 442973 w 4000500"/>
              <a:gd name="connsiteY1" fmla="*/ 0 h 2657785"/>
              <a:gd name="connsiteX2" fmla="*/ 2333625 w 4000500"/>
              <a:gd name="connsiteY2" fmla="*/ 0 h 2657785"/>
              <a:gd name="connsiteX3" fmla="*/ 2333625 w 4000500"/>
              <a:gd name="connsiteY3" fmla="*/ 0 h 2657785"/>
              <a:gd name="connsiteX4" fmla="*/ 3333750 w 4000500"/>
              <a:gd name="connsiteY4" fmla="*/ 0 h 2657785"/>
              <a:gd name="connsiteX5" fmla="*/ 3557527 w 4000500"/>
              <a:gd name="connsiteY5" fmla="*/ 0 h 2657785"/>
              <a:gd name="connsiteX6" fmla="*/ 4000500 w 4000500"/>
              <a:gd name="connsiteY6" fmla="*/ 442973 h 2657785"/>
              <a:gd name="connsiteX7" fmla="*/ 4000500 w 4000500"/>
              <a:gd name="connsiteY7" fmla="*/ 442964 h 2657785"/>
              <a:gd name="connsiteX8" fmla="*/ 4000500 w 4000500"/>
              <a:gd name="connsiteY8" fmla="*/ 1107410 h 2657785"/>
              <a:gd name="connsiteX9" fmla="*/ 4000500 w 4000500"/>
              <a:gd name="connsiteY9" fmla="*/ 2214812 h 2657785"/>
              <a:gd name="connsiteX10" fmla="*/ 3557527 w 4000500"/>
              <a:gd name="connsiteY10" fmla="*/ 2657785 h 2657785"/>
              <a:gd name="connsiteX11" fmla="*/ 3333750 w 4000500"/>
              <a:gd name="connsiteY11" fmla="*/ 2657785 h 2657785"/>
              <a:gd name="connsiteX12" fmla="*/ 2333625 w 4000500"/>
              <a:gd name="connsiteY12" fmla="*/ 2657785 h 2657785"/>
              <a:gd name="connsiteX13" fmla="*/ 2333625 w 4000500"/>
              <a:gd name="connsiteY13" fmla="*/ 2657785 h 2657785"/>
              <a:gd name="connsiteX14" fmla="*/ 442973 w 4000500"/>
              <a:gd name="connsiteY14" fmla="*/ 2657785 h 2657785"/>
              <a:gd name="connsiteX15" fmla="*/ 0 w 4000500"/>
              <a:gd name="connsiteY15" fmla="*/ 2214812 h 2657785"/>
              <a:gd name="connsiteX16" fmla="*/ 0 w 4000500"/>
              <a:gd name="connsiteY16" fmla="*/ 1107410 h 2657785"/>
              <a:gd name="connsiteX17" fmla="*/ 0 w 4000500"/>
              <a:gd name="connsiteY17" fmla="*/ 442964 h 2657785"/>
              <a:gd name="connsiteX18" fmla="*/ 0 w 4000500"/>
              <a:gd name="connsiteY18" fmla="*/ 442964 h 2657785"/>
              <a:gd name="connsiteX19" fmla="*/ 0 w 4000500"/>
              <a:gd name="connsiteY19" fmla="*/ 442973 h 26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0500" h="2657785">
                <a:moveTo>
                  <a:pt x="0" y="442973"/>
                </a:moveTo>
                <a:cubicBezTo>
                  <a:pt x="0" y="198326"/>
                  <a:pt x="198326" y="0"/>
                  <a:pt x="442973" y="0"/>
                </a:cubicBezTo>
                <a:lnTo>
                  <a:pt x="2333625" y="0"/>
                </a:lnTo>
                <a:lnTo>
                  <a:pt x="2333625" y="0"/>
                </a:lnTo>
                <a:lnTo>
                  <a:pt x="3333750" y="0"/>
                </a:lnTo>
                <a:lnTo>
                  <a:pt x="3557527" y="0"/>
                </a:lnTo>
                <a:cubicBezTo>
                  <a:pt x="3802174" y="0"/>
                  <a:pt x="4000500" y="198326"/>
                  <a:pt x="4000500" y="442973"/>
                </a:cubicBezTo>
                <a:lnTo>
                  <a:pt x="4000500" y="442964"/>
                </a:lnTo>
                <a:lnTo>
                  <a:pt x="4000500" y="1107410"/>
                </a:lnTo>
                <a:lnTo>
                  <a:pt x="4000500" y="2214812"/>
                </a:lnTo>
                <a:cubicBezTo>
                  <a:pt x="4000500" y="2459459"/>
                  <a:pt x="3802174" y="2657785"/>
                  <a:pt x="3557527" y="2657785"/>
                </a:cubicBezTo>
                <a:lnTo>
                  <a:pt x="3333750" y="2657785"/>
                </a:lnTo>
                <a:lnTo>
                  <a:pt x="2333625" y="2657785"/>
                </a:lnTo>
                <a:lnTo>
                  <a:pt x="2333625" y="2657785"/>
                </a:lnTo>
                <a:lnTo>
                  <a:pt x="442973" y="2657785"/>
                </a:lnTo>
                <a:cubicBezTo>
                  <a:pt x="198326" y="2657785"/>
                  <a:pt x="0" y="2459459"/>
                  <a:pt x="0" y="2214812"/>
                </a:cubicBezTo>
                <a:lnTo>
                  <a:pt x="0" y="1107410"/>
                </a:lnTo>
                <a:lnTo>
                  <a:pt x="0" y="442964"/>
                </a:lnTo>
                <a:lnTo>
                  <a:pt x="0" y="442964"/>
                </a:lnTo>
                <a:lnTo>
                  <a:pt x="0" y="44297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Pack your snowboard and mittens!</a:t>
            </a:r>
          </a:p>
        </p:txBody>
      </p:sp>
    </p:spTree>
    <p:extLst>
      <p:ext uri="{BB962C8B-B14F-4D97-AF65-F5344CB8AC3E}">
        <p14:creationId xmlns:p14="http://schemas.microsoft.com/office/powerpoint/2010/main" val="28062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8" y="124314"/>
            <a:ext cx="9290050" cy="62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877108" y="1103025"/>
            <a:ext cx="3702050" cy="2404005"/>
          </a:xfrm>
          <a:prstGeom prst="wedgeRoundRectCallout">
            <a:avLst>
              <a:gd name="adj1" fmla="val 54"/>
              <a:gd name="adj2" fmla="val 118346"/>
              <a:gd name="adj3" fmla="val 16667"/>
            </a:avLst>
          </a:prstGeom>
          <a:solidFill>
            <a:srgbClr val="1FE1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South Florida is always hot!</a:t>
            </a:r>
          </a:p>
        </p:txBody>
      </p: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  <p:sp>
        <p:nvSpPr>
          <p:cNvPr id="7" name="Rounded Rectangular Callout 11"/>
          <p:cNvSpPr/>
          <p:nvPr/>
        </p:nvSpPr>
        <p:spPr>
          <a:xfrm rot="20649776">
            <a:off x="2556912" y="1349496"/>
            <a:ext cx="3667125" cy="2436303"/>
          </a:xfrm>
          <a:custGeom>
            <a:avLst/>
            <a:gdLst>
              <a:gd name="connsiteX0" fmla="*/ 0 w 4000500"/>
              <a:gd name="connsiteY0" fmla="*/ 442973 h 2657785"/>
              <a:gd name="connsiteX1" fmla="*/ 442973 w 4000500"/>
              <a:gd name="connsiteY1" fmla="*/ 0 h 2657785"/>
              <a:gd name="connsiteX2" fmla="*/ 2333625 w 4000500"/>
              <a:gd name="connsiteY2" fmla="*/ 0 h 2657785"/>
              <a:gd name="connsiteX3" fmla="*/ 2333625 w 4000500"/>
              <a:gd name="connsiteY3" fmla="*/ 0 h 2657785"/>
              <a:gd name="connsiteX4" fmla="*/ 3333750 w 4000500"/>
              <a:gd name="connsiteY4" fmla="*/ 0 h 2657785"/>
              <a:gd name="connsiteX5" fmla="*/ 3557527 w 4000500"/>
              <a:gd name="connsiteY5" fmla="*/ 0 h 2657785"/>
              <a:gd name="connsiteX6" fmla="*/ 4000500 w 4000500"/>
              <a:gd name="connsiteY6" fmla="*/ 442973 h 2657785"/>
              <a:gd name="connsiteX7" fmla="*/ 4000500 w 4000500"/>
              <a:gd name="connsiteY7" fmla="*/ 442964 h 2657785"/>
              <a:gd name="connsiteX8" fmla="*/ 6048796 w 4000500"/>
              <a:gd name="connsiteY8" fmla="*/ 1100350 h 2657785"/>
              <a:gd name="connsiteX9" fmla="*/ 4000500 w 4000500"/>
              <a:gd name="connsiteY9" fmla="*/ 1107410 h 2657785"/>
              <a:gd name="connsiteX10" fmla="*/ 4000500 w 4000500"/>
              <a:gd name="connsiteY10" fmla="*/ 2214812 h 2657785"/>
              <a:gd name="connsiteX11" fmla="*/ 3557527 w 4000500"/>
              <a:gd name="connsiteY11" fmla="*/ 2657785 h 2657785"/>
              <a:gd name="connsiteX12" fmla="*/ 3333750 w 4000500"/>
              <a:gd name="connsiteY12" fmla="*/ 2657785 h 2657785"/>
              <a:gd name="connsiteX13" fmla="*/ 2333625 w 4000500"/>
              <a:gd name="connsiteY13" fmla="*/ 2657785 h 2657785"/>
              <a:gd name="connsiteX14" fmla="*/ 2333625 w 4000500"/>
              <a:gd name="connsiteY14" fmla="*/ 2657785 h 2657785"/>
              <a:gd name="connsiteX15" fmla="*/ 442973 w 4000500"/>
              <a:gd name="connsiteY15" fmla="*/ 2657785 h 2657785"/>
              <a:gd name="connsiteX16" fmla="*/ 0 w 4000500"/>
              <a:gd name="connsiteY16" fmla="*/ 2214812 h 2657785"/>
              <a:gd name="connsiteX17" fmla="*/ 0 w 4000500"/>
              <a:gd name="connsiteY17" fmla="*/ 1107410 h 2657785"/>
              <a:gd name="connsiteX18" fmla="*/ 0 w 4000500"/>
              <a:gd name="connsiteY18" fmla="*/ 442964 h 2657785"/>
              <a:gd name="connsiteX19" fmla="*/ 0 w 4000500"/>
              <a:gd name="connsiteY19" fmla="*/ 442964 h 2657785"/>
              <a:gd name="connsiteX20" fmla="*/ 0 w 4000500"/>
              <a:gd name="connsiteY20" fmla="*/ 442973 h 2657785"/>
              <a:gd name="connsiteX0" fmla="*/ 0 w 4000500"/>
              <a:gd name="connsiteY0" fmla="*/ 442973 h 2657785"/>
              <a:gd name="connsiteX1" fmla="*/ 442973 w 4000500"/>
              <a:gd name="connsiteY1" fmla="*/ 0 h 2657785"/>
              <a:gd name="connsiteX2" fmla="*/ 2333625 w 4000500"/>
              <a:gd name="connsiteY2" fmla="*/ 0 h 2657785"/>
              <a:gd name="connsiteX3" fmla="*/ 2333625 w 4000500"/>
              <a:gd name="connsiteY3" fmla="*/ 0 h 2657785"/>
              <a:gd name="connsiteX4" fmla="*/ 3333750 w 4000500"/>
              <a:gd name="connsiteY4" fmla="*/ 0 h 2657785"/>
              <a:gd name="connsiteX5" fmla="*/ 3557527 w 4000500"/>
              <a:gd name="connsiteY5" fmla="*/ 0 h 2657785"/>
              <a:gd name="connsiteX6" fmla="*/ 4000500 w 4000500"/>
              <a:gd name="connsiteY6" fmla="*/ 442973 h 2657785"/>
              <a:gd name="connsiteX7" fmla="*/ 4000500 w 4000500"/>
              <a:gd name="connsiteY7" fmla="*/ 442964 h 2657785"/>
              <a:gd name="connsiteX8" fmla="*/ 4000500 w 4000500"/>
              <a:gd name="connsiteY8" fmla="*/ 1107410 h 2657785"/>
              <a:gd name="connsiteX9" fmla="*/ 4000500 w 4000500"/>
              <a:gd name="connsiteY9" fmla="*/ 2214812 h 2657785"/>
              <a:gd name="connsiteX10" fmla="*/ 3557527 w 4000500"/>
              <a:gd name="connsiteY10" fmla="*/ 2657785 h 2657785"/>
              <a:gd name="connsiteX11" fmla="*/ 3333750 w 4000500"/>
              <a:gd name="connsiteY11" fmla="*/ 2657785 h 2657785"/>
              <a:gd name="connsiteX12" fmla="*/ 2333625 w 4000500"/>
              <a:gd name="connsiteY12" fmla="*/ 2657785 h 2657785"/>
              <a:gd name="connsiteX13" fmla="*/ 2333625 w 4000500"/>
              <a:gd name="connsiteY13" fmla="*/ 2657785 h 2657785"/>
              <a:gd name="connsiteX14" fmla="*/ 442973 w 4000500"/>
              <a:gd name="connsiteY14" fmla="*/ 2657785 h 2657785"/>
              <a:gd name="connsiteX15" fmla="*/ 0 w 4000500"/>
              <a:gd name="connsiteY15" fmla="*/ 2214812 h 2657785"/>
              <a:gd name="connsiteX16" fmla="*/ 0 w 4000500"/>
              <a:gd name="connsiteY16" fmla="*/ 1107410 h 2657785"/>
              <a:gd name="connsiteX17" fmla="*/ 0 w 4000500"/>
              <a:gd name="connsiteY17" fmla="*/ 442964 h 2657785"/>
              <a:gd name="connsiteX18" fmla="*/ 0 w 4000500"/>
              <a:gd name="connsiteY18" fmla="*/ 442964 h 2657785"/>
              <a:gd name="connsiteX19" fmla="*/ 0 w 4000500"/>
              <a:gd name="connsiteY19" fmla="*/ 442973 h 26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0500" h="2657785">
                <a:moveTo>
                  <a:pt x="0" y="442973"/>
                </a:moveTo>
                <a:cubicBezTo>
                  <a:pt x="0" y="198326"/>
                  <a:pt x="198326" y="0"/>
                  <a:pt x="442973" y="0"/>
                </a:cubicBezTo>
                <a:lnTo>
                  <a:pt x="2333625" y="0"/>
                </a:lnTo>
                <a:lnTo>
                  <a:pt x="2333625" y="0"/>
                </a:lnTo>
                <a:lnTo>
                  <a:pt x="3333750" y="0"/>
                </a:lnTo>
                <a:lnTo>
                  <a:pt x="3557527" y="0"/>
                </a:lnTo>
                <a:cubicBezTo>
                  <a:pt x="3802174" y="0"/>
                  <a:pt x="4000500" y="198326"/>
                  <a:pt x="4000500" y="442973"/>
                </a:cubicBezTo>
                <a:lnTo>
                  <a:pt x="4000500" y="442964"/>
                </a:lnTo>
                <a:lnTo>
                  <a:pt x="4000500" y="1107410"/>
                </a:lnTo>
                <a:lnTo>
                  <a:pt x="4000500" y="2214812"/>
                </a:lnTo>
                <a:cubicBezTo>
                  <a:pt x="4000500" y="2459459"/>
                  <a:pt x="3802174" y="2657785"/>
                  <a:pt x="3557527" y="2657785"/>
                </a:cubicBezTo>
                <a:lnTo>
                  <a:pt x="3333750" y="2657785"/>
                </a:lnTo>
                <a:lnTo>
                  <a:pt x="2333625" y="2657785"/>
                </a:lnTo>
                <a:lnTo>
                  <a:pt x="2333625" y="2657785"/>
                </a:lnTo>
                <a:lnTo>
                  <a:pt x="442973" y="2657785"/>
                </a:lnTo>
                <a:cubicBezTo>
                  <a:pt x="198326" y="2657785"/>
                  <a:pt x="0" y="2459459"/>
                  <a:pt x="0" y="2214812"/>
                </a:cubicBezTo>
                <a:lnTo>
                  <a:pt x="0" y="1107410"/>
                </a:lnTo>
                <a:lnTo>
                  <a:pt x="0" y="442964"/>
                </a:lnTo>
                <a:lnTo>
                  <a:pt x="0" y="442964"/>
                </a:lnTo>
                <a:lnTo>
                  <a:pt x="0" y="44297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Pack your snorkel and bathing suit!</a:t>
            </a:r>
          </a:p>
        </p:txBody>
      </p:sp>
    </p:spTree>
    <p:extLst>
      <p:ext uri="{BB962C8B-B14F-4D97-AF65-F5344CB8AC3E}">
        <p14:creationId xmlns:p14="http://schemas.microsoft.com/office/powerpoint/2010/main" val="7368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8" y="124314"/>
            <a:ext cx="9290050" cy="62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885950" y="1104900"/>
            <a:ext cx="3597275" cy="2645853"/>
          </a:xfrm>
          <a:prstGeom prst="wedgeRoundRectCallout">
            <a:avLst>
              <a:gd name="adj1" fmla="val 97150"/>
              <a:gd name="adj2" fmla="val -2244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Ohio in December is a lot like it is here</a:t>
            </a:r>
          </a:p>
        </p:txBody>
      </p: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  <p:sp>
        <p:nvSpPr>
          <p:cNvPr id="7" name="Rounded Rectangular Callout 11"/>
          <p:cNvSpPr/>
          <p:nvPr/>
        </p:nvSpPr>
        <p:spPr>
          <a:xfrm rot="20649776">
            <a:off x="4837785" y="2896878"/>
            <a:ext cx="4395594" cy="2791909"/>
          </a:xfrm>
          <a:custGeom>
            <a:avLst/>
            <a:gdLst>
              <a:gd name="connsiteX0" fmla="*/ 0 w 4000500"/>
              <a:gd name="connsiteY0" fmla="*/ 442973 h 2657785"/>
              <a:gd name="connsiteX1" fmla="*/ 442973 w 4000500"/>
              <a:gd name="connsiteY1" fmla="*/ 0 h 2657785"/>
              <a:gd name="connsiteX2" fmla="*/ 2333625 w 4000500"/>
              <a:gd name="connsiteY2" fmla="*/ 0 h 2657785"/>
              <a:gd name="connsiteX3" fmla="*/ 2333625 w 4000500"/>
              <a:gd name="connsiteY3" fmla="*/ 0 h 2657785"/>
              <a:gd name="connsiteX4" fmla="*/ 3333750 w 4000500"/>
              <a:gd name="connsiteY4" fmla="*/ 0 h 2657785"/>
              <a:gd name="connsiteX5" fmla="*/ 3557527 w 4000500"/>
              <a:gd name="connsiteY5" fmla="*/ 0 h 2657785"/>
              <a:gd name="connsiteX6" fmla="*/ 4000500 w 4000500"/>
              <a:gd name="connsiteY6" fmla="*/ 442973 h 2657785"/>
              <a:gd name="connsiteX7" fmla="*/ 4000500 w 4000500"/>
              <a:gd name="connsiteY7" fmla="*/ 442964 h 2657785"/>
              <a:gd name="connsiteX8" fmla="*/ 6048796 w 4000500"/>
              <a:gd name="connsiteY8" fmla="*/ 1100350 h 2657785"/>
              <a:gd name="connsiteX9" fmla="*/ 4000500 w 4000500"/>
              <a:gd name="connsiteY9" fmla="*/ 1107410 h 2657785"/>
              <a:gd name="connsiteX10" fmla="*/ 4000500 w 4000500"/>
              <a:gd name="connsiteY10" fmla="*/ 2214812 h 2657785"/>
              <a:gd name="connsiteX11" fmla="*/ 3557527 w 4000500"/>
              <a:gd name="connsiteY11" fmla="*/ 2657785 h 2657785"/>
              <a:gd name="connsiteX12" fmla="*/ 3333750 w 4000500"/>
              <a:gd name="connsiteY12" fmla="*/ 2657785 h 2657785"/>
              <a:gd name="connsiteX13" fmla="*/ 2333625 w 4000500"/>
              <a:gd name="connsiteY13" fmla="*/ 2657785 h 2657785"/>
              <a:gd name="connsiteX14" fmla="*/ 2333625 w 4000500"/>
              <a:gd name="connsiteY14" fmla="*/ 2657785 h 2657785"/>
              <a:gd name="connsiteX15" fmla="*/ 442973 w 4000500"/>
              <a:gd name="connsiteY15" fmla="*/ 2657785 h 2657785"/>
              <a:gd name="connsiteX16" fmla="*/ 0 w 4000500"/>
              <a:gd name="connsiteY16" fmla="*/ 2214812 h 2657785"/>
              <a:gd name="connsiteX17" fmla="*/ 0 w 4000500"/>
              <a:gd name="connsiteY17" fmla="*/ 1107410 h 2657785"/>
              <a:gd name="connsiteX18" fmla="*/ 0 w 4000500"/>
              <a:gd name="connsiteY18" fmla="*/ 442964 h 2657785"/>
              <a:gd name="connsiteX19" fmla="*/ 0 w 4000500"/>
              <a:gd name="connsiteY19" fmla="*/ 442964 h 2657785"/>
              <a:gd name="connsiteX20" fmla="*/ 0 w 4000500"/>
              <a:gd name="connsiteY20" fmla="*/ 442973 h 2657785"/>
              <a:gd name="connsiteX0" fmla="*/ 0 w 4000500"/>
              <a:gd name="connsiteY0" fmla="*/ 442973 h 2657785"/>
              <a:gd name="connsiteX1" fmla="*/ 442973 w 4000500"/>
              <a:gd name="connsiteY1" fmla="*/ 0 h 2657785"/>
              <a:gd name="connsiteX2" fmla="*/ 2333625 w 4000500"/>
              <a:gd name="connsiteY2" fmla="*/ 0 h 2657785"/>
              <a:gd name="connsiteX3" fmla="*/ 2333625 w 4000500"/>
              <a:gd name="connsiteY3" fmla="*/ 0 h 2657785"/>
              <a:gd name="connsiteX4" fmla="*/ 3333750 w 4000500"/>
              <a:gd name="connsiteY4" fmla="*/ 0 h 2657785"/>
              <a:gd name="connsiteX5" fmla="*/ 3557527 w 4000500"/>
              <a:gd name="connsiteY5" fmla="*/ 0 h 2657785"/>
              <a:gd name="connsiteX6" fmla="*/ 4000500 w 4000500"/>
              <a:gd name="connsiteY6" fmla="*/ 442973 h 2657785"/>
              <a:gd name="connsiteX7" fmla="*/ 4000500 w 4000500"/>
              <a:gd name="connsiteY7" fmla="*/ 442964 h 2657785"/>
              <a:gd name="connsiteX8" fmla="*/ 4000500 w 4000500"/>
              <a:gd name="connsiteY8" fmla="*/ 1107410 h 2657785"/>
              <a:gd name="connsiteX9" fmla="*/ 4000500 w 4000500"/>
              <a:gd name="connsiteY9" fmla="*/ 2214812 h 2657785"/>
              <a:gd name="connsiteX10" fmla="*/ 3557527 w 4000500"/>
              <a:gd name="connsiteY10" fmla="*/ 2657785 h 2657785"/>
              <a:gd name="connsiteX11" fmla="*/ 3333750 w 4000500"/>
              <a:gd name="connsiteY11" fmla="*/ 2657785 h 2657785"/>
              <a:gd name="connsiteX12" fmla="*/ 2333625 w 4000500"/>
              <a:gd name="connsiteY12" fmla="*/ 2657785 h 2657785"/>
              <a:gd name="connsiteX13" fmla="*/ 2333625 w 4000500"/>
              <a:gd name="connsiteY13" fmla="*/ 2657785 h 2657785"/>
              <a:gd name="connsiteX14" fmla="*/ 442973 w 4000500"/>
              <a:gd name="connsiteY14" fmla="*/ 2657785 h 2657785"/>
              <a:gd name="connsiteX15" fmla="*/ 0 w 4000500"/>
              <a:gd name="connsiteY15" fmla="*/ 2214812 h 2657785"/>
              <a:gd name="connsiteX16" fmla="*/ 0 w 4000500"/>
              <a:gd name="connsiteY16" fmla="*/ 1107410 h 2657785"/>
              <a:gd name="connsiteX17" fmla="*/ 0 w 4000500"/>
              <a:gd name="connsiteY17" fmla="*/ 442964 h 2657785"/>
              <a:gd name="connsiteX18" fmla="*/ 0 w 4000500"/>
              <a:gd name="connsiteY18" fmla="*/ 442964 h 2657785"/>
              <a:gd name="connsiteX19" fmla="*/ 0 w 4000500"/>
              <a:gd name="connsiteY19" fmla="*/ 442973 h 26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0500" h="2657785">
                <a:moveTo>
                  <a:pt x="0" y="442973"/>
                </a:moveTo>
                <a:cubicBezTo>
                  <a:pt x="0" y="198326"/>
                  <a:pt x="198326" y="0"/>
                  <a:pt x="442973" y="0"/>
                </a:cubicBezTo>
                <a:lnTo>
                  <a:pt x="2333625" y="0"/>
                </a:lnTo>
                <a:lnTo>
                  <a:pt x="2333625" y="0"/>
                </a:lnTo>
                <a:lnTo>
                  <a:pt x="3333750" y="0"/>
                </a:lnTo>
                <a:lnTo>
                  <a:pt x="3557527" y="0"/>
                </a:lnTo>
                <a:cubicBezTo>
                  <a:pt x="3802174" y="0"/>
                  <a:pt x="4000500" y="198326"/>
                  <a:pt x="4000500" y="442973"/>
                </a:cubicBezTo>
                <a:lnTo>
                  <a:pt x="4000500" y="442964"/>
                </a:lnTo>
                <a:lnTo>
                  <a:pt x="4000500" y="1107410"/>
                </a:lnTo>
                <a:lnTo>
                  <a:pt x="4000500" y="2214812"/>
                </a:lnTo>
                <a:cubicBezTo>
                  <a:pt x="4000500" y="2459459"/>
                  <a:pt x="3802174" y="2657785"/>
                  <a:pt x="3557527" y="2657785"/>
                </a:cubicBezTo>
                <a:lnTo>
                  <a:pt x="3333750" y="2657785"/>
                </a:lnTo>
                <a:lnTo>
                  <a:pt x="2333625" y="2657785"/>
                </a:lnTo>
                <a:lnTo>
                  <a:pt x="2333625" y="2657785"/>
                </a:lnTo>
                <a:lnTo>
                  <a:pt x="442973" y="2657785"/>
                </a:lnTo>
                <a:cubicBezTo>
                  <a:pt x="198326" y="2657785"/>
                  <a:pt x="0" y="2459459"/>
                  <a:pt x="0" y="2214812"/>
                </a:cubicBezTo>
                <a:lnTo>
                  <a:pt x="0" y="1107410"/>
                </a:lnTo>
                <a:lnTo>
                  <a:pt x="0" y="442964"/>
                </a:lnTo>
                <a:lnTo>
                  <a:pt x="0" y="442964"/>
                </a:lnTo>
                <a:lnTo>
                  <a:pt x="0" y="44297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67" dirty="0">
                <a:latin typeface="Arial Black" panose="020B0A04020102020204" pitchFamily="34" charset="0"/>
              </a:rPr>
              <a:t>Pack your snowboard and mittens – but it might not snow!</a:t>
            </a:r>
          </a:p>
        </p:txBody>
      </p:sp>
    </p:spTree>
    <p:extLst>
      <p:ext uri="{BB962C8B-B14F-4D97-AF65-F5344CB8AC3E}">
        <p14:creationId xmlns:p14="http://schemas.microsoft.com/office/powerpoint/2010/main" val="6440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3" y="31012"/>
            <a:ext cx="10071423" cy="63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84777" y="991394"/>
            <a:ext cx="7288848" cy="4418013"/>
            <a:chOff x="1674496" y="838200"/>
            <a:chExt cx="8612504" cy="4819650"/>
          </a:xfrm>
        </p:grpSpPr>
        <p:sp>
          <p:nvSpPr>
            <p:cNvPr id="10" name="Rectangle 9">
              <a:extLst/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33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33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So why is it so different in different places?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917"/>
                </a:spcAft>
                <a:defRPr/>
              </a:pPr>
              <a:r>
                <a:rPr lang="en-US" sz="4033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033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208520" y="5883806"/>
            <a:ext cx="234696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23981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6550</TotalTime>
  <Words>593</Words>
  <Application>Microsoft Office PowerPoint</Application>
  <PresentationFormat>Custom</PresentationFormat>
  <Paragraphs>218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Lynn Cronin</cp:lastModifiedBy>
  <cp:revision>125</cp:revision>
  <dcterms:created xsi:type="dcterms:W3CDTF">2018-03-22T12:28:51Z</dcterms:created>
  <dcterms:modified xsi:type="dcterms:W3CDTF">2018-05-17T16:21:08Z</dcterms:modified>
</cp:coreProperties>
</file>