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3" r:id="rId9"/>
    <p:sldId id="272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0" autoAdjust="0"/>
    <p:restoredTop sz="95468" autoAdjust="0"/>
  </p:normalViewPr>
  <p:slideViewPr>
    <p:cSldViewPr snapToGrid="0">
      <p:cViewPr varScale="1">
        <p:scale>
          <a:sx n="84" d="100"/>
          <a:sy n="84" d="100"/>
        </p:scale>
        <p:origin x="1008" y="96"/>
      </p:cViewPr>
      <p:guideLst/>
    </p:cSldViewPr>
  </p:slideViewPr>
  <p:outlineViewPr>
    <p:cViewPr>
      <p:scale>
        <a:sx n="33" d="100"/>
        <a:sy n="33" d="100"/>
      </p:scale>
      <p:origin x="0" y="-10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BD138-3997-4E15-AF70-16A36CFAB57A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A3001-80AC-4F1F-8F16-419CE560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2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A3001-80AC-4F1F-8F16-419CE5609D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7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D4DA32-776E-4285-8EFD-AB732DE5659A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6AFCE1-FF31-4BC4-AA51-B9AC0264642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191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DA32-776E-4285-8EFD-AB732DE5659A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FCE1-FF31-4BC4-AA51-B9AC0264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2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DA32-776E-4285-8EFD-AB732DE5659A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FCE1-FF31-4BC4-AA51-B9AC0264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22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DA32-776E-4285-8EFD-AB732DE5659A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FCE1-FF31-4BC4-AA51-B9AC0264642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1182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DA32-776E-4285-8EFD-AB732DE5659A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FCE1-FF31-4BC4-AA51-B9AC0264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80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DA32-776E-4285-8EFD-AB732DE5659A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FCE1-FF31-4BC4-AA51-B9AC0264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2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DA32-776E-4285-8EFD-AB732DE5659A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FCE1-FF31-4BC4-AA51-B9AC0264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39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DA32-776E-4285-8EFD-AB732DE5659A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FCE1-FF31-4BC4-AA51-B9AC0264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61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DA32-776E-4285-8EFD-AB732DE5659A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FCE1-FF31-4BC4-AA51-B9AC0264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9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DA32-776E-4285-8EFD-AB732DE5659A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FCE1-FF31-4BC4-AA51-B9AC0264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2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DA32-776E-4285-8EFD-AB732DE5659A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FCE1-FF31-4BC4-AA51-B9AC0264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9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DA32-776E-4285-8EFD-AB732DE5659A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FCE1-FF31-4BC4-AA51-B9AC0264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7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DA32-776E-4285-8EFD-AB732DE5659A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FCE1-FF31-4BC4-AA51-B9AC0264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7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DA32-776E-4285-8EFD-AB732DE5659A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FCE1-FF31-4BC4-AA51-B9AC0264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4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DA32-776E-4285-8EFD-AB732DE5659A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FCE1-FF31-4BC4-AA51-B9AC0264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6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DA32-776E-4285-8EFD-AB732DE5659A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FCE1-FF31-4BC4-AA51-B9AC0264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7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DA32-776E-4285-8EFD-AB732DE5659A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FCE1-FF31-4BC4-AA51-B9AC0264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2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D4DA32-776E-4285-8EFD-AB732DE5659A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6AFCE1-FF31-4BC4-AA51-B9AC0264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8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Cells, Heredity</a:t>
            </a:r>
            <a:br>
              <a:rPr lang="en-US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&amp; Classification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cap="none" dirty="0" smtClean="0">
                <a:solidFill>
                  <a:schemeClr val="tx1"/>
                </a:solidFill>
              </a:rPr>
              <a:t>Cytosine always </a:t>
            </a:r>
            <a:r>
              <a:rPr lang="en-US" sz="3200" cap="none" dirty="0">
                <a:solidFill>
                  <a:schemeClr val="tx1"/>
                </a:solidFill>
              </a:rPr>
              <a:t>pairs with (or is complimentary) to </a:t>
            </a:r>
            <a:r>
              <a:rPr lang="en-US" sz="3200" cap="none" dirty="0" smtClean="0">
                <a:solidFill>
                  <a:schemeClr val="tx1"/>
                </a:solidFill>
              </a:rPr>
              <a:t>guanine</a:t>
            </a:r>
            <a:endParaRPr lang="en-US" sz="3200" cap="none" dirty="0">
              <a:solidFill>
                <a:schemeClr val="tx1"/>
              </a:solidFill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5668107" y="2343963"/>
            <a:ext cx="445328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cap="none" dirty="0" smtClean="0">
                <a:solidFill>
                  <a:srgbClr val="009900"/>
                </a:solidFill>
              </a:rPr>
              <a:t>Guanine</a:t>
            </a:r>
            <a:endParaRPr lang="en-US" sz="6600" cap="none" dirty="0">
              <a:solidFill>
                <a:srgbClr val="009900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531871" y="3225301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cap="none" dirty="0" smtClean="0">
                <a:solidFill>
                  <a:srgbClr val="009900"/>
                </a:solidFill>
              </a:rPr>
              <a:t>Cytosine</a:t>
            </a:r>
            <a:endParaRPr lang="en-US" sz="6600" cap="none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4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2"/>
            <a:r>
              <a:rPr lang="en-US" sz="3400" cap="none" dirty="0"/>
              <a:t>Paired bases allow the cell to replicate, or make copies, of DNA</a:t>
            </a:r>
          </a:p>
          <a:p>
            <a:pPr lvl="2"/>
            <a:r>
              <a:rPr lang="en-US" sz="3400" cap="none" dirty="0"/>
              <a:t>DNA splits down the middle and the old bases are used as a template, or guide, for the new bases.</a:t>
            </a:r>
          </a:p>
          <a:p>
            <a:pPr lvl="2"/>
            <a:r>
              <a:rPr lang="en-US" sz="3400" cap="none" dirty="0"/>
              <a:t>DNA is copied every time the cell divides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How Does DNA Copy Itself?</a:t>
            </a:r>
          </a:p>
        </p:txBody>
      </p:sp>
    </p:spTree>
    <p:extLst>
      <p:ext uri="{BB962C8B-B14F-4D97-AF65-F5344CB8AC3E}">
        <p14:creationId xmlns:p14="http://schemas.microsoft.com/office/powerpoint/2010/main" val="24598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kern="1200" dirty="0" smtClean="0">
                <a:solidFill>
                  <a:srgbClr val="FF0000"/>
                </a:solidFill>
                <a:effectLst/>
              </a:rPr>
              <a:t>Section 1: </a:t>
            </a:r>
            <a:br>
              <a:rPr lang="en-US" sz="6000" kern="1200" dirty="0" smtClean="0">
                <a:solidFill>
                  <a:srgbClr val="FF0000"/>
                </a:solidFill>
                <a:effectLst/>
              </a:rPr>
            </a:br>
            <a:r>
              <a:rPr lang="en-US" sz="6000" kern="1200" dirty="0" smtClean="0">
                <a:solidFill>
                  <a:srgbClr val="FF0000"/>
                </a:solidFill>
                <a:effectLst/>
              </a:rPr>
              <a:t>What Does DNA Look Like?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godandscience.org/images/dna-helix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6516">
            <a:off x="886888" y="102640"/>
            <a:ext cx="11679947" cy="875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2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What is </a:t>
            </a:r>
            <a:r>
              <a:rPr lang="en-US" sz="6000" u="sng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DNA?</a:t>
            </a:r>
            <a:r>
              <a:rPr lang="en-US" sz="6000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br>
              <a:rPr lang="en-US" sz="6000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60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(Deoxyribonucleic Acid)</a:t>
            </a:r>
            <a:endParaRPr lang="en-US" sz="5400" kern="1200" dirty="0" smtClean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2"/>
            <a:r>
              <a:rPr lang="en-US" sz="2800" cap="none" dirty="0"/>
              <a:t>Carries the </a:t>
            </a:r>
            <a:r>
              <a:rPr lang="en-US" sz="2800" u="sng" cap="none" dirty="0"/>
              <a:t>instructions</a:t>
            </a:r>
            <a:r>
              <a:rPr lang="en-US" sz="2800" cap="none" dirty="0"/>
              <a:t> for inherited traits</a:t>
            </a:r>
            <a:endParaRPr lang="en-US" sz="2400" cap="none" dirty="0"/>
          </a:p>
          <a:p>
            <a:pPr lvl="2"/>
            <a:r>
              <a:rPr lang="en-US" sz="2800" cap="none" dirty="0"/>
              <a:t>Carry genes - a string of nucleotides that carry the information for inherited traits</a:t>
            </a: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22387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/>
            <a:r>
              <a:rPr lang="en-US" sz="6000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What is DNA made of?</a:t>
            </a:r>
            <a:endParaRPr lang="en-US" sz="5400" kern="1200" dirty="0" smtClean="0">
              <a:solidFill>
                <a:srgbClr val="FF000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6884" y="2063396"/>
            <a:ext cx="10743623" cy="3311189"/>
          </a:xfrm>
        </p:spPr>
        <p:txBody>
          <a:bodyPr>
            <a:normAutofit/>
          </a:bodyPr>
          <a:lstStyle/>
          <a:p>
            <a:pPr lvl="2"/>
            <a:r>
              <a:rPr lang="en-US" sz="2800" cap="none" dirty="0"/>
              <a:t>Made up of smaller units called </a:t>
            </a:r>
            <a:r>
              <a:rPr lang="en-US" sz="2800" u="sng" cap="none" dirty="0"/>
              <a:t>nucleotides</a:t>
            </a:r>
            <a:r>
              <a:rPr lang="en-US" sz="2800" cap="none" dirty="0"/>
              <a:t> </a:t>
            </a:r>
            <a:endParaRPr lang="en-US" sz="2400" cap="none" dirty="0"/>
          </a:p>
          <a:p>
            <a:pPr lvl="4"/>
            <a:r>
              <a:rPr lang="en-US" sz="2800" cap="none" dirty="0"/>
              <a:t>Three parts - </a:t>
            </a:r>
            <a:r>
              <a:rPr lang="en-US" sz="2800" u="sng" cap="none" dirty="0"/>
              <a:t>sugar</a:t>
            </a:r>
            <a:r>
              <a:rPr lang="en-US" sz="2800" cap="none" dirty="0"/>
              <a:t>, </a:t>
            </a:r>
            <a:r>
              <a:rPr lang="en-US" sz="2800" u="sng" cap="none" dirty="0"/>
              <a:t>phosphate</a:t>
            </a:r>
            <a:r>
              <a:rPr lang="en-US" sz="2800" cap="none" dirty="0"/>
              <a:t> and a </a:t>
            </a:r>
            <a:r>
              <a:rPr lang="en-US" sz="2800" u="sng" cap="none" dirty="0"/>
              <a:t>base</a:t>
            </a:r>
            <a:endParaRPr lang="en-US" sz="2400" cap="none" dirty="0"/>
          </a:p>
          <a:p>
            <a:pPr lvl="4"/>
            <a:r>
              <a:rPr lang="en-US" sz="2800" cap="none" dirty="0"/>
              <a:t>Four different bases - </a:t>
            </a:r>
            <a:r>
              <a:rPr lang="en-US" sz="2800" u="sng" cap="none" dirty="0"/>
              <a:t>adenine</a:t>
            </a:r>
            <a:r>
              <a:rPr lang="en-US" sz="2800" cap="none" dirty="0"/>
              <a:t>, </a:t>
            </a:r>
            <a:r>
              <a:rPr lang="en-US" sz="2800" u="sng" cap="none" dirty="0"/>
              <a:t>cytosine</a:t>
            </a:r>
            <a:r>
              <a:rPr lang="en-US" sz="2800" cap="none" dirty="0"/>
              <a:t>, </a:t>
            </a:r>
            <a:r>
              <a:rPr lang="en-US" sz="2800" u="sng" cap="none" dirty="0"/>
              <a:t>guanine</a:t>
            </a:r>
            <a:r>
              <a:rPr lang="en-US" sz="2800" cap="none" dirty="0"/>
              <a:t>, </a:t>
            </a:r>
            <a:r>
              <a:rPr lang="en-US" sz="2800" u="sng" cap="none" dirty="0"/>
              <a:t>thymine</a:t>
            </a:r>
            <a:endParaRPr lang="en-US" sz="2400" cap="none" dirty="0"/>
          </a:p>
          <a:p>
            <a:pPr lvl="4"/>
            <a:r>
              <a:rPr lang="en-US" sz="2800" cap="none" dirty="0"/>
              <a:t>Referred to by their first letter</a:t>
            </a:r>
            <a:endParaRPr lang="en-US" sz="2000" cap="none" dirty="0"/>
          </a:p>
        </p:txBody>
      </p:sp>
    </p:spTree>
    <p:extLst>
      <p:ext uri="{BB962C8B-B14F-4D97-AF65-F5344CB8AC3E}">
        <p14:creationId xmlns:p14="http://schemas.microsoft.com/office/powerpoint/2010/main" val="6610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4"/>
            <a:r>
              <a:rPr lang="en-US" sz="6000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What does DNA look like?</a:t>
            </a:r>
            <a:endParaRPr lang="en-US" sz="5400" kern="1200" dirty="0" smtClean="0">
              <a:solidFill>
                <a:srgbClr val="FF000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2"/>
            <a:r>
              <a:rPr lang="en-US" sz="2800" cap="none" dirty="0"/>
              <a:t>DNA is a twisted ladder</a:t>
            </a:r>
            <a:endParaRPr lang="en-US" sz="2400" cap="none" dirty="0"/>
          </a:p>
          <a:p>
            <a:pPr lvl="4"/>
            <a:r>
              <a:rPr lang="en-US" sz="2800" cap="none" dirty="0"/>
              <a:t>Sides are made of </a:t>
            </a:r>
            <a:r>
              <a:rPr lang="en-US" sz="2800" u="sng" cap="none" dirty="0"/>
              <a:t>sugar</a:t>
            </a:r>
            <a:r>
              <a:rPr lang="en-US" sz="2800" cap="none" dirty="0"/>
              <a:t> and </a:t>
            </a:r>
            <a:r>
              <a:rPr lang="en-US" sz="2800" u="sng" cap="none" dirty="0"/>
              <a:t>phosphate</a:t>
            </a:r>
            <a:endParaRPr lang="en-US" sz="2400" cap="none" dirty="0"/>
          </a:p>
          <a:p>
            <a:pPr lvl="4"/>
            <a:r>
              <a:rPr lang="en-US" sz="2800" cap="none" dirty="0"/>
              <a:t>The rungs (part of the ladder you put your feet on) are made of </a:t>
            </a:r>
            <a:r>
              <a:rPr lang="en-US" sz="2800" u="sng" cap="none" dirty="0"/>
              <a:t>bases</a:t>
            </a:r>
            <a:endParaRPr lang="en-US" sz="2000" cap="none" dirty="0"/>
          </a:p>
        </p:txBody>
      </p:sp>
    </p:spTree>
    <p:extLst>
      <p:ext uri="{BB962C8B-B14F-4D97-AF65-F5344CB8AC3E}">
        <p14:creationId xmlns:p14="http://schemas.microsoft.com/office/powerpoint/2010/main" val="339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2"/>
            <a:r>
              <a:rPr lang="en-US" sz="3400" cap="none" dirty="0"/>
              <a:t>Erwin Chargaff (Chargaff’s Rules) - </a:t>
            </a:r>
            <a:endParaRPr lang="en-US" sz="3000" cap="none" dirty="0"/>
          </a:p>
          <a:p>
            <a:pPr lvl="4"/>
            <a:r>
              <a:rPr lang="en-US" sz="3200" cap="none" dirty="0"/>
              <a:t>The amount of adenine always equals the amount of </a:t>
            </a:r>
            <a:r>
              <a:rPr lang="en-US" sz="3200" u="sng" cap="none" dirty="0"/>
              <a:t>thymine</a:t>
            </a:r>
            <a:endParaRPr lang="en-US" sz="2800" cap="none" dirty="0"/>
          </a:p>
          <a:p>
            <a:pPr lvl="4"/>
            <a:r>
              <a:rPr lang="en-US" sz="3200" cap="none" dirty="0"/>
              <a:t>The amount of cytosine always equals the amount of </a:t>
            </a:r>
            <a:r>
              <a:rPr lang="en-US" sz="3200" u="sng" cap="none" dirty="0"/>
              <a:t>guanine</a:t>
            </a:r>
            <a:endParaRPr lang="en-US" sz="2400" cap="non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</a:t>
            </a:r>
            <a:r>
              <a:rPr lang="en-US" cap="none" dirty="0" smtClean="0"/>
              <a:t>cientist who discovered DNA’s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2"/>
            <a:r>
              <a:rPr lang="en-US" sz="3400" cap="none" dirty="0" smtClean="0"/>
              <a:t>Took x-rays of DNA</a:t>
            </a:r>
            <a:endParaRPr lang="en-US" sz="3000" cap="none" dirty="0"/>
          </a:p>
          <a:p>
            <a:pPr lvl="4"/>
            <a:r>
              <a:rPr lang="en-US" sz="3200" cap="none" dirty="0" smtClean="0"/>
              <a:t>Found that DNA has a </a:t>
            </a:r>
            <a:r>
              <a:rPr lang="en-US" sz="3200" u="sng" cap="none" dirty="0" smtClean="0"/>
              <a:t>spiral </a:t>
            </a:r>
            <a:r>
              <a:rPr lang="en-US" sz="3200" cap="none" dirty="0" smtClean="0"/>
              <a:t>shape</a:t>
            </a:r>
            <a:endParaRPr lang="en-US" sz="2800" cap="none" dirty="0"/>
          </a:p>
          <a:p>
            <a:pPr lvl="4"/>
            <a:r>
              <a:rPr lang="en-US" sz="3200" cap="none" dirty="0" smtClean="0"/>
              <a:t>Did not get credit for her findings while she was still alive – because she was a woman</a:t>
            </a:r>
            <a:endParaRPr lang="en-US" sz="2400" cap="non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Rosalind Franklin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8347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2"/>
            <a:r>
              <a:rPr lang="en-US" sz="3400" cap="none" dirty="0"/>
              <a:t>Made a model of DNA</a:t>
            </a:r>
          </a:p>
          <a:p>
            <a:pPr lvl="2"/>
            <a:r>
              <a:rPr lang="en-US" sz="3400" cap="none" dirty="0"/>
              <a:t>Model looked like a twisted </a:t>
            </a:r>
            <a:r>
              <a:rPr lang="en-US" sz="3400" cap="none" dirty="0" smtClean="0"/>
              <a:t>ladder</a:t>
            </a:r>
          </a:p>
          <a:p>
            <a:pPr lvl="2"/>
            <a:r>
              <a:rPr lang="en-US" sz="3400" cap="none" dirty="0" smtClean="0"/>
              <a:t>Won the Nobel Prize for science!</a:t>
            </a:r>
            <a:endParaRPr lang="en-US" sz="2400" cap="non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James Watson &amp; Francis Crick </a:t>
            </a:r>
          </a:p>
        </p:txBody>
      </p:sp>
    </p:spTree>
    <p:extLst>
      <p:ext uri="{BB962C8B-B14F-4D97-AF65-F5344CB8AC3E}">
        <p14:creationId xmlns:p14="http://schemas.microsoft.com/office/powerpoint/2010/main" val="18276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cap="none" dirty="0">
                <a:solidFill>
                  <a:schemeClr val="tx1"/>
                </a:solidFill>
              </a:rPr>
              <a:t>Adenine always pairs with (or is complimentary) to thymine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5668107" y="2343963"/>
            <a:ext cx="445328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cap="none" dirty="0" smtClean="0"/>
              <a:t>Adenine</a:t>
            </a:r>
            <a:endParaRPr lang="en-US" sz="6600" cap="none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531871" y="3225301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cap="none" dirty="0" smtClean="0"/>
              <a:t>Thymine</a:t>
            </a:r>
            <a:endParaRPr lang="en-US" sz="6600" cap="none" dirty="0"/>
          </a:p>
        </p:txBody>
      </p:sp>
    </p:spTree>
    <p:extLst>
      <p:ext uri="{BB962C8B-B14F-4D97-AF65-F5344CB8AC3E}">
        <p14:creationId xmlns:p14="http://schemas.microsoft.com/office/powerpoint/2010/main" val="86021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14</TotalTime>
  <Words>271</Words>
  <Application>Microsoft Office PowerPoint</Application>
  <PresentationFormat>Widescreen</PresentationFormat>
  <Paragraphs>38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Impact</vt:lpstr>
      <vt:lpstr>Main Event</vt:lpstr>
      <vt:lpstr>Cells, Heredity &amp; Classification</vt:lpstr>
      <vt:lpstr>Section 1:  What Does DNA Look Like?</vt:lpstr>
      <vt:lpstr>What is DNA?  (Deoxyribonucleic Acid)</vt:lpstr>
      <vt:lpstr>What is DNA made of?</vt:lpstr>
      <vt:lpstr>What does DNA look like?</vt:lpstr>
      <vt:lpstr>Scientist who discovered DNA’s shape</vt:lpstr>
      <vt:lpstr>Rosalind Franklin</vt:lpstr>
      <vt:lpstr>James Watson &amp; Francis Crick </vt:lpstr>
      <vt:lpstr>Adenine always pairs with (or is complimentary) to thymine</vt:lpstr>
      <vt:lpstr>Cytosine always pairs with (or is complimentary) to guanine</vt:lpstr>
      <vt:lpstr>How Does DNA Copy Itself?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Cells, Heredity &amp; Classification</dc:title>
  <dc:creator>Lynn Cronin</dc:creator>
  <cp:lastModifiedBy>Lynn Cronin</cp:lastModifiedBy>
  <cp:revision>2</cp:revision>
  <dcterms:created xsi:type="dcterms:W3CDTF">2016-05-26T18:41:18Z</dcterms:created>
  <dcterms:modified xsi:type="dcterms:W3CDTF">2016-05-26T18:55:29Z</dcterms:modified>
</cp:coreProperties>
</file>