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9" r:id="rId4"/>
    <p:sldId id="270" r:id="rId5"/>
    <p:sldId id="271" r:id="rId6"/>
    <p:sldId id="272" r:id="rId7"/>
    <p:sldId id="276" r:id="rId8"/>
    <p:sldId id="287" r:id="rId9"/>
    <p:sldId id="277" r:id="rId10"/>
    <p:sldId id="286" r:id="rId11"/>
    <p:sldId id="278" r:id="rId12"/>
    <p:sldId id="280" r:id="rId13"/>
    <p:sldId id="281" r:id="rId14"/>
    <p:sldId id="282" r:id="rId15"/>
    <p:sldId id="283" r:id="rId16"/>
    <p:sldId id="263" r:id="rId17"/>
    <p:sldId id="264" r:id="rId18"/>
    <p:sldId id="265" r:id="rId19"/>
    <p:sldId id="284" r:id="rId20"/>
    <p:sldId id="285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56" autoAdjust="0"/>
    <p:restoredTop sz="86425" autoAdjust="0"/>
  </p:normalViewPr>
  <p:slideViewPr>
    <p:cSldViewPr snapToGrid="0">
      <p:cViewPr>
        <p:scale>
          <a:sx n="33" d="100"/>
          <a:sy n="33" d="100"/>
        </p:scale>
        <p:origin x="1794" y="744"/>
      </p:cViewPr>
      <p:guideLst/>
    </p:cSldViewPr>
  </p:slideViewPr>
  <p:outlineViewPr>
    <p:cViewPr>
      <p:scale>
        <a:sx n="33" d="100"/>
        <a:sy n="33" d="100"/>
      </p:scale>
      <p:origin x="0" y="-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5/23/2016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5/23/2016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5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5/23/2016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5/23/2016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5/23/2016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5/23/2016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5/23/2016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5/23/2016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5/23/2016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5/23/2016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5/23/2016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5/23/2016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5/23/2016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5/23/2016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What is a nucleotide?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4" y="3108804"/>
            <a:ext cx="2642490" cy="26030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 Parts</a:t>
            </a:r>
            <a:r>
              <a:rPr lang="en-US" sz="3200" dirty="0"/>
              <a:t>: </a:t>
            </a:r>
            <a:endParaRPr lang="en-US" sz="3200" dirty="0" smtClean="0"/>
          </a:p>
          <a:p>
            <a:r>
              <a:rPr lang="en-US" sz="3200" dirty="0" smtClean="0"/>
              <a:t>Phosphate</a:t>
            </a:r>
          </a:p>
          <a:p>
            <a:r>
              <a:rPr lang="en-US" sz="3200" dirty="0" smtClean="0"/>
              <a:t>Sugar</a:t>
            </a:r>
            <a:r>
              <a:rPr lang="en-US" sz="3200" dirty="0"/>
              <a:t>, Base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033883" y="3108804"/>
            <a:ext cx="2642490" cy="2603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The building blocks used to build DNA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What are proteins made of?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Amino Acids linked together like 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a </a:t>
            </a:r>
            <a:r>
              <a:rPr lang="en-US" sz="3200" dirty="0">
                <a:solidFill>
                  <a:srgbClr val="FF0000"/>
                </a:solidFill>
              </a:rPr>
              <a:t>beaded necklace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What is DNA Fingerprinting?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979112"/>
            <a:ext cx="9372600" cy="3735888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3000" dirty="0">
                <a:solidFill>
                  <a:srgbClr val="FF0000"/>
                </a:solidFill>
              </a:rPr>
              <a:t>Using DNA to identify a </a:t>
            </a:r>
            <a:r>
              <a:rPr lang="en-US" sz="3000" dirty="0" smtClean="0">
                <a:solidFill>
                  <a:srgbClr val="FF0000"/>
                </a:solidFill>
              </a:rPr>
              <a:t>person</a:t>
            </a:r>
          </a:p>
          <a:p>
            <a:pPr marL="45720" indent="0" algn="ctr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like </a:t>
            </a:r>
            <a:r>
              <a:rPr lang="en-US" sz="3000" dirty="0" smtClean="0">
                <a:solidFill>
                  <a:srgbClr val="FF0000"/>
                </a:solidFill>
              </a:rPr>
              <a:t>identifying a family member</a:t>
            </a:r>
          </a:p>
          <a:p>
            <a:pPr marL="45720" indent="0" algn="ctr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or </a:t>
            </a:r>
          </a:p>
          <a:p>
            <a:pPr marL="45720" indent="0" algn="ctr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identifying </a:t>
            </a:r>
            <a:r>
              <a:rPr lang="en-US" sz="3000" dirty="0">
                <a:solidFill>
                  <a:srgbClr val="FF0000"/>
                </a:solidFill>
              </a:rPr>
              <a:t>a criminal</a:t>
            </a:r>
          </a:p>
        </p:txBody>
      </p:sp>
    </p:spTree>
    <p:extLst>
      <p:ext uri="{BB962C8B-B14F-4D97-AF65-F5344CB8AC3E}">
        <p14:creationId xmlns:p14="http://schemas.microsoft.com/office/powerpoint/2010/main" val="321237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5882" y="1783830"/>
            <a:ext cx="2666659" cy="2713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013" y="304799"/>
            <a:ext cx="8552800" cy="1479031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How does DNA replicate?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525" y="2248526"/>
            <a:ext cx="8520288" cy="3466474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3000" dirty="0">
                <a:solidFill>
                  <a:srgbClr val="FF0000"/>
                </a:solidFill>
              </a:rPr>
              <a:t>A strand of DNA unzips down the middle 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56007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</a:rPr>
              <a:t>New bases, sugars, and phosphates attach to the sides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</a:rPr>
              <a:t>The two strands then split apart</a:t>
            </a:r>
            <a:endParaRPr lang="en-US" sz="3000" dirty="0">
              <a:solidFill>
                <a:srgbClr val="FF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5882" y="1867633"/>
            <a:ext cx="2537318" cy="2629416"/>
            <a:chOff x="259557" y="2480152"/>
            <a:chExt cx="2740536" cy="2764545"/>
          </a:xfrm>
        </p:grpSpPr>
        <p:grpSp>
          <p:nvGrpSpPr>
            <p:cNvPr id="10" name="Group 9"/>
            <p:cNvGrpSpPr/>
            <p:nvPr/>
          </p:nvGrpSpPr>
          <p:grpSpPr>
            <a:xfrm>
              <a:off x="259557" y="3470752"/>
              <a:ext cx="1958628" cy="1049311"/>
              <a:chOff x="259557" y="2480152"/>
              <a:chExt cx="1958628" cy="1049311"/>
            </a:xfrm>
          </p:grpSpPr>
          <p:pic>
            <p:nvPicPr>
              <p:cNvPr id="11" name="Picture 2" descr="https://www.quia.com/files/quia/users/lmcgee/genetics/AP_Chapter_16_DNA_replication/DNA-replication-UL.gif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02" r="56318" b="69954"/>
              <a:stretch/>
            </p:blipFill>
            <p:spPr bwMode="auto">
              <a:xfrm>
                <a:off x="265165" y="2480152"/>
                <a:ext cx="1943048" cy="10493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Isosceles Triangle 3"/>
              <p:cNvSpPr/>
              <p:nvPr/>
            </p:nvSpPr>
            <p:spPr>
              <a:xfrm>
                <a:off x="259557" y="2488407"/>
                <a:ext cx="297656" cy="578643"/>
              </a:xfrm>
              <a:custGeom>
                <a:avLst/>
                <a:gdLst>
                  <a:gd name="connsiteX0" fmla="*/ 0 w 276225"/>
                  <a:gd name="connsiteY0" fmla="*/ 459581 h 459581"/>
                  <a:gd name="connsiteX1" fmla="*/ 138113 w 276225"/>
                  <a:gd name="connsiteY1" fmla="*/ 0 h 459581"/>
                  <a:gd name="connsiteX2" fmla="*/ 276225 w 276225"/>
                  <a:gd name="connsiteY2" fmla="*/ 459581 h 459581"/>
                  <a:gd name="connsiteX3" fmla="*/ 0 w 276225"/>
                  <a:gd name="connsiteY3" fmla="*/ 459581 h 459581"/>
                  <a:gd name="connsiteX0" fmla="*/ 0 w 276225"/>
                  <a:gd name="connsiteY0" fmla="*/ 478631 h 478631"/>
                  <a:gd name="connsiteX1" fmla="*/ 2381 w 276225"/>
                  <a:gd name="connsiteY1" fmla="*/ 0 h 478631"/>
                  <a:gd name="connsiteX2" fmla="*/ 276225 w 276225"/>
                  <a:gd name="connsiteY2" fmla="*/ 478631 h 478631"/>
                  <a:gd name="connsiteX3" fmla="*/ 0 w 276225"/>
                  <a:gd name="connsiteY3" fmla="*/ 478631 h 478631"/>
                  <a:gd name="connsiteX0" fmla="*/ 0 w 276225"/>
                  <a:gd name="connsiteY0" fmla="*/ 578643 h 578643"/>
                  <a:gd name="connsiteX1" fmla="*/ 4762 w 276225"/>
                  <a:gd name="connsiteY1" fmla="*/ 0 h 578643"/>
                  <a:gd name="connsiteX2" fmla="*/ 276225 w 276225"/>
                  <a:gd name="connsiteY2" fmla="*/ 578643 h 578643"/>
                  <a:gd name="connsiteX3" fmla="*/ 0 w 276225"/>
                  <a:gd name="connsiteY3" fmla="*/ 578643 h 578643"/>
                  <a:gd name="connsiteX0" fmla="*/ 0 w 297656"/>
                  <a:gd name="connsiteY0" fmla="*/ 578643 h 578643"/>
                  <a:gd name="connsiteX1" fmla="*/ 4762 w 297656"/>
                  <a:gd name="connsiteY1" fmla="*/ 0 h 578643"/>
                  <a:gd name="connsiteX2" fmla="*/ 297656 w 297656"/>
                  <a:gd name="connsiteY2" fmla="*/ 571499 h 578643"/>
                  <a:gd name="connsiteX3" fmla="*/ 0 w 297656"/>
                  <a:gd name="connsiteY3" fmla="*/ 578643 h 578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656" h="578643">
                    <a:moveTo>
                      <a:pt x="0" y="578643"/>
                    </a:moveTo>
                    <a:cubicBezTo>
                      <a:pt x="794" y="419099"/>
                      <a:pt x="3968" y="159544"/>
                      <a:pt x="4762" y="0"/>
                    </a:cubicBezTo>
                    <a:lnTo>
                      <a:pt x="297656" y="571499"/>
                    </a:lnTo>
                    <a:lnTo>
                      <a:pt x="0" y="57864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Isosceles Triangle 3"/>
              <p:cNvSpPr/>
              <p:nvPr/>
            </p:nvSpPr>
            <p:spPr>
              <a:xfrm>
                <a:off x="2051498" y="2531270"/>
                <a:ext cx="166687" cy="759638"/>
              </a:xfrm>
              <a:custGeom>
                <a:avLst/>
                <a:gdLst>
                  <a:gd name="connsiteX0" fmla="*/ 0 w 276225"/>
                  <a:gd name="connsiteY0" fmla="*/ 459581 h 459581"/>
                  <a:gd name="connsiteX1" fmla="*/ 138113 w 276225"/>
                  <a:gd name="connsiteY1" fmla="*/ 0 h 459581"/>
                  <a:gd name="connsiteX2" fmla="*/ 276225 w 276225"/>
                  <a:gd name="connsiteY2" fmla="*/ 459581 h 459581"/>
                  <a:gd name="connsiteX3" fmla="*/ 0 w 276225"/>
                  <a:gd name="connsiteY3" fmla="*/ 459581 h 459581"/>
                  <a:gd name="connsiteX0" fmla="*/ 0 w 276225"/>
                  <a:gd name="connsiteY0" fmla="*/ 478631 h 478631"/>
                  <a:gd name="connsiteX1" fmla="*/ 2381 w 276225"/>
                  <a:gd name="connsiteY1" fmla="*/ 0 h 478631"/>
                  <a:gd name="connsiteX2" fmla="*/ 276225 w 276225"/>
                  <a:gd name="connsiteY2" fmla="*/ 478631 h 478631"/>
                  <a:gd name="connsiteX3" fmla="*/ 0 w 276225"/>
                  <a:gd name="connsiteY3" fmla="*/ 478631 h 478631"/>
                  <a:gd name="connsiteX0" fmla="*/ 0 w 276225"/>
                  <a:gd name="connsiteY0" fmla="*/ 578643 h 578643"/>
                  <a:gd name="connsiteX1" fmla="*/ 4762 w 276225"/>
                  <a:gd name="connsiteY1" fmla="*/ 0 h 578643"/>
                  <a:gd name="connsiteX2" fmla="*/ 276225 w 276225"/>
                  <a:gd name="connsiteY2" fmla="*/ 578643 h 578643"/>
                  <a:gd name="connsiteX3" fmla="*/ 0 w 276225"/>
                  <a:gd name="connsiteY3" fmla="*/ 578643 h 578643"/>
                  <a:gd name="connsiteX0" fmla="*/ 0 w 297656"/>
                  <a:gd name="connsiteY0" fmla="*/ 578643 h 578643"/>
                  <a:gd name="connsiteX1" fmla="*/ 4762 w 297656"/>
                  <a:gd name="connsiteY1" fmla="*/ 0 h 578643"/>
                  <a:gd name="connsiteX2" fmla="*/ 297656 w 297656"/>
                  <a:gd name="connsiteY2" fmla="*/ 571499 h 578643"/>
                  <a:gd name="connsiteX3" fmla="*/ 0 w 297656"/>
                  <a:gd name="connsiteY3" fmla="*/ 578643 h 578643"/>
                  <a:gd name="connsiteX0" fmla="*/ 0 w 297656"/>
                  <a:gd name="connsiteY0" fmla="*/ 31465 h 251048"/>
                  <a:gd name="connsiteX1" fmla="*/ 147637 w 297656"/>
                  <a:gd name="connsiteY1" fmla="*/ 219584 h 251048"/>
                  <a:gd name="connsiteX2" fmla="*/ 297656 w 297656"/>
                  <a:gd name="connsiteY2" fmla="*/ 24321 h 251048"/>
                  <a:gd name="connsiteX3" fmla="*/ 0 w 297656"/>
                  <a:gd name="connsiteY3" fmla="*/ 31465 h 251048"/>
                  <a:gd name="connsiteX0" fmla="*/ 0 w 147637"/>
                  <a:gd name="connsiteY0" fmla="*/ 535781 h 755364"/>
                  <a:gd name="connsiteX1" fmla="*/ 147637 w 147637"/>
                  <a:gd name="connsiteY1" fmla="*/ 723900 h 755364"/>
                  <a:gd name="connsiteX2" fmla="*/ 145256 w 147637"/>
                  <a:gd name="connsiteY2" fmla="*/ 0 h 755364"/>
                  <a:gd name="connsiteX3" fmla="*/ 0 w 147637"/>
                  <a:gd name="connsiteY3" fmla="*/ 535781 h 755364"/>
                  <a:gd name="connsiteX0" fmla="*/ 0 w 166687"/>
                  <a:gd name="connsiteY0" fmla="*/ 607219 h 759638"/>
                  <a:gd name="connsiteX1" fmla="*/ 166687 w 166687"/>
                  <a:gd name="connsiteY1" fmla="*/ 723900 h 759638"/>
                  <a:gd name="connsiteX2" fmla="*/ 164306 w 166687"/>
                  <a:gd name="connsiteY2" fmla="*/ 0 h 759638"/>
                  <a:gd name="connsiteX3" fmla="*/ 0 w 166687"/>
                  <a:gd name="connsiteY3" fmla="*/ 607219 h 759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6687" h="759638">
                    <a:moveTo>
                      <a:pt x="0" y="607219"/>
                    </a:moveTo>
                    <a:cubicBezTo>
                      <a:pt x="794" y="447675"/>
                      <a:pt x="165893" y="883444"/>
                      <a:pt x="166687" y="723900"/>
                    </a:cubicBezTo>
                    <a:cubicBezTo>
                      <a:pt x="165893" y="482600"/>
                      <a:pt x="165100" y="241300"/>
                      <a:pt x="164306" y="0"/>
                    </a:cubicBezTo>
                    <a:lnTo>
                      <a:pt x="0" y="607219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3"/>
              <p:cNvSpPr/>
              <p:nvPr/>
            </p:nvSpPr>
            <p:spPr>
              <a:xfrm flipV="1">
                <a:off x="1516485" y="2488406"/>
                <a:ext cx="297656" cy="183357"/>
              </a:xfrm>
              <a:custGeom>
                <a:avLst/>
                <a:gdLst>
                  <a:gd name="connsiteX0" fmla="*/ 0 w 276225"/>
                  <a:gd name="connsiteY0" fmla="*/ 459581 h 459581"/>
                  <a:gd name="connsiteX1" fmla="*/ 138113 w 276225"/>
                  <a:gd name="connsiteY1" fmla="*/ 0 h 459581"/>
                  <a:gd name="connsiteX2" fmla="*/ 276225 w 276225"/>
                  <a:gd name="connsiteY2" fmla="*/ 459581 h 459581"/>
                  <a:gd name="connsiteX3" fmla="*/ 0 w 276225"/>
                  <a:gd name="connsiteY3" fmla="*/ 459581 h 459581"/>
                  <a:gd name="connsiteX0" fmla="*/ 0 w 276225"/>
                  <a:gd name="connsiteY0" fmla="*/ 478631 h 478631"/>
                  <a:gd name="connsiteX1" fmla="*/ 2381 w 276225"/>
                  <a:gd name="connsiteY1" fmla="*/ 0 h 478631"/>
                  <a:gd name="connsiteX2" fmla="*/ 276225 w 276225"/>
                  <a:gd name="connsiteY2" fmla="*/ 478631 h 478631"/>
                  <a:gd name="connsiteX3" fmla="*/ 0 w 276225"/>
                  <a:gd name="connsiteY3" fmla="*/ 478631 h 478631"/>
                  <a:gd name="connsiteX0" fmla="*/ 0 w 276225"/>
                  <a:gd name="connsiteY0" fmla="*/ 578643 h 578643"/>
                  <a:gd name="connsiteX1" fmla="*/ 4762 w 276225"/>
                  <a:gd name="connsiteY1" fmla="*/ 0 h 578643"/>
                  <a:gd name="connsiteX2" fmla="*/ 276225 w 276225"/>
                  <a:gd name="connsiteY2" fmla="*/ 578643 h 578643"/>
                  <a:gd name="connsiteX3" fmla="*/ 0 w 276225"/>
                  <a:gd name="connsiteY3" fmla="*/ 578643 h 578643"/>
                  <a:gd name="connsiteX0" fmla="*/ 0 w 297656"/>
                  <a:gd name="connsiteY0" fmla="*/ 578643 h 578643"/>
                  <a:gd name="connsiteX1" fmla="*/ 4762 w 297656"/>
                  <a:gd name="connsiteY1" fmla="*/ 0 h 578643"/>
                  <a:gd name="connsiteX2" fmla="*/ 297656 w 297656"/>
                  <a:gd name="connsiteY2" fmla="*/ 571499 h 578643"/>
                  <a:gd name="connsiteX3" fmla="*/ 0 w 297656"/>
                  <a:gd name="connsiteY3" fmla="*/ 578643 h 578643"/>
                  <a:gd name="connsiteX0" fmla="*/ 0 w 297656"/>
                  <a:gd name="connsiteY0" fmla="*/ 342118 h 342118"/>
                  <a:gd name="connsiteX1" fmla="*/ 47624 w 297656"/>
                  <a:gd name="connsiteY1" fmla="*/ 0 h 342118"/>
                  <a:gd name="connsiteX2" fmla="*/ 297656 w 297656"/>
                  <a:gd name="connsiteY2" fmla="*/ 334974 h 342118"/>
                  <a:gd name="connsiteX3" fmla="*/ 0 w 297656"/>
                  <a:gd name="connsiteY3" fmla="*/ 342118 h 342118"/>
                  <a:gd name="connsiteX0" fmla="*/ 0 w 297656"/>
                  <a:gd name="connsiteY0" fmla="*/ 325223 h 325223"/>
                  <a:gd name="connsiteX1" fmla="*/ 38099 w 297656"/>
                  <a:gd name="connsiteY1" fmla="*/ 0 h 325223"/>
                  <a:gd name="connsiteX2" fmla="*/ 297656 w 297656"/>
                  <a:gd name="connsiteY2" fmla="*/ 318079 h 325223"/>
                  <a:gd name="connsiteX3" fmla="*/ 0 w 297656"/>
                  <a:gd name="connsiteY3" fmla="*/ 325223 h 325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656" h="325223">
                    <a:moveTo>
                      <a:pt x="0" y="325223"/>
                    </a:moveTo>
                    <a:cubicBezTo>
                      <a:pt x="794" y="165679"/>
                      <a:pt x="37305" y="159544"/>
                      <a:pt x="38099" y="0"/>
                    </a:cubicBezTo>
                    <a:lnTo>
                      <a:pt x="297656" y="318079"/>
                    </a:lnTo>
                    <a:lnTo>
                      <a:pt x="0" y="3252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" name="Picture 2" descr="https://www.quia.com/files/quia/users/lmcgee/genetics/AP_Chapter_16_DNA_replication/DNA-replication-UL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703" t="53474" r="27026" b="32801"/>
            <a:stretch/>
          </p:blipFill>
          <p:spPr bwMode="auto">
            <a:xfrm rot="388795">
              <a:off x="2098393" y="3590537"/>
              <a:ext cx="901700" cy="622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259557" y="2480152"/>
              <a:ext cx="1958628" cy="1049311"/>
              <a:chOff x="259557" y="2480152"/>
              <a:chExt cx="1958628" cy="1049311"/>
            </a:xfrm>
          </p:grpSpPr>
          <p:pic>
            <p:nvPicPr>
              <p:cNvPr id="1026" name="Picture 2" descr="https://www.quia.com/files/quia/users/lmcgee/genetics/AP_Chapter_16_DNA_replication/DNA-replication-UL.gif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02" r="56318" b="69954"/>
              <a:stretch/>
            </p:blipFill>
            <p:spPr bwMode="auto">
              <a:xfrm>
                <a:off x="265165" y="2480152"/>
                <a:ext cx="1943048" cy="10493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Isosceles Triangle 3"/>
              <p:cNvSpPr/>
              <p:nvPr/>
            </p:nvSpPr>
            <p:spPr>
              <a:xfrm>
                <a:off x="259557" y="2488407"/>
                <a:ext cx="297656" cy="578643"/>
              </a:xfrm>
              <a:custGeom>
                <a:avLst/>
                <a:gdLst>
                  <a:gd name="connsiteX0" fmla="*/ 0 w 276225"/>
                  <a:gd name="connsiteY0" fmla="*/ 459581 h 459581"/>
                  <a:gd name="connsiteX1" fmla="*/ 138113 w 276225"/>
                  <a:gd name="connsiteY1" fmla="*/ 0 h 459581"/>
                  <a:gd name="connsiteX2" fmla="*/ 276225 w 276225"/>
                  <a:gd name="connsiteY2" fmla="*/ 459581 h 459581"/>
                  <a:gd name="connsiteX3" fmla="*/ 0 w 276225"/>
                  <a:gd name="connsiteY3" fmla="*/ 459581 h 459581"/>
                  <a:gd name="connsiteX0" fmla="*/ 0 w 276225"/>
                  <a:gd name="connsiteY0" fmla="*/ 478631 h 478631"/>
                  <a:gd name="connsiteX1" fmla="*/ 2381 w 276225"/>
                  <a:gd name="connsiteY1" fmla="*/ 0 h 478631"/>
                  <a:gd name="connsiteX2" fmla="*/ 276225 w 276225"/>
                  <a:gd name="connsiteY2" fmla="*/ 478631 h 478631"/>
                  <a:gd name="connsiteX3" fmla="*/ 0 w 276225"/>
                  <a:gd name="connsiteY3" fmla="*/ 478631 h 478631"/>
                  <a:gd name="connsiteX0" fmla="*/ 0 w 276225"/>
                  <a:gd name="connsiteY0" fmla="*/ 578643 h 578643"/>
                  <a:gd name="connsiteX1" fmla="*/ 4762 w 276225"/>
                  <a:gd name="connsiteY1" fmla="*/ 0 h 578643"/>
                  <a:gd name="connsiteX2" fmla="*/ 276225 w 276225"/>
                  <a:gd name="connsiteY2" fmla="*/ 578643 h 578643"/>
                  <a:gd name="connsiteX3" fmla="*/ 0 w 276225"/>
                  <a:gd name="connsiteY3" fmla="*/ 578643 h 578643"/>
                  <a:gd name="connsiteX0" fmla="*/ 0 w 297656"/>
                  <a:gd name="connsiteY0" fmla="*/ 578643 h 578643"/>
                  <a:gd name="connsiteX1" fmla="*/ 4762 w 297656"/>
                  <a:gd name="connsiteY1" fmla="*/ 0 h 578643"/>
                  <a:gd name="connsiteX2" fmla="*/ 297656 w 297656"/>
                  <a:gd name="connsiteY2" fmla="*/ 571499 h 578643"/>
                  <a:gd name="connsiteX3" fmla="*/ 0 w 297656"/>
                  <a:gd name="connsiteY3" fmla="*/ 578643 h 578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656" h="578643">
                    <a:moveTo>
                      <a:pt x="0" y="578643"/>
                    </a:moveTo>
                    <a:cubicBezTo>
                      <a:pt x="794" y="419099"/>
                      <a:pt x="3968" y="159544"/>
                      <a:pt x="4762" y="0"/>
                    </a:cubicBezTo>
                    <a:lnTo>
                      <a:pt x="297656" y="571499"/>
                    </a:lnTo>
                    <a:lnTo>
                      <a:pt x="0" y="57864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3"/>
              <p:cNvSpPr/>
              <p:nvPr/>
            </p:nvSpPr>
            <p:spPr>
              <a:xfrm>
                <a:off x="2051498" y="2531270"/>
                <a:ext cx="166687" cy="759638"/>
              </a:xfrm>
              <a:custGeom>
                <a:avLst/>
                <a:gdLst>
                  <a:gd name="connsiteX0" fmla="*/ 0 w 276225"/>
                  <a:gd name="connsiteY0" fmla="*/ 459581 h 459581"/>
                  <a:gd name="connsiteX1" fmla="*/ 138113 w 276225"/>
                  <a:gd name="connsiteY1" fmla="*/ 0 h 459581"/>
                  <a:gd name="connsiteX2" fmla="*/ 276225 w 276225"/>
                  <a:gd name="connsiteY2" fmla="*/ 459581 h 459581"/>
                  <a:gd name="connsiteX3" fmla="*/ 0 w 276225"/>
                  <a:gd name="connsiteY3" fmla="*/ 459581 h 459581"/>
                  <a:gd name="connsiteX0" fmla="*/ 0 w 276225"/>
                  <a:gd name="connsiteY0" fmla="*/ 478631 h 478631"/>
                  <a:gd name="connsiteX1" fmla="*/ 2381 w 276225"/>
                  <a:gd name="connsiteY1" fmla="*/ 0 h 478631"/>
                  <a:gd name="connsiteX2" fmla="*/ 276225 w 276225"/>
                  <a:gd name="connsiteY2" fmla="*/ 478631 h 478631"/>
                  <a:gd name="connsiteX3" fmla="*/ 0 w 276225"/>
                  <a:gd name="connsiteY3" fmla="*/ 478631 h 478631"/>
                  <a:gd name="connsiteX0" fmla="*/ 0 w 276225"/>
                  <a:gd name="connsiteY0" fmla="*/ 578643 h 578643"/>
                  <a:gd name="connsiteX1" fmla="*/ 4762 w 276225"/>
                  <a:gd name="connsiteY1" fmla="*/ 0 h 578643"/>
                  <a:gd name="connsiteX2" fmla="*/ 276225 w 276225"/>
                  <a:gd name="connsiteY2" fmla="*/ 578643 h 578643"/>
                  <a:gd name="connsiteX3" fmla="*/ 0 w 276225"/>
                  <a:gd name="connsiteY3" fmla="*/ 578643 h 578643"/>
                  <a:gd name="connsiteX0" fmla="*/ 0 w 297656"/>
                  <a:gd name="connsiteY0" fmla="*/ 578643 h 578643"/>
                  <a:gd name="connsiteX1" fmla="*/ 4762 w 297656"/>
                  <a:gd name="connsiteY1" fmla="*/ 0 h 578643"/>
                  <a:gd name="connsiteX2" fmla="*/ 297656 w 297656"/>
                  <a:gd name="connsiteY2" fmla="*/ 571499 h 578643"/>
                  <a:gd name="connsiteX3" fmla="*/ 0 w 297656"/>
                  <a:gd name="connsiteY3" fmla="*/ 578643 h 578643"/>
                  <a:gd name="connsiteX0" fmla="*/ 0 w 297656"/>
                  <a:gd name="connsiteY0" fmla="*/ 31465 h 251048"/>
                  <a:gd name="connsiteX1" fmla="*/ 147637 w 297656"/>
                  <a:gd name="connsiteY1" fmla="*/ 219584 h 251048"/>
                  <a:gd name="connsiteX2" fmla="*/ 297656 w 297656"/>
                  <a:gd name="connsiteY2" fmla="*/ 24321 h 251048"/>
                  <a:gd name="connsiteX3" fmla="*/ 0 w 297656"/>
                  <a:gd name="connsiteY3" fmla="*/ 31465 h 251048"/>
                  <a:gd name="connsiteX0" fmla="*/ 0 w 147637"/>
                  <a:gd name="connsiteY0" fmla="*/ 535781 h 755364"/>
                  <a:gd name="connsiteX1" fmla="*/ 147637 w 147637"/>
                  <a:gd name="connsiteY1" fmla="*/ 723900 h 755364"/>
                  <a:gd name="connsiteX2" fmla="*/ 145256 w 147637"/>
                  <a:gd name="connsiteY2" fmla="*/ 0 h 755364"/>
                  <a:gd name="connsiteX3" fmla="*/ 0 w 147637"/>
                  <a:gd name="connsiteY3" fmla="*/ 535781 h 755364"/>
                  <a:gd name="connsiteX0" fmla="*/ 0 w 166687"/>
                  <a:gd name="connsiteY0" fmla="*/ 607219 h 759638"/>
                  <a:gd name="connsiteX1" fmla="*/ 166687 w 166687"/>
                  <a:gd name="connsiteY1" fmla="*/ 723900 h 759638"/>
                  <a:gd name="connsiteX2" fmla="*/ 164306 w 166687"/>
                  <a:gd name="connsiteY2" fmla="*/ 0 h 759638"/>
                  <a:gd name="connsiteX3" fmla="*/ 0 w 166687"/>
                  <a:gd name="connsiteY3" fmla="*/ 607219 h 759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6687" h="759638">
                    <a:moveTo>
                      <a:pt x="0" y="607219"/>
                    </a:moveTo>
                    <a:cubicBezTo>
                      <a:pt x="794" y="447675"/>
                      <a:pt x="165893" y="883444"/>
                      <a:pt x="166687" y="723900"/>
                    </a:cubicBezTo>
                    <a:cubicBezTo>
                      <a:pt x="165893" y="482600"/>
                      <a:pt x="165100" y="241300"/>
                      <a:pt x="164306" y="0"/>
                    </a:cubicBezTo>
                    <a:lnTo>
                      <a:pt x="0" y="607219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3"/>
              <p:cNvSpPr/>
              <p:nvPr/>
            </p:nvSpPr>
            <p:spPr>
              <a:xfrm flipV="1">
                <a:off x="1516485" y="2488406"/>
                <a:ext cx="297656" cy="183357"/>
              </a:xfrm>
              <a:custGeom>
                <a:avLst/>
                <a:gdLst>
                  <a:gd name="connsiteX0" fmla="*/ 0 w 276225"/>
                  <a:gd name="connsiteY0" fmla="*/ 459581 h 459581"/>
                  <a:gd name="connsiteX1" fmla="*/ 138113 w 276225"/>
                  <a:gd name="connsiteY1" fmla="*/ 0 h 459581"/>
                  <a:gd name="connsiteX2" fmla="*/ 276225 w 276225"/>
                  <a:gd name="connsiteY2" fmla="*/ 459581 h 459581"/>
                  <a:gd name="connsiteX3" fmla="*/ 0 w 276225"/>
                  <a:gd name="connsiteY3" fmla="*/ 459581 h 459581"/>
                  <a:gd name="connsiteX0" fmla="*/ 0 w 276225"/>
                  <a:gd name="connsiteY0" fmla="*/ 478631 h 478631"/>
                  <a:gd name="connsiteX1" fmla="*/ 2381 w 276225"/>
                  <a:gd name="connsiteY1" fmla="*/ 0 h 478631"/>
                  <a:gd name="connsiteX2" fmla="*/ 276225 w 276225"/>
                  <a:gd name="connsiteY2" fmla="*/ 478631 h 478631"/>
                  <a:gd name="connsiteX3" fmla="*/ 0 w 276225"/>
                  <a:gd name="connsiteY3" fmla="*/ 478631 h 478631"/>
                  <a:gd name="connsiteX0" fmla="*/ 0 w 276225"/>
                  <a:gd name="connsiteY0" fmla="*/ 578643 h 578643"/>
                  <a:gd name="connsiteX1" fmla="*/ 4762 w 276225"/>
                  <a:gd name="connsiteY1" fmla="*/ 0 h 578643"/>
                  <a:gd name="connsiteX2" fmla="*/ 276225 w 276225"/>
                  <a:gd name="connsiteY2" fmla="*/ 578643 h 578643"/>
                  <a:gd name="connsiteX3" fmla="*/ 0 w 276225"/>
                  <a:gd name="connsiteY3" fmla="*/ 578643 h 578643"/>
                  <a:gd name="connsiteX0" fmla="*/ 0 w 297656"/>
                  <a:gd name="connsiteY0" fmla="*/ 578643 h 578643"/>
                  <a:gd name="connsiteX1" fmla="*/ 4762 w 297656"/>
                  <a:gd name="connsiteY1" fmla="*/ 0 h 578643"/>
                  <a:gd name="connsiteX2" fmla="*/ 297656 w 297656"/>
                  <a:gd name="connsiteY2" fmla="*/ 571499 h 578643"/>
                  <a:gd name="connsiteX3" fmla="*/ 0 w 297656"/>
                  <a:gd name="connsiteY3" fmla="*/ 578643 h 578643"/>
                  <a:gd name="connsiteX0" fmla="*/ 0 w 297656"/>
                  <a:gd name="connsiteY0" fmla="*/ 342118 h 342118"/>
                  <a:gd name="connsiteX1" fmla="*/ 47624 w 297656"/>
                  <a:gd name="connsiteY1" fmla="*/ 0 h 342118"/>
                  <a:gd name="connsiteX2" fmla="*/ 297656 w 297656"/>
                  <a:gd name="connsiteY2" fmla="*/ 334974 h 342118"/>
                  <a:gd name="connsiteX3" fmla="*/ 0 w 297656"/>
                  <a:gd name="connsiteY3" fmla="*/ 342118 h 342118"/>
                  <a:gd name="connsiteX0" fmla="*/ 0 w 297656"/>
                  <a:gd name="connsiteY0" fmla="*/ 325223 h 325223"/>
                  <a:gd name="connsiteX1" fmla="*/ 38099 w 297656"/>
                  <a:gd name="connsiteY1" fmla="*/ 0 h 325223"/>
                  <a:gd name="connsiteX2" fmla="*/ 297656 w 297656"/>
                  <a:gd name="connsiteY2" fmla="*/ 318079 h 325223"/>
                  <a:gd name="connsiteX3" fmla="*/ 0 w 297656"/>
                  <a:gd name="connsiteY3" fmla="*/ 325223 h 325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656" h="325223">
                    <a:moveTo>
                      <a:pt x="0" y="325223"/>
                    </a:moveTo>
                    <a:cubicBezTo>
                      <a:pt x="794" y="165679"/>
                      <a:pt x="37305" y="159544"/>
                      <a:pt x="38099" y="0"/>
                    </a:cubicBezTo>
                    <a:lnTo>
                      <a:pt x="297656" y="318079"/>
                    </a:lnTo>
                    <a:lnTo>
                      <a:pt x="0" y="32522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5" name="Picture 2" descr="https://www.quia.com/files/quia/users/lmcgee/genetics/AP_Chapter_16_DNA_replication/DNA-replication-UL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703" t="53474" r="27026" b="32801"/>
            <a:stretch/>
          </p:blipFill>
          <p:spPr bwMode="auto">
            <a:xfrm rot="2915977" flipV="1">
              <a:off x="1954587" y="4567252"/>
              <a:ext cx="901700" cy="453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Isosceles Triangle 8"/>
            <p:cNvSpPr/>
            <p:nvPr/>
          </p:nvSpPr>
          <p:spPr>
            <a:xfrm>
              <a:off x="1879997" y="4267199"/>
              <a:ext cx="448864" cy="771525"/>
            </a:xfrm>
            <a:custGeom>
              <a:avLst/>
              <a:gdLst>
                <a:gd name="connsiteX0" fmla="*/ 0 w 350044"/>
                <a:gd name="connsiteY0" fmla="*/ 540544 h 540544"/>
                <a:gd name="connsiteX1" fmla="*/ 175022 w 350044"/>
                <a:gd name="connsiteY1" fmla="*/ 0 h 540544"/>
                <a:gd name="connsiteX2" fmla="*/ 350044 w 350044"/>
                <a:gd name="connsiteY2" fmla="*/ 540544 h 540544"/>
                <a:gd name="connsiteX3" fmla="*/ 0 w 350044"/>
                <a:gd name="connsiteY3" fmla="*/ 540544 h 540544"/>
                <a:gd name="connsiteX0" fmla="*/ 0 w 350044"/>
                <a:gd name="connsiteY0" fmla="*/ 545306 h 545306"/>
                <a:gd name="connsiteX1" fmla="*/ 113110 w 350044"/>
                <a:gd name="connsiteY1" fmla="*/ 0 h 545306"/>
                <a:gd name="connsiteX2" fmla="*/ 350044 w 350044"/>
                <a:gd name="connsiteY2" fmla="*/ 545306 h 545306"/>
                <a:gd name="connsiteX3" fmla="*/ 0 w 350044"/>
                <a:gd name="connsiteY3" fmla="*/ 545306 h 545306"/>
                <a:gd name="connsiteX0" fmla="*/ 0 w 421482"/>
                <a:gd name="connsiteY0" fmla="*/ 147638 h 545306"/>
                <a:gd name="connsiteX1" fmla="*/ 184548 w 421482"/>
                <a:gd name="connsiteY1" fmla="*/ 0 h 545306"/>
                <a:gd name="connsiteX2" fmla="*/ 421482 w 421482"/>
                <a:gd name="connsiteY2" fmla="*/ 545306 h 545306"/>
                <a:gd name="connsiteX3" fmla="*/ 0 w 421482"/>
                <a:gd name="connsiteY3" fmla="*/ 147638 h 545306"/>
                <a:gd name="connsiteX0" fmla="*/ 0 w 426244"/>
                <a:gd name="connsiteY0" fmla="*/ 147638 h 585787"/>
                <a:gd name="connsiteX1" fmla="*/ 184548 w 426244"/>
                <a:gd name="connsiteY1" fmla="*/ 0 h 585787"/>
                <a:gd name="connsiteX2" fmla="*/ 426244 w 426244"/>
                <a:gd name="connsiteY2" fmla="*/ 585787 h 585787"/>
                <a:gd name="connsiteX3" fmla="*/ 0 w 426244"/>
                <a:gd name="connsiteY3" fmla="*/ 147638 h 585787"/>
                <a:gd name="connsiteX0" fmla="*/ 0 w 426244"/>
                <a:gd name="connsiteY0" fmla="*/ 147638 h 585787"/>
                <a:gd name="connsiteX1" fmla="*/ 184548 w 426244"/>
                <a:gd name="connsiteY1" fmla="*/ 0 h 585787"/>
                <a:gd name="connsiteX2" fmla="*/ 311945 w 426244"/>
                <a:gd name="connsiteY2" fmla="*/ 321468 h 585787"/>
                <a:gd name="connsiteX3" fmla="*/ 426244 w 426244"/>
                <a:gd name="connsiteY3" fmla="*/ 585787 h 585787"/>
                <a:gd name="connsiteX4" fmla="*/ 0 w 426244"/>
                <a:gd name="connsiteY4" fmla="*/ 147638 h 585787"/>
                <a:gd name="connsiteX0" fmla="*/ 0 w 426244"/>
                <a:gd name="connsiteY0" fmla="*/ 147638 h 585787"/>
                <a:gd name="connsiteX1" fmla="*/ 184548 w 426244"/>
                <a:gd name="connsiteY1" fmla="*/ 0 h 585787"/>
                <a:gd name="connsiteX2" fmla="*/ 402432 w 426244"/>
                <a:gd name="connsiteY2" fmla="*/ 278606 h 585787"/>
                <a:gd name="connsiteX3" fmla="*/ 426244 w 426244"/>
                <a:gd name="connsiteY3" fmla="*/ 585787 h 585787"/>
                <a:gd name="connsiteX4" fmla="*/ 0 w 426244"/>
                <a:gd name="connsiteY4" fmla="*/ 147638 h 585787"/>
                <a:gd name="connsiteX0" fmla="*/ 1189 w 427433"/>
                <a:gd name="connsiteY0" fmla="*/ 285751 h 723900"/>
                <a:gd name="connsiteX1" fmla="*/ 0 w 427433"/>
                <a:gd name="connsiteY1" fmla="*/ 0 h 723900"/>
                <a:gd name="connsiteX2" fmla="*/ 403621 w 427433"/>
                <a:gd name="connsiteY2" fmla="*/ 416719 h 723900"/>
                <a:gd name="connsiteX3" fmla="*/ 427433 w 427433"/>
                <a:gd name="connsiteY3" fmla="*/ 723900 h 723900"/>
                <a:gd name="connsiteX4" fmla="*/ 1189 w 427433"/>
                <a:gd name="connsiteY4" fmla="*/ 285751 h 723900"/>
                <a:gd name="connsiteX0" fmla="*/ 1189 w 427433"/>
                <a:gd name="connsiteY0" fmla="*/ 285751 h 723900"/>
                <a:gd name="connsiteX1" fmla="*/ 0 w 427433"/>
                <a:gd name="connsiteY1" fmla="*/ 0 h 723900"/>
                <a:gd name="connsiteX2" fmla="*/ 184547 w 427433"/>
                <a:gd name="connsiteY2" fmla="*/ 154781 h 723900"/>
                <a:gd name="connsiteX3" fmla="*/ 403621 w 427433"/>
                <a:gd name="connsiteY3" fmla="*/ 416719 h 723900"/>
                <a:gd name="connsiteX4" fmla="*/ 427433 w 427433"/>
                <a:gd name="connsiteY4" fmla="*/ 723900 h 723900"/>
                <a:gd name="connsiteX5" fmla="*/ 1189 w 427433"/>
                <a:gd name="connsiteY5" fmla="*/ 285751 h 723900"/>
                <a:gd name="connsiteX0" fmla="*/ 22620 w 448864"/>
                <a:gd name="connsiteY0" fmla="*/ 333376 h 771525"/>
                <a:gd name="connsiteX1" fmla="*/ 0 w 448864"/>
                <a:gd name="connsiteY1" fmla="*/ 0 h 771525"/>
                <a:gd name="connsiteX2" fmla="*/ 205978 w 448864"/>
                <a:gd name="connsiteY2" fmla="*/ 202406 h 771525"/>
                <a:gd name="connsiteX3" fmla="*/ 425052 w 448864"/>
                <a:gd name="connsiteY3" fmla="*/ 464344 h 771525"/>
                <a:gd name="connsiteX4" fmla="*/ 448864 w 448864"/>
                <a:gd name="connsiteY4" fmla="*/ 771525 h 771525"/>
                <a:gd name="connsiteX5" fmla="*/ 22620 w 448864"/>
                <a:gd name="connsiteY5" fmla="*/ 333376 h 771525"/>
                <a:gd name="connsiteX0" fmla="*/ 22620 w 448864"/>
                <a:gd name="connsiteY0" fmla="*/ 333376 h 771525"/>
                <a:gd name="connsiteX1" fmla="*/ 0 w 448864"/>
                <a:gd name="connsiteY1" fmla="*/ 0 h 771525"/>
                <a:gd name="connsiteX2" fmla="*/ 239316 w 448864"/>
                <a:gd name="connsiteY2" fmla="*/ 202406 h 771525"/>
                <a:gd name="connsiteX3" fmla="*/ 425052 w 448864"/>
                <a:gd name="connsiteY3" fmla="*/ 464344 h 771525"/>
                <a:gd name="connsiteX4" fmla="*/ 448864 w 448864"/>
                <a:gd name="connsiteY4" fmla="*/ 771525 h 771525"/>
                <a:gd name="connsiteX5" fmla="*/ 22620 w 448864"/>
                <a:gd name="connsiteY5" fmla="*/ 333376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864" h="771525">
                  <a:moveTo>
                    <a:pt x="22620" y="333376"/>
                  </a:moveTo>
                  <a:cubicBezTo>
                    <a:pt x="22224" y="238126"/>
                    <a:pt x="396" y="95250"/>
                    <a:pt x="0" y="0"/>
                  </a:cubicBezTo>
                  <a:cubicBezTo>
                    <a:pt x="61516" y="64294"/>
                    <a:pt x="177800" y="138112"/>
                    <a:pt x="239316" y="202406"/>
                  </a:cubicBezTo>
                  <a:lnTo>
                    <a:pt x="425052" y="464344"/>
                  </a:lnTo>
                  <a:lnTo>
                    <a:pt x="448864" y="771525"/>
                  </a:lnTo>
                  <a:lnTo>
                    <a:pt x="22620" y="3333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8"/>
            <p:cNvSpPr/>
            <p:nvPr/>
          </p:nvSpPr>
          <p:spPr>
            <a:xfrm rot="7028867">
              <a:off x="2137769" y="3223304"/>
              <a:ext cx="497714" cy="883490"/>
            </a:xfrm>
            <a:custGeom>
              <a:avLst/>
              <a:gdLst>
                <a:gd name="connsiteX0" fmla="*/ 0 w 350044"/>
                <a:gd name="connsiteY0" fmla="*/ 540544 h 540544"/>
                <a:gd name="connsiteX1" fmla="*/ 175022 w 350044"/>
                <a:gd name="connsiteY1" fmla="*/ 0 h 540544"/>
                <a:gd name="connsiteX2" fmla="*/ 350044 w 350044"/>
                <a:gd name="connsiteY2" fmla="*/ 540544 h 540544"/>
                <a:gd name="connsiteX3" fmla="*/ 0 w 350044"/>
                <a:gd name="connsiteY3" fmla="*/ 540544 h 540544"/>
                <a:gd name="connsiteX0" fmla="*/ 0 w 350044"/>
                <a:gd name="connsiteY0" fmla="*/ 545306 h 545306"/>
                <a:gd name="connsiteX1" fmla="*/ 113110 w 350044"/>
                <a:gd name="connsiteY1" fmla="*/ 0 h 545306"/>
                <a:gd name="connsiteX2" fmla="*/ 350044 w 350044"/>
                <a:gd name="connsiteY2" fmla="*/ 545306 h 545306"/>
                <a:gd name="connsiteX3" fmla="*/ 0 w 350044"/>
                <a:gd name="connsiteY3" fmla="*/ 545306 h 545306"/>
                <a:gd name="connsiteX0" fmla="*/ 0 w 421482"/>
                <a:gd name="connsiteY0" fmla="*/ 147638 h 545306"/>
                <a:gd name="connsiteX1" fmla="*/ 184548 w 421482"/>
                <a:gd name="connsiteY1" fmla="*/ 0 h 545306"/>
                <a:gd name="connsiteX2" fmla="*/ 421482 w 421482"/>
                <a:gd name="connsiteY2" fmla="*/ 545306 h 545306"/>
                <a:gd name="connsiteX3" fmla="*/ 0 w 421482"/>
                <a:gd name="connsiteY3" fmla="*/ 147638 h 545306"/>
                <a:gd name="connsiteX0" fmla="*/ 0 w 426244"/>
                <a:gd name="connsiteY0" fmla="*/ 147638 h 585787"/>
                <a:gd name="connsiteX1" fmla="*/ 184548 w 426244"/>
                <a:gd name="connsiteY1" fmla="*/ 0 h 585787"/>
                <a:gd name="connsiteX2" fmla="*/ 426244 w 426244"/>
                <a:gd name="connsiteY2" fmla="*/ 585787 h 585787"/>
                <a:gd name="connsiteX3" fmla="*/ 0 w 426244"/>
                <a:gd name="connsiteY3" fmla="*/ 147638 h 585787"/>
                <a:gd name="connsiteX0" fmla="*/ 0 w 426244"/>
                <a:gd name="connsiteY0" fmla="*/ 147638 h 585787"/>
                <a:gd name="connsiteX1" fmla="*/ 184548 w 426244"/>
                <a:gd name="connsiteY1" fmla="*/ 0 h 585787"/>
                <a:gd name="connsiteX2" fmla="*/ 311945 w 426244"/>
                <a:gd name="connsiteY2" fmla="*/ 321468 h 585787"/>
                <a:gd name="connsiteX3" fmla="*/ 426244 w 426244"/>
                <a:gd name="connsiteY3" fmla="*/ 585787 h 585787"/>
                <a:gd name="connsiteX4" fmla="*/ 0 w 426244"/>
                <a:gd name="connsiteY4" fmla="*/ 147638 h 585787"/>
                <a:gd name="connsiteX0" fmla="*/ 0 w 426244"/>
                <a:gd name="connsiteY0" fmla="*/ 147638 h 585787"/>
                <a:gd name="connsiteX1" fmla="*/ 184548 w 426244"/>
                <a:gd name="connsiteY1" fmla="*/ 0 h 585787"/>
                <a:gd name="connsiteX2" fmla="*/ 402432 w 426244"/>
                <a:gd name="connsiteY2" fmla="*/ 278606 h 585787"/>
                <a:gd name="connsiteX3" fmla="*/ 426244 w 426244"/>
                <a:gd name="connsiteY3" fmla="*/ 585787 h 585787"/>
                <a:gd name="connsiteX4" fmla="*/ 0 w 426244"/>
                <a:gd name="connsiteY4" fmla="*/ 147638 h 585787"/>
                <a:gd name="connsiteX0" fmla="*/ 1189 w 427433"/>
                <a:gd name="connsiteY0" fmla="*/ 285751 h 723900"/>
                <a:gd name="connsiteX1" fmla="*/ 0 w 427433"/>
                <a:gd name="connsiteY1" fmla="*/ 0 h 723900"/>
                <a:gd name="connsiteX2" fmla="*/ 403621 w 427433"/>
                <a:gd name="connsiteY2" fmla="*/ 416719 h 723900"/>
                <a:gd name="connsiteX3" fmla="*/ 427433 w 427433"/>
                <a:gd name="connsiteY3" fmla="*/ 723900 h 723900"/>
                <a:gd name="connsiteX4" fmla="*/ 1189 w 427433"/>
                <a:gd name="connsiteY4" fmla="*/ 285751 h 723900"/>
                <a:gd name="connsiteX0" fmla="*/ 1189 w 427433"/>
                <a:gd name="connsiteY0" fmla="*/ 285751 h 723900"/>
                <a:gd name="connsiteX1" fmla="*/ 0 w 427433"/>
                <a:gd name="connsiteY1" fmla="*/ 0 h 723900"/>
                <a:gd name="connsiteX2" fmla="*/ 184547 w 427433"/>
                <a:gd name="connsiteY2" fmla="*/ 154781 h 723900"/>
                <a:gd name="connsiteX3" fmla="*/ 403621 w 427433"/>
                <a:gd name="connsiteY3" fmla="*/ 416719 h 723900"/>
                <a:gd name="connsiteX4" fmla="*/ 427433 w 427433"/>
                <a:gd name="connsiteY4" fmla="*/ 723900 h 723900"/>
                <a:gd name="connsiteX5" fmla="*/ 1189 w 427433"/>
                <a:gd name="connsiteY5" fmla="*/ 285751 h 723900"/>
                <a:gd name="connsiteX0" fmla="*/ 22620 w 448864"/>
                <a:gd name="connsiteY0" fmla="*/ 333376 h 771525"/>
                <a:gd name="connsiteX1" fmla="*/ 0 w 448864"/>
                <a:gd name="connsiteY1" fmla="*/ 0 h 771525"/>
                <a:gd name="connsiteX2" fmla="*/ 205978 w 448864"/>
                <a:gd name="connsiteY2" fmla="*/ 202406 h 771525"/>
                <a:gd name="connsiteX3" fmla="*/ 425052 w 448864"/>
                <a:gd name="connsiteY3" fmla="*/ 464344 h 771525"/>
                <a:gd name="connsiteX4" fmla="*/ 448864 w 448864"/>
                <a:gd name="connsiteY4" fmla="*/ 771525 h 771525"/>
                <a:gd name="connsiteX5" fmla="*/ 22620 w 448864"/>
                <a:gd name="connsiteY5" fmla="*/ 333376 h 771525"/>
                <a:gd name="connsiteX0" fmla="*/ 22620 w 448864"/>
                <a:gd name="connsiteY0" fmla="*/ 333376 h 771525"/>
                <a:gd name="connsiteX1" fmla="*/ 0 w 448864"/>
                <a:gd name="connsiteY1" fmla="*/ 0 h 771525"/>
                <a:gd name="connsiteX2" fmla="*/ 239316 w 448864"/>
                <a:gd name="connsiteY2" fmla="*/ 202406 h 771525"/>
                <a:gd name="connsiteX3" fmla="*/ 425052 w 448864"/>
                <a:gd name="connsiteY3" fmla="*/ 464344 h 771525"/>
                <a:gd name="connsiteX4" fmla="*/ 448864 w 448864"/>
                <a:gd name="connsiteY4" fmla="*/ 771525 h 771525"/>
                <a:gd name="connsiteX5" fmla="*/ 22620 w 448864"/>
                <a:gd name="connsiteY5" fmla="*/ 333376 h 771525"/>
                <a:gd name="connsiteX0" fmla="*/ 161350 w 448864"/>
                <a:gd name="connsiteY0" fmla="*/ 570521 h 771525"/>
                <a:gd name="connsiteX1" fmla="*/ 0 w 448864"/>
                <a:gd name="connsiteY1" fmla="*/ 0 h 771525"/>
                <a:gd name="connsiteX2" fmla="*/ 239316 w 448864"/>
                <a:gd name="connsiteY2" fmla="*/ 202406 h 771525"/>
                <a:gd name="connsiteX3" fmla="*/ 425052 w 448864"/>
                <a:gd name="connsiteY3" fmla="*/ 464344 h 771525"/>
                <a:gd name="connsiteX4" fmla="*/ 448864 w 448864"/>
                <a:gd name="connsiteY4" fmla="*/ 771525 h 771525"/>
                <a:gd name="connsiteX5" fmla="*/ 161350 w 448864"/>
                <a:gd name="connsiteY5" fmla="*/ 570521 h 771525"/>
                <a:gd name="connsiteX0" fmla="*/ 210200 w 497714"/>
                <a:gd name="connsiteY0" fmla="*/ 682486 h 883490"/>
                <a:gd name="connsiteX1" fmla="*/ 0 w 497714"/>
                <a:gd name="connsiteY1" fmla="*/ 0 h 883490"/>
                <a:gd name="connsiteX2" fmla="*/ 288166 w 497714"/>
                <a:gd name="connsiteY2" fmla="*/ 314371 h 883490"/>
                <a:gd name="connsiteX3" fmla="*/ 473902 w 497714"/>
                <a:gd name="connsiteY3" fmla="*/ 576309 h 883490"/>
                <a:gd name="connsiteX4" fmla="*/ 497714 w 497714"/>
                <a:gd name="connsiteY4" fmla="*/ 883490 h 883490"/>
                <a:gd name="connsiteX5" fmla="*/ 210200 w 497714"/>
                <a:gd name="connsiteY5" fmla="*/ 682486 h 883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714" h="883490">
                  <a:moveTo>
                    <a:pt x="210200" y="682486"/>
                  </a:moveTo>
                  <a:cubicBezTo>
                    <a:pt x="209804" y="587236"/>
                    <a:pt x="396" y="95250"/>
                    <a:pt x="0" y="0"/>
                  </a:cubicBezTo>
                  <a:cubicBezTo>
                    <a:pt x="61516" y="64294"/>
                    <a:pt x="226650" y="250077"/>
                    <a:pt x="288166" y="314371"/>
                  </a:cubicBezTo>
                  <a:lnTo>
                    <a:pt x="473902" y="576309"/>
                  </a:lnTo>
                  <a:lnTo>
                    <a:pt x="497714" y="883490"/>
                  </a:lnTo>
                  <a:lnTo>
                    <a:pt x="210200" y="6824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H="1">
            <a:off x="2010040" y="2425843"/>
            <a:ext cx="101797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308485" y="3248592"/>
            <a:ext cx="831231" cy="3323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29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What is genetic engineering?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40910"/>
            <a:ext cx="9372600" cy="407409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Changing a gene in an </a:t>
            </a:r>
            <a:r>
              <a:rPr lang="en-US" sz="3000" dirty="0" smtClean="0">
                <a:solidFill>
                  <a:srgbClr val="FF0000"/>
                </a:solidFill>
              </a:rPr>
              <a:t>organisms DNA in order </a:t>
            </a:r>
            <a:r>
              <a:rPr lang="en-US" sz="3000" dirty="0">
                <a:solidFill>
                  <a:srgbClr val="FF0000"/>
                </a:solidFill>
              </a:rPr>
              <a:t>to change the characteristics of the </a:t>
            </a:r>
            <a:r>
              <a:rPr lang="en-US" sz="3000" dirty="0" smtClean="0">
                <a:solidFill>
                  <a:srgbClr val="FF0000"/>
                </a:solidFill>
              </a:rPr>
              <a:t>organism.</a:t>
            </a:r>
            <a:endParaRPr lang="en-US" sz="30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Usually performed in a lab</a:t>
            </a:r>
          </a:p>
          <a:p>
            <a:pPr marL="4572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not to be confused with selectiv</a:t>
            </a:r>
            <a:r>
              <a:rPr lang="en-US" sz="3000" dirty="0" smtClean="0">
                <a:solidFill>
                  <a:srgbClr val="FF0000"/>
                </a:solidFill>
              </a:rPr>
              <a:t>e breeding which is when you choose two cute dogs to mate so that they will have cute puppies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2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Give an example of genetic engineering.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2094270"/>
            <a:ext cx="8617103" cy="3620729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3000" dirty="0">
                <a:solidFill>
                  <a:srgbClr val="FF0000"/>
                </a:solidFill>
              </a:rPr>
              <a:t>Making glow in the dark </a:t>
            </a:r>
            <a:r>
              <a:rPr lang="en-US" sz="3000" dirty="0" smtClean="0">
                <a:solidFill>
                  <a:srgbClr val="FF0000"/>
                </a:solidFill>
              </a:rPr>
              <a:t>fish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</a:rPr>
              <a:t>making </a:t>
            </a:r>
            <a:r>
              <a:rPr lang="en-US" sz="3000" dirty="0">
                <a:solidFill>
                  <a:srgbClr val="FF0000"/>
                </a:solidFill>
              </a:rPr>
              <a:t>tomatoes able to grow in colder weather by adding flounder </a:t>
            </a:r>
            <a:r>
              <a:rPr lang="en-US" sz="3000" dirty="0" smtClean="0">
                <a:solidFill>
                  <a:srgbClr val="FF0000"/>
                </a:solidFill>
              </a:rPr>
              <a:t>genes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</a:rPr>
              <a:t>Making </a:t>
            </a:r>
            <a:r>
              <a:rPr lang="en-US" sz="3000" dirty="0">
                <a:solidFill>
                  <a:srgbClr val="FF0000"/>
                </a:solidFill>
              </a:rPr>
              <a:t>a tobacco plant glow in the dark with a firefly gene</a:t>
            </a:r>
          </a:p>
        </p:txBody>
      </p:sp>
    </p:spTree>
    <p:extLst>
      <p:ext uri="{BB962C8B-B14F-4D97-AF65-F5344CB8AC3E}">
        <p14:creationId xmlns:p14="http://schemas.microsoft.com/office/powerpoint/2010/main" val="129707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81" y="304800"/>
            <a:ext cx="11205032" cy="803050"/>
          </a:xfrm>
        </p:spPr>
        <p:txBody>
          <a:bodyPr/>
          <a:lstStyle/>
          <a:p>
            <a:r>
              <a:rPr lang="en-US" dirty="0" smtClean="0"/>
              <a:t>What is protein synthesis?  How are proteins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921" y="1600200"/>
            <a:ext cx="3207848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mRNA carries the instructions from the DNA in the nucleus to the ribosome in the cytoplasm. 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89767" y="1600200"/>
            <a:ext cx="320784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The ribosomes read the mRNA and match it to the correct </a:t>
            </a:r>
            <a:r>
              <a:rPr lang="en-US" sz="2400" dirty="0" err="1" smtClean="0">
                <a:solidFill>
                  <a:srgbClr val="FF0000"/>
                </a:solidFill>
              </a:rPr>
              <a:t>tRNA</a:t>
            </a:r>
            <a:r>
              <a:rPr lang="en-US" sz="2400" dirty="0" smtClean="0">
                <a:solidFill>
                  <a:srgbClr val="FF0000"/>
                </a:solidFill>
              </a:rPr>
              <a:t> which has an amino acid on it.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94613" y="1600200"/>
            <a:ext cx="320784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The amino acids connect together to make a protein.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8644879" y="2659774"/>
            <a:ext cx="3207848" cy="3329156"/>
            <a:chOff x="8908350" y="2390996"/>
            <a:chExt cx="3207848" cy="3329156"/>
          </a:xfrm>
        </p:grpSpPr>
        <p:grpSp>
          <p:nvGrpSpPr>
            <p:cNvPr id="38" name="Group 37"/>
            <p:cNvGrpSpPr/>
            <p:nvPr/>
          </p:nvGrpSpPr>
          <p:grpSpPr>
            <a:xfrm>
              <a:off x="8908350" y="2390996"/>
              <a:ext cx="3207848" cy="3329156"/>
              <a:chOff x="8908350" y="2390996"/>
              <a:chExt cx="3207848" cy="3329156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271"/>
              <a:stretch/>
            </p:blipFill>
            <p:spPr>
              <a:xfrm>
                <a:off x="8908350" y="3867149"/>
                <a:ext cx="2391109" cy="1853003"/>
              </a:xfrm>
              <a:prstGeom prst="rect">
                <a:avLst/>
              </a:prstGeom>
            </p:spPr>
          </p:pic>
          <p:sp>
            <p:nvSpPr>
              <p:cNvPr id="30" name="Rectangular Callout 29"/>
              <p:cNvSpPr/>
              <p:nvPr/>
            </p:nvSpPr>
            <p:spPr>
              <a:xfrm>
                <a:off x="10842688" y="4019550"/>
                <a:ext cx="1273510" cy="304802"/>
              </a:xfrm>
              <a:prstGeom prst="wedgeRectCallout">
                <a:avLst>
                  <a:gd name="adj1" fmla="val -66436"/>
                  <a:gd name="adj2" fmla="val 113065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ribosome</a:t>
                </a:r>
                <a:endParaRPr lang="en-US" dirty="0"/>
              </a:p>
            </p:txBody>
          </p:sp>
          <p:sp>
            <p:nvSpPr>
              <p:cNvPr id="33" name="Rectangular Callout 32"/>
              <p:cNvSpPr/>
              <p:nvPr/>
            </p:nvSpPr>
            <p:spPr>
              <a:xfrm>
                <a:off x="10307303" y="5207759"/>
                <a:ext cx="1273510" cy="304802"/>
              </a:xfrm>
              <a:prstGeom prst="wedgeRectCallout">
                <a:avLst>
                  <a:gd name="adj1" fmla="val -39131"/>
                  <a:gd name="adj2" fmla="val -98201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mRNA</a:t>
                </a:r>
                <a:endParaRPr lang="en-US" dirty="0"/>
              </a:p>
            </p:txBody>
          </p:sp>
          <p:sp>
            <p:nvSpPr>
              <p:cNvPr id="35" name="Rectangular Callout 34"/>
              <p:cNvSpPr/>
              <p:nvPr/>
            </p:nvSpPr>
            <p:spPr>
              <a:xfrm>
                <a:off x="10555051" y="3135835"/>
                <a:ext cx="1273510" cy="304802"/>
              </a:xfrm>
              <a:prstGeom prst="wedgeRectCallout">
                <a:avLst>
                  <a:gd name="adj1" fmla="val -72504"/>
                  <a:gd name="adj2" fmla="val 30742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</a:t>
                </a:r>
                <a:r>
                  <a:rPr lang="en-US" dirty="0" err="1" smtClean="0"/>
                  <a:t>RNA</a:t>
                </a:r>
                <a:endParaRPr lang="en-US" dirty="0"/>
              </a:p>
            </p:txBody>
          </p:sp>
          <p:sp>
            <p:nvSpPr>
              <p:cNvPr id="36" name="Rectangular Callout 35"/>
              <p:cNvSpPr/>
              <p:nvPr/>
            </p:nvSpPr>
            <p:spPr>
              <a:xfrm>
                <a:off x="10555051" y="2390996"/>
                <a:ext cx="1554842" cy="374668"/>
              </a:xfrm>
              <a:prstGeom prst="wedgeRectCallout">
                <a:avLst>
                  <a:gd name="adj1" fmla="val -134646"/>
                  <a:gd name="adj2" fmla="val 161050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Amino Acids</a:t>
                </a:r>
                <a:endParaRPr lang="en-US" dirty="0"/>
              </a:p>
            </p:txBody>
          </p:sp>
        </p:grpSp>
        <p:sp>
          <p:nvSpPr>
            <p:cNvPr id="13" name="Oval 12"/>
            <p:cNvSpPr/>
            <p:nvPr/>
          </p:nvSpPr>
          <p:spPr>
            <a:xfrm>
              <a:off x="9613900" y="3886200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9510713" y="3805237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9420227" y="3714748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9318627" y="3638815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9215440" y="3557852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9124954" y="3467363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088440" y="3343539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 rot="4691118">
              <a:off x="9107490" y="2736783"/>
              <a:ext cx="549273" cy="595048"/>
              <a:chOff x="9240840" y="3495939"/>
              <a:chExt cx="549273" cy="595048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9663113" y="3957637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529137" y="3942250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9441719" y="3845145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flipH="1" flipV="1">
                <a:off x="9367840" y="3710252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9277354" y="3619763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9240840" y="3495939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986816" y="3393085"/>
            <a:ext cx="2763793" cy="2445426"/>
            <a:chOff x="2336905" y="3364558"/>
            <a:chExt cx="2763793" cy="244542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905" y="3647507"/>
              <a:ext cx="1781424" cy="2162477"/>
            </a:xfrm>
            <a:prstGeom prst="rect">
              <a:avLst/>
            </a:prstGeom>
          </p:spPr>
        </p:pic>
        <p:sp>
          <p:nvSpPr>
            <p:cNvPr id="27" name="Rectangular Callout 26"/>
            <p:cNvSpPr/>
            <p:nvPr/>
          </p:nvSpPr>
          <p:spPr>
            <a:xfrm>
              <a:off x="3999281" y="3364558"/>
              <a:ext cx="1101417" cy="304802"/>
            </a:xfrm>
            <a:prstGeom prst="wedgeRectCallout">
              <a:avLst>
                <a:gd name="adj1" fmla="val -66436"/>
                <a:gd name="adj2" fmla="val 11306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nucleus</a:t>
              </a:r>
              <a:endParaRPr lang="en-US" dirty="0"/>
            </a:p>
          </p:txBody>
        </p:sp>
        <p:sp>
          <p:nvSpPr>
            <p:cNvPr id="32" name="Rectangular Callout 31"/>
            <p:cNvSpPr/>
            <p:nvPr/>
          </p:nvSpPr>
          <p:spPr>
            <a:xfrm>
              <a:off x="3508606" y="4641249"/>
              <a:ext cx="1273510" cy="304802"/>
            </a:xfrm>
            <a:prstGeom prst="wedgeRectCallout">
              <a:avLst>
                <a:gd name="adj1" fmla="val -39131"/>
                <a:gd name="adj2" fmla="val -98201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mRNA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46414" y="3124963"/>
            <a:ext cx="3124774" cy="2783340"/>
            <a:chOff x="4957493" y="2982842"/>
            <a:chExt cx="3124774" cy="27833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7493" y="3426295"/>
              <a:ext cx="2124371" cy="2086266"/>
            </a:xfrm>
            <a:prstGeom prst="rect">
              <a:avLst/>
            </a:prstGeom>
          </p:spPr>
        </p:pic>
        <p:sp>
          <p:nvSpPr>
            <p:cNvPr id="29" name="Rectangular Callout 28"/>
            <p:cNvSpPr/>
            <p:nvPr/>
          </p:nvSpPr>
          <p:spPr>
            <a:xfrm>
              <a:off x="6729655" y="4019550"/>
              <a:ext cx="1273510" cy="304802"/>
            </a:xfrm>
            <a:prstGeom prst="wedgeRectCallout">
              <a:avLst>
                <a:gd name="adj1" fmla="val -66436"/>
                <a:gd name="adj2" fmla="val 11306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ribosome</a:t>
              </a:r>
              <a:endParaRPr lang="en-US" dirty="0"/>
            </a:p>
          </p:txBody>
        </p:sp>
        <p:sp>
          <p:nvSpPr>
            <p:cNvPr id="31" name="Rectangular Callout 30"/>
            <p:cNvSpPr/>
            <p:nvPr/>
          </p:nvSpPr>
          <p:spPr>
            <a:xfrm>
              <a:off x="6545493" y="5461380"/>
              <a:ext cx="1273510" cy="304802"/>
            </a:xfrm>
            <a:prstGeom prst="wedgeRectCallout">
              <a:avLst>
                <a:gd name="adj1" fmla="val -48233"/>
                <a:gd name="adj2" fmla="val -21228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mRNA</a:t>
              </a:r>
              <a:endParaRPr lang="en-US" dirty="0"/>
            </a:p>
          </p:txBody>
        </p:sp>
        <p:sp>
          <p:nvSpPr>
            <p:cNvPr id="34" name="Rectangular Callout 33"/>
            <p:cNvSpPr/>
            <p:nvPr/>
          </p:nvSpPr>
          <p:spPr>
            <a:xfrm>
              <a:off x="6668603" y="3427645"/>
              <a:ext cx="1273510" cy="304802"/>
            </a:xfrm>
            <a:prstGeom prst="wedgeRectCallout">
              <a:avLst>
                <a:gd name="adj1" fmla="val -72933"/>
                <a:gd name="adj2" fmla="val 1187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</a:t>
              </a:r>
              <a:r>
                <a:rPr lang="en-US" dirty="0" err="1" smtClean="0"/>
                <a:t>RNA</a:t>
              </a:r>
              <a:endParaRPr lang="en-US" dirty="0"/>
            </a:p>
          </p:txBody>
        </p:sp>
        <p:sp>
          <p:nvSpPr>
            <p:cNvPr id="41" name="Rectangular Callout 40"/>
            <p:cNvSpPr/>
            <p:nvPr/>
          </p:nvSpPr>
          <p:spPr>
            <a:xfrm>
              <a:off x="6488035" y="2982842"/>
              <a:ext cx="1594232" cy="321377"/>
            </a:xfrm>
            <a:prstGeom prst="wedgeRectCallout">
              <a:avLst>
                <a:gd name="adj1" fmla="val -72933"/>
                <a:gd name="adj2" fmla="val 118794"/>
              </a:avLst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Amino Acid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DNA Copied?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2" y="1600200"/>
            <a:ext cx="8802165" cy="2859066"/>
          </a:xfrm>
        </p:spPr>
        <p:txBody>
          <a:bodyPr/>
          <a:lstStyle/>
          <a:p>
            <a:r>
              <a:rPr lang="en-US" sz="3000" dirty="0" smtClean="0">
                <a:solidFill>
                  <a:srgbClr val="FF0000"/>
                </a:solidFill>
              </a:rPr>
              <a:t>During Interphase – which is the longest part of the cell cycle – BEFORE mitosis 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mutation?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08213" y="2045916"/>
            <a:ext cx="9372600" cy="2526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rgbClr val="FF0000"/>
                </a:solidFill>
              </a:rPr>
              <a:t>When a gene is changed from what it should be 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>
              <a:solidFill>
                <a:srgbClr val="FF0000"/>
              </a:solidFill>
            </a:endParaRPr>
          </a:p>
          <a:p>
            <a:r>
              <a:rPr lang="en-US" sz="3000" dirty="0" smtClean="0">
                <a:solidFill>
                  <a:srgbClr val="FF0000"/>
                </a:solidFill>
              </a:rPr>
              <a:t>can </a:t>
            </a:r>
            <a:r>
              <a:rPr lang="en-US" sz="3000" dirty="0" smtClean="0">
                <a:solidFill>
                  <a:srgbClr val="FF0000"/>
                </a:solidFill>
              </a:rPr>
              <a:t>cause </a:t>
            </a:r>
            <a:r>
              <a:rPr lang="en-US" sz="3000" dirty="0" smtClean="0">
                <a:solidFill>
                  <a:srgbClr val="FF0000"/>
                </a:solidFill>
              </a:rPr>
              <a:t>disease because the protein that are produced will be changed.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mutagen?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08213" y="2045917"/>
            <a:ext cx="9372600" cy="27030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rgbClr val="FF0000"/>
                </a:solidFill>
              </a:rPr>
              <a:t>A chemical or exposure that can cause genes to </a:t>
            </a:r>
            <a:r>
              <a:rPr lang="en-US" sz="3000" dirty="0" smtClean="0">
                <a:solidFill>
                  <a:srgbClr val="FF0000"/>
                </a:solidFill>
              </a:rPr>
              <a:t>mutate</a:t>
            </a:r>
          </a:p>
          <a:p>
            <a:endParaRPr lang="en-US" sz="3000" dirty="0" smtClean="0">
              <a:solidFill>
                <a:srgbClr val="FF0000"/>
              </a:solidFill>
            </a:endParaRPr>
          </a:p>
          <a:p>
            <a:r>
              <a:rPr lang="en-US" sz="3000" dirty="0" smtClean="0">
                <a:solidFill>
                  <a:srgbClr val="FF0000"/>
                </a:solidFill>
              </a:rPr>
              <a:t>includes </a:t>
            </a:r>
            <a:r>
              <a:rPr lang="en-US" sz="3000" dirty="0" smtClean="0">
                <a:solidFill>
                  <a:srgbClr val="FF0000"/>
                </a:solidFill>
              </a:rPr>
              <a:t>UV Radiation (which is sunlight) </a:t>
            </a:r>
            <a:endParaRPr lang="en-US" sz="3000" dirty="0" smtClean="0">
              <a:solidFill>
                <a:srgbClr val="FF0000"/>
              </a:solidFill>
            </a:endParaRPr>
          </a:p>
          <a:p>
            <a:endParaRPr lang="en-US" sz="3000" dirty="0" smtClean="0">
              <a:solidFill>
                <a:srgbClr val="FF0000"/>
              </a:solidFill>
            </a:endParaRPr>
          </a:p>
          <a:p>
            <a:r>
              <a:rPr lang="en-US" sz="3000" dirty="0" smtClean="0">
                <a:solidFill>
                  <a:srgbClr val="FF0000"/>
                </a:solidFill>
              </a:rPr>
              <a:t>asbestos </a:t>
            </a:r>
          </a:p>
          <a:p>
            <a:endParaRPr lang="en-US" sz="3000" dirty="0" smtClean="0">
              <a:solidFill>
                <a:srgbClr val="FF0000"/>
              </a:solidFill>
            </a:endParaRPr>
          </a:p>
          <a:p>
            <a:r>
              <a:rPr lang="en-US" sz="3000" dirty="0" smtClean="0">
                <a:solidFill>
                  <a:srgbClr val="FF0000"/>
                </a:solidFill>
              </a:rPr>
              <a:t>and </a:t>
            </a:r>
            <a:r>
              <a:rPr lang="en-US" sz="3000" dirty="0" smtClean="0">
                <a:solidFill>
                  <a:srgbClr val="FF0000"/>
                </a:solidFill>
              </a:rPr>
              <a:t>cigarette smoke.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4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four base pairs in DNA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08213" y="2045916"/>
            <a:ext cx="9372600" cy="3440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FF0000"/>
                </a:solidFill>
              </a:rPr>
              <a:t>A – adenine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FF0000"/>
                </a:solidFill>
              </a:rPr>
              <a:t>T – thymine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FF0000"/>
                </a:solidFill>
              </a:rPr>
              <a:t>G – guanine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FF0000"/>
                </a:solidFill>
              </a:rPr>
              <a:t>C - cytosine</a:t>
            </a:r>
          </a:p>
          <a:p>
            <a:pPr>
              <a:lnSpc>
                <a:spcPct val="150000"/>
              </a:lnSpc>
            </a:pP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1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66178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Which of the nucleotide parts build </a:t>
            </a:r>
            <a:br>
              <a:rPr lang="en-US" dirty="0" smtClean="0"/>
            </a:br>
            <a:r>
              <a:rPr lang="en-US" dirty="0" smtClean="0"/>
              <a:t>the sides of the DNA “ladder”?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2642992"/>
            <a:ext cx="9372600" cy="307200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Phosphate and sugar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81" y="304800"/>
            <a:ext cx="11205032" cy="803050"/>
          </a:xfrm>
        </p:spPr>
        <p:txBody>
          <a:bodyPr/>
          <a:lstStyle/>
          <a:p>
            <a:r>
              <a:rPr lang="en-US" dirty="0" smtClean="0"/>
              <a:t>What is protein synthesis?  How are proteins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921" y="1600200"/>
            <a:ext cx="3207848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mRNA carries the instructions from the DNA in the nucleus to the ribosome in the cytoplasm. 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89767" y="1600200"/>
            <a:ext cx="320784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The ribosomes read the mRNA and match it to the correct </a:t>
            </a:r>
            <a:r>
              <a:rPr lang="en-US" sz="2400" dirty="0" err="1" smtClean="0">
                <a:solidFill>
                  <a:srgbClr val="FF0000"/>
                </a:solidFill>
              </a:rPr>
              <a:t>tRNA</a:t>
            </a:r>
            <a:r>
              <a:rPr lang="en-US" sz="2400" dirty="0" smtClean="0">
                <a:solidFill>
                  <a:srgbClr val="FF0000"/>
                </a:solidFill>
              </a:rPr>
              <a:t> which has an amino acid on it.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94613" y="1600200"/>
            <a:ext cx="320784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The amino acids connect together to make a protein.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8644879" y="2659774"/>
            <a:ext cx="3207848" cy="3329156"/>
            <a:chOff x="8908350" y="2390996"/>
            <a:chExt cx="3207848" cy="3329156"/>
          </a:xfrm>
        </p:grpSpPr>
        <p:grpSp>
          <p:nvGrpSpPr>
            <p:cNvPr id="38" name="Group 37"/>
            <p:cNvGrpSpPr/>
            <p:nvPr/>
          </p:nvGrpSpPr>
          <p:grpSpPr>
            <a:xfrm>
              <a:off x="8908350" y="2390996"/>
              <a:ext cx="3207848" cy="3329156"/>
              <a:chOff x="8908350" y="2390996"/>
              <a:chExt cx="3207848" cy="3329156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271"/>
              <a:stretch/>
            </p:blipFill>
            <p:spPr>
              <a:xfrm>
                <a:off x="8908350" y="3867149"/>
                <a:ext cx="2391109" cy="1853003"/>
              </a:xfrm>
              <a:prstGeom prst="rect">
                <a:avLst/>
              </a:prstGeom>
            </p:spPr>
          </p:pic>
          <p:sp>
            <p:nvSpPr>
              <p:cNvPr id="30" name="Rectangular Callout 29"/>
              <p:cNvSpPr/>
              <p:nvPr/>
            </p:nvSpPr>
            <p:spPr>
              <a:xfrm>
                <a:off x="10842688" y="4019550"/>
                <a:ext cx="1273510" cy="304802"/>
              </a:xfrm>
              <a:prstGeom prst="wedgeRectCallout">
                <a:avLst>
                  <a:gd name="adj1" fmla="val -66436"/>
                  <a:gd name="adj2" fmla="val 113065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ribosome</a:t>
                </a:r>
                <a:endParaRPr lang="en-US" dirty="0"/>
              </a:p>
            </p:txBody>
          </p:sp>
          <p:sp>
            <p:nvSpPr>
              <p:cNvPr id="33" name="Rectangular Callout 32"/>
              <p:cNvSpPr/>
              <p:nvPr/>
            </p:nvSpPr>
            <p:spPr>
              <a:xfrm>
                <a:off x="10307303" y="5207759"/>
                <a:ext cx="1273510" cy="304802"/>
              </a:xfrm>
              <a:prstGeom prst="wedgeRectCallout">
                <a:avLst>
                  <a:gd name="adj1" fmla="val -39131"/>
                  <a:gd name="adj2" fmla="val -98201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mRNA</a:t>
                </a:r>
                <a:endParaRPr lang="en-US" dirty="0"/>
              </a:p>
            </p:txBody>
          </p:sp>
          <p:sp>
            <p:nvSpPr>
              <p:cNvPr id="35" name="Rectangular Callout 34"/>
              <p:cNvSpPr/>
              <p:nvPr/>
            </p:nvSpPr>
            <p:spPr>
              <a:xfrm>
                <a:off x="10555051" y="3135835"/>
                <a:ext cx="1273510" cy="304802"/>
              </a:xfrm>
              <a:prstGeom prst="wedgeRectCallout">
                <a:avLst>
                  <a:gd name="adj1" fmla="val -72504"/>
                  <a:gd name="adj2" fmla="val 30742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t</a:t>
                </a:r>
                <a:r>
                  <a:rPr lang="en-US" dirty="0" err="1" smtClean="0"/>
                  <a:t>RNA</a:t>
                </a:r>
                <a:endParaRPr lang="en-US" dirty="0"/>
              </a:p>
            </p:txBody>
          </p:sp>
          <p:sp>
            <p:nvSpPr>
              <p:cNvPr id="36" name="Rectangular Callout 35"/>
              <p:cNvSpPr/>
              <p:nvPr/>
            </p:nvSpPr>
            <p:spPr>
              <a:xfrm>
                <a:off x="10555051" y="2390996"/>
                <a:ext cx="1554842" cy="374668"/>
              </a:xfrm>
              <a:prstGeom prst="wedgeRectCallout">
                <a:avLst>
                  <a:gd name="adj1" fmla="val -134646"/>
                  <a:gd name="adj2" fmla="val 161050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Amino Acids</a:t>
                </a:r>
                <a:endParaRPr lang="en-US" dirty="0"/>
              </a:p>
            </p:txBody>
          </p:sp>
        </p:grpSp>
        <p:sp>
          <p:nvSpPr>
            <p:cNvPr id="13" name="Oval 12"/>
            <p:cNvSpPr/>
            <p:nvPr/>
          </p:nvSpPr>
          <p:spPr>
            <a:xfrm>
              <a:off x="9613900" y="3886200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9510713" y="3805237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9420227" y="3714748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9318627" y="3638815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9215440" y="3557852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9124954" y="3467363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088440" y="3343539"/>
              <a:ext cx="127000" cy="133350"/>
            </a:xfrm>
            <a:prstGeom prst="ellipse">
              <a:avLst/>
            </a:prstGeom>
            <a:gradFill flip="none" rotWithShape="1">
              <a:gsLst>
                <a:gs pos="52000">
                  <a:srgbClr val="34BF6C"/>
                </a:gs>
                <a:gs pos="15000">
                  <a:schemeClr val="accent1">
                    <a:lumMod val="20000"/>
                    <a:lumOff val="80000"/>
                  </a:schemeClr>
                </a:gs>
                <a:gs pos="100000">
                  <a:srgbClr val="005C2A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 rot="4691118">
              <a:off x="9107490" y="2736783"/>
              <a:ext cx="549273" cy="595048"/>
              <a:chOff x="9240840" y="3495939"/>
              <a:chExt cx="549273" cy="595048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9663113" y="3957637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529137" y="3942250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9441719" y="3845145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flipH="1" flipV="1">
                <a:off x="9367840" y="3710252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9277354" y="3619763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9240840" y="3495939"/>
                <a:ext cx="127000" cy="133350"/>
              </a:xfrm>
              <a:prstGeom prst="ellipse">
                <a:avLst/>
              </a:prstGeom>
              <a:gradFill flip="none" rotWithShape="1">
                <a:gsLst>
                  <a:gs pos="52000">
                    <a:srgbClr val="34BF6C"/>
                  </a:gs>
                  <a:gs pos="15000">
                    <a:schemeClr val="accent1">
                      <a:lumMod val="20000"/>
                      <a:lumOff val="80000"/>
                    </a:schemeClr>
                  </a:gs>
                  <a:gs pos="100000">
                    <a:srgbClr val="005C2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986816" y="3393085"/>
            <a:ext cx="2763793" cy="2445426"/>
            <a:chOff x="2336905" y="3364558"/>
            <a:chExt cx="2763793" cy="244542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905" y="3647507"/>
              <a:ext cx="1781424" cy="2162477"/>
            </a:xfrm>
            <a:prstGeom prst="rect">
              <a:avLst/>
            </a:prstGeom>
          </p:spPr>
        </p:pic>
        <p:sp>
          <p:nvSpPr>
            <p:cNvPr id="27" name="Rectangular Callout 26"/>
            <p:cNvSpPr/>
            <p:nvPr/>
          </p:nvSpPr>
          <p:spPr>
            <a:xfrm>
              <a:off x="3999281" y="3364558"/>
              <a:ext cx="1101417" cy="304802"/>
            </a:xfrm>
            <a:prstGeom prst="wedgeRectCallout">
              <a:avLst>
                <a:gd name="adj1" fmla="val -66436"/>
                <a:gd name="adj2" fmla="val 113065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nucleus</a:t>
              </a:r>
              <a:endParaRPr lang="en-US" dirty="0"/>
            </a:p>
          </p:txBody>
        </p:sp>
        <p:sp>
          <p:nvSpPr>
            <p:cNvPr id="32" name="Rectangular Callout 31"/>
            <p:cNvSpPr/>
            <p:nvPr/>
          </p:nvSpPr>
          <p:spPr>
            <a:xfrm>
              <a:off x="3508606" y="4641249"/>
              <a:ext cx="1273510" cy="304802"/>
            </a:xfrm>
            <a:prstGeom prst="wedgeRectCallout">
              <a:avLst>
                <a:gd name="adj1" fmla="val -39131"/>
                <a:gd name="adj2" fmla="val -98201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mRNA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46414" y="3124963"/>
            <a:ext cx="3124774" cy="2783340"/>
            <a:chOff x="4957493" y="2982842"/>
            <a:chExt cx="3124774" cy="27833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7493" y="3426295"/>
              <a:ext cx="2124371" cy="2086266"/>
            </a:xfrm>
            <a:prstGeom prst="rect">
              <a:avLst/>
            </a:prstGeom>
          </p:spPr>
        </p:pic>
        <p:sp>
          <p:nvSpPr>
            <p:cNvPr id="29" name="Rectangular Callout 28"/>
            <p:cNvSpPr/>
            <p:nvPr/>
          </p:nvSpPr>
          <p:spPr>
            <a:xfrm>
              <a:off x="6729655" y="4019550"/>
              <a:ext cx="1273510" cy="304802"/>
            </a:xfrm>
            <a:prstGeom prst="wedgeRectCallout">
              <a:avLst>
                <a:gd name="adj1" fmla="val -66436"/>
                <a:gd name="adj2" fmla="val 11306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ribosome</a:t>
              </a:r>
              <a:endParaRPr lang="en-US" dirty="0"/>
            </a:p>
          </p:txBody>
        </p:sp>
        <p:sp>
          <p:nvSpPr>
            <p:cNvPr id="31" name="Rectangular Callout 30"/>
            <p:cNvSpPr/>
            <p:nvPr/>
          </p:nvSpPr>
          <p:spPr>
            <a:xfrm>
              <a:off x="6545493" y="5461380"/>
              <a:ext cx="1273510" cy="304802"/>
            </a:xfrm>
            <a:prstGeom prst="wedgeRectCallout">
              <a:avLst>
                <a:gd name="adj1" fmla="val -48233"/>
                <a:gd name="adj2" fmla="val -21228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mRNA</a:t>
              </a:r>
              <a:endParaRPr lang="en-US" dirty="0"/>
            </a:p>
          </p:txBody>
        </p:sp>
        <p:sp>
          <p:nvSpPr>
            <p:cNvPr id="34" name="Rectangular Callout 33"/>
            <p:cNvSpPr/>
            <p:nvPr/>
          </p:nvSpPr>
          <p:spPr>
            <a:xfrm>
              <a:off x="6668603" y="3427645"/>
              <a:ext cx="1273510" cy="304802"/>
            </a:xfrm>
            <a:prstGeom prst="wedgeRectCallout">
              <a:avLst>
                <a:gd name="adj1" fmla="val -72933"/>
                <a:gd name="adj2" fmla="val 1187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</a:t>
              </a:r>
              <a:r>
                <a:rPr lang="en-US" dirty="0" err="1" smtClean="0"/>
                <a:t>RNA</a:t>
              </a:r>
              <a:endParaRPr lang="en-US" dirty="0"/>
            </a:p>
          </p:txBody>
        </p:sp>
        <p:sp>
          <p:nvSpPr>
            <p:cNvPr id="41" name="Rectangular Callout 40"/>
            <p:cNvSpPr/>
            <p:nvPr/>
          </p:nvSpPr>
          <p:spPr>
            <a:xfrm>
              <a:off x="6488035" y="2982842"/>
              <a:ext cx="1594232" cy="321377"/>
            </a:xfrm>
            <a:prstGeom prst="wedgeRectCallout">
              <a:avLst>
                <a:gd name="adj1" fmla="val -72933"/>
                <a:gd name="adj2" fmla="val 118794"/>
              </a:avLst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Amino Acid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6865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Name the four bases and how they pair up. 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2454" y="1950929"/>
            <a:ext cx="1173814" cy="4114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AT 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CG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8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Why do cells need to undergo protein synthesis?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2329840"/>
            <a:ext cx="9372600" cy="3385159"/>
          </a:xfrm>
        </p:spPr>
        <p:txBody>
          <a:bodyPr/>
          <a:lstStyle/>
          <a:p>
            <a:pPr marL="45720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To make the proteins that allow our bodies to work</a:t>
            </a:r>
          </a:p>
        </p:txBody>
      </p:sp>
    </p:spTree>
    <p:extLst>
      <p:ext uri="{BB962C8B-B14F-4D97-AF65-F5344CB8AC3E}">
        <p14:creationId xmlns:p14="http://schemas.microsoft.com/office/powerpoint/2010/main" val="286715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257618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Name the 3 types of mutation that could occur during protein synthesis.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could those mutations effect a cell?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2705622"/>
            <a:ext cx="2589255" cy="300937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3 types:</a:t>
            </a:r>
          </a:p>
          <a:p>
            <a:pPr marL="4572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Insertion</a:t>
            </a:r>
          </a:p>
          <a:p>
            <a:pPr marL="4572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Deletion</a:t>
            </a:r>
          </a:p>
          <a:p>
            <a:pPr marL="4572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Substitution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09370" y="2705622"/>
            <a:ext cx="7071443" cy="3009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rgbClr val="FF0000"/>
                </a:solidFill>
              </a:rPr>
              <a:t>The protein might be altered or it may not be made at all.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The cell will not function properly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The substitution </a:t>
            </a:r>
            <a:r>
              <a:rPr lang="en-US" sz="3000" dirty="0">
                <a:solidFill>
                  <a:srgbClr val="FF0000"/>
                </a:solidFill>
              </a:rPr>
              <a:t>of A to a T causes sickle cell</a:t>
            </a:r>
          </a:p>
        </p:txBody>
      </p:sp>
    </p:spTree>
    <p:extLst>
      <p:ext uri="{BB962C8B-B14F-4D97-AF65-F5344CB8AC3E}">
        <p14:creationId xmlns:p14="http://schemas.microsoft.com/office/powerpoint/2010/main" val="220858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Who discovered the shape of DNA?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Rosalind Franklin took an x-ray and realized that it was in a spiral shape.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9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Who </a:t>
            </a:r>
            <a:r>
              <a:rPr lang="en-US" dirty="0" smtClean="0"/>
              <a:t>built the first model </a:t>
            </a:r>
            <a:r>
              <a:rPr lang="en-US" dirty="0" smtClean="0"/>
              <a:t>of </a:t>
            </a:r>
            <a:r>
              <a:rPr lang="en-US" dirty="0" smtClean="0"/>
              <a:t>DNA? </a:t>
            </a:r>
            <a:br>
              <a:rPr lang="en-US" dirty="0" smtClean="0"/>
            </a:br>
            <a:r>
              <a:rPr lang="en-US" dirty="0" smtClean="0"/>
              <a:t>What is the shape called?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2233534"/>
            <a:ext cx="9372600" cy="3481466"/>
          </a:xfrm>
        </p:spPr>
        <p:txBody>
          <a:bodyPr/>
          <a:lstStyle/>
          <a:p>
            <a:pPr marL="45720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Watson and Crick </a:t>
            </a:r>
            <a:endParaRPr lang="en-US" sz="30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Double </a:t>
            </a:r>
            <a:r>
              <a:rPr lang="en-US" sz="3000" dirty="0">
                <a:solidFill>
                  <a:srgbClr val="FF0000"/>
                </a:solidFill>
              </a:rPr>
              <a:t>Helix</a:t>
            </a:r>
          </a:p>
        </p:txBody>
      </p:sp>
    </p:spTree>
    <p:extLst>
      <p:ext uri="{BB962C8B-B14F-4D97-AF65-F5344CB8AC3E}">
        <p14:creationId xmlns:p14="http://schemas.microsoft.com/office/powerpoint/2010/main" val="328074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218787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During protein synthesis how many bases are needed to code for one amino acid?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2492678"/>
            <a:ext cx="9372600" cy="322232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3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01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66178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What is a string of nucleotides?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2642992"/>
            <a:ext cx="9372600" cy="307200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 string of nucleotides make a protein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1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0</TotalTime>
  <Words>557</Words>
  <Application>Microsoft Office PowerPoint</Application>
  <PresentationFormat>Widescreen</PresentationFormat>
  <Paragraphs>98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Euphemia</vt:lpstr>
      <vt:lpstr>Wingdings</vt:lpstr>
      <vt:lpstr>Children Happy 16x9</vt:lpstr>
      <vt:lpstr>What is a nucleotide? </vt:lpstr>
      <vt:lpstr>Which of the nucleotide parts build  the sides of the DNA “ladder”? </vt:lpstr>
      <vt:lpstr>Name the four bases and how they pair up.   </vt:lpstr>
      <vt:lpstr>Why do cells need to undergo protein synthesis? </vt:lpstr>
      <vt:lpstr>Name the 3 types of mutation that could occur during protein synthesis.   How could those mutations effect a cell? </vt:lpstr>
      <vt:lpstr>Who discovered the shape of DNA?  </vt:lpstr>
      <vt:lpstr>Who built the first model of DNA?  What is the shape called? </vt:lpstr>
      <vt:lpstr>During protein synthesis how many bases are needed to code for one amino acid? </vt:lpstr>
      <vt:lpstr>What is a string of nucleotides?</vt:lpstr>
      <vt:lpstr>What are proteins made of? </vt:lpstr>
      <vt:lpstr>What is DNA Fingerprinting? </vt:lpstr>
      <vt:lpstr>How does DNA replicate? </vt:lpstr>
      <vt:lpstr>What is genetic engineering? </vt:lpstr>
      <vt:lpstr>Give an example of genetic engineering. </vt:lpstr>
      <vt:lpstr>What is protein synthesis?  How are proteins made?</vt:lpstr>
      <vt:lpstr>When is DNA Copied?</vt:lpstr>
      <vt:lpstr>What is a mutation?</vt:lpstr>
      <vt:lpstr>What is a mutagen?</vt:lpstr>
      <vt:lpstr>Name the four base pairs in DNA</vt:lpstr>
      <vt:lpstr>What is protein synthesis?  How are proteins made?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2016-05-18T16:26:19Z</dcterms:created>
  <dcterms:modified xsi:type="dcterms:W3CDTF">2016-05-23T16:27:18Z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